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6" r:id="rId2"/>
    <p:sldId id="268" r:id="rId3"/>
    <p:sldId id="269" r:id="rId4"/>
    <p:sldId id="270" r:id="rId5"/>
    <p:sldId id="271" r:id="rId6"/>
    <p:sldId id="272" r:id="rId7"/>
    <p:sldId id="273" r:id="rId8"/>
    <p:sldId id="256" r:id="rId9"/>
    <p:sldId id="257" r:id="rId10"/>
    <p:sldId id="259" r:id="rId11"/>
    <p:sldId id="258" r:id="rId12"/>
    <p:sldId id="260" r:id="rId13"/>
    <p:sldId id="261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4B8253-1AC1-41E4-A0B4-6061A1DF63D6}" type="doc">
      <dgm:prSet loTypeId="urn:microsoft.com/office/officeart/2005/8/layout/process4" loCatId="process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endParaRPr lang="pt-PT"/>
        </a:p>
      </dgm:t>
    </dgm:pt>
    <dgm:pt modelId="{7EA5C336-FF6C-4E3C-B0D0-C75DFA13D6B7}">
      <dgm:prSet/>
      <dgm:spPr/>
      <dgm:t>
        <a:bodyPr/>
        <a:lstStyle/>
        <a:p>
          <a:pPr rtl="0"/>
          <a:r>
            <a:rPr lang="pt-PT" b="1" dirty="0" smtClean="0"/>
            <a:t>Partidos Políticos mais competitivos g</a:t>
          </a:r>
          <a:r>
            <a:rPr lang="pt-PT" dirty="0" smtClean="0"/>
            <a:t>anharam características “</a:t>
          </a:r>
          <a:r>
            <a:rPr lang="pt-PT" dirty="0" err="1" smtClean="0"/>
            <a:t>catch-all</a:t>
          </a:r>
          <a:r>
            <a:rPr lang="pt-PT" dirty="0" smtClean="0"/>
            <a:t>”; </a:t>
          </a:r>
          <a:endParaRPr lang="pt-PT" dirty="0"/>
        </a:p>
      </dgm:t>
    </dgm:pt>
    <dgm:pt modelId="{3D22D20A-F4CD-42AE-A47E-822E43FE5C44}" type="parTrans" cxnId="{A2E0EB2E-5038-4E5C-84A5-0153BB4318CD}">
      <dgm:prSet/>
      <dgm:spPr/>
      <dgm:t>
        <a:bodyPr/>
        <a:lstStyle/>
        <a:p>
          <a:endParaRPr lang="pt-PT"/>
        </a:p>
      </dgm:t>
    </dgm:pt>
    <dgm:pt modelId="{69364EA4-E6C5-46A8-8826-8226D28D1205}" type="sibTrans" cxnId="{A2E0EB2E-5038-4E5C-84A5-0153BB4318CD}">
      <dgm:prSet/>
      <dgm:spPr/>
      <dgm:t>
        <a:bodyPr/>
        <a:lstStyle/>
        <a:p>
          <a:endParaRPr lang="pt-PT"/>
        </a:p>
      </dgm:t>
    </dgm:pt>
    <dgm:pt modelId="{4D49ED53-98A7-4844-9B06-97FB04043BEA}">
      <dgm:prSet/>
      <dgm:spPr/>
      <dgm:t>
        <a:bodyPr/>
        <a:lstStyle/>
        <a:p>
          <a:pPr rtl="0"/>
          <a:r>
            <a:rPr lang="pt-PT" dirty="0" smtClean="0"/>
            <a:t>Ideologia e as diferenças programáticas passaram para segundo plano;</a:t>
          </a:r>
          <a:endParaRPr lang="pt-PT" dirty="0"/>
        </a:p>
      </dgm:t>
    </dgm:pt>
    <dgm:pt modelId="{6C155C1C-57AF-4928-ABE0-0BF80280C278}" type="parTrans" cxnId="{CDF75B63-7C6E-466D-992D-8FFE7E06FB19}">
      <dgm:prSet/>
      <dgm:spPr/>
      <dgm:t>
        <a:bodyPr/>
        <a:lstStyle/>
        <a:p>
          <a:endParaRPr lang="pt-PT"/>
        </a:p>
      </dgm:t>
    </dgm:pt>
    <dgm:pt modelId="{D45F0183-9D85-4871-B573-D9A8503EA357}" type="sibTrans" cxnId="{CDF75B63-7C6E-466D-992D-8FFE7E06FB19}">
      <dgm:prSet/>
      <dgm:spPr/>
      <dgm:t>
        <a:bodyPr/>
        <a:lstStyle/>
        <a:p>
          <a:endParaRPr lang="pt-PT"/>
        </a:p>
      </dgm:t>
    </dgm:pt>
    <dgm:pt modelId="{4AB6F0F8-CF88-429E-92B8-C3B487A6B04F}">
      <dgm:prSet/>
      <dgm:spPr/>
      <dgm:t>
        <a:bodyPr/>
        <a:lstStyle/>
        <a:p>
          <a:pPr rtl="0"/>
          <a:r>
            <a:rPr lang="pt-PT" dirty="0" smtClean="0"/>
            <a:t>Adopção de campanhas centradas nos media tradicionais + migração de conteúdos </a:t>
          </a:r>
          <a:r>
            <a:rPr lang="pt-PT" i="1" dirty="0" err="1" smtClean="0"/>
            <a:t>offline</a:t>
          </a:r>
          <a:r>
            <a:rPr lang="pt-PT" dirty="0" smtClean="0"/>
            <a:t> para ambiente </a:t>
          </a:r>
          <a:r>
            <a:rPr lang="pt-PT" i="1" dirty="0" smtClean="0"/>
            <a:t>online.</a:t>
          </a:r>
          <a:endParaRPr lang="pt-PT" dirty="0"/>
        </a:p>
      </dgm:t>
    </dgm:pt>
    <dgm:pt modelId="{EDD905A9-F151-4BEC-8772-05A1E2888732}" type="sibTrans" cxnId="{7FF059BC-EDE3-4F18-8852-A3FD9617C8D3}">
      <dgm:prSet/>
      <dgm:spPr/>
      <dgm:t>
        <a:bodyPr/>
        <a:lstStyle/>
        <a:p>
          <a:endParaRPr lang="pt-PT"/>
        </a:p>
      </dgm:t>
    </dgm:pt>
    <dgm:pt modelId="{052A04C1-66FD-4B9B-BF64-274E0EC31341}" type="parTrans" cxnId="{7FF059BC-EDE3-4F18-8852-A3FD9617C8D3}">
      <dgm:prSet/>
      <dgm:spPr/>
      <dgm:t>
        <a:bodyPr/>
        <a:lstStyle/>
        <a:p>
          <a:endParaRPr lang="pt-PT"/>
        </a:p>
      </dgm:t>
    </dgm:pt>
    <dgm:pt modelId="{8DF30BB1-3D45-4638-AC79-9CB03886AE79}" type="pres">
      <dgm:prSet presAssocID="{EF4B8253-1AC1-41E4-A0B4-6061A1DF63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7A3C5C-B00E-4F63-B436-8DF38A1829DF}" type="pres">
      <dgm:prSet presAssocID="{4AB6F0F8-CF88-429E-92B8-C3B487A6B04F}" presName="boxAndChildren" presStyleCnt="0"/>
      <dgm:spPr/>
    </dgm:pt>
    <dgm:pt modelId="{3BC2D573-8A4F-4A8F-862A-18C6858E5EF5}" type="pres">
      <dgm:prSet presAssocID="{4AB6F0F8-CF88-429E-92B8-C3B487A6B04F}" presName="parentTextBox" presStyleLbl="node1" presStyleIdx="0" presStyleCnt="3"/>
      <dgm:spPr/>
      <dgm:t>
        <a:bodyPr/>
        <a:lstStyle/>
        <a:p>
          <a:endParaRPr lang="en-US"/>
        </a:p>
      </dgm:t>
    </dgm:pt>
    <dgm:pt modelId="{B5599D70-D125-4EF3-917F-9FA78CD41150}" type="pres">
      <dgm:prSet presAssocID="{D45F0183-9D85-4871-B573-D9A8503EA357}" presName="sp" presStyleCnt="0"/>
      <dgm:spPr/>
    </dgm:pt>
    <dgm:pt modelId="{E8153136-7EA8-4C1C-A144-F6BF15EC49AD}" type="pres">
      <dgm:prSet presAssocID="{4D49ED53-98A7-4844-9B06-97FB04043BEA}" presName="arrowAndChildren" presStyleCnt="0"/>
      <dgm:spPr/>
    </dgm:pt>
    <dgm:pt modelId="{31F5B705-3157-4E84-9DAF-11E87364368A}" type="pres">
      <dgm:prSet presAssocID="{4D49ED53-98A7-4844-9B06-97FB04043BEA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2952AD17-F2AD-400A-ACC7-E03B33E74CD1}" type="pres">
      <dgm:prSet presAssocID="{69364EA4-E6C5-46A8-8826-8226D28D1205}" presName="sp" presStyleCnt="0"/>
      <dgm:spPr/>
    </dgm:pt>
    <dgm:pt modelId="{DBB8EA23-686A-4F4B-9A24-0B0525E6FD71}" type="pres">
      <dgm:prSet presAssocID="{7EA5C336-FF6C-4E3C-B0D0-C75DFA13D6B7}" presName="arrowAndChildren" presStyleCnt="0"/>
      <dgm:spPr/>
    </dgm:pt>
    <dgm:pt modelId="{520B4EE7-2600-4392-B874-51D8B26BF663}" type="pres">
      <dgm:prSet presAssocID="{7EA5C336-FF6C-4E3C-B0D0-C75DFA13D6B7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462E8D3C-BDE5-431F-AE5E-91FEA89B50C2}" type="presOf" srcId="{4AB6F0F8-CF88-429E-92B8-C3B487A6B04F}" destId="{3BC2D573-8A4F-4A8F-862A-18C6858E5EF5}" srcOrd="0" destOrd="0" presId="urn:microsoft.com/office/officeart/2005/8/layout/process4"/>
    <dgm:cxn modelId="{A2E0EB2E-5038-4E5C-84A5-0153BB4318CD}" srcId="{EF4B8253-1AC1-41E4-A0B4-6061A1DF63D6}" destId="{7EA5C336-FF6C-4E3C-B0D0-C75DFA13D6B7}" srcOrd="0" destOrd="0" parTransId="{3D22D20A-F4CD-42AE-A47E-822E43FE5C44}" sibTransId="{69364EA4-E6C5-46A8-8826-8226D28D1205}"/>
    <dgm:cxn modelId="{CDF75B63-7C6E-466D-992D-8FFE7E06FB19}" srcId="{EF4B8253-1AC1-41E4-A0B4-6061A1DF63D6}" destId="{4D49ED53-98A7-4844-9B06-97FB04043BEA}" srcOrd="1" destOrd="0" parTransId="{6C155C1C-57AF-4928-ABE0-0BF80280C278}" sibTransId="{D45F0183-9D85-4871-B573-D9A8503EA357}"/>
    <dgm:cxn modelId="{77EC3484-BFF9-4CAF-AD95-9A3DD2C00EFF}" type="presOf" srcId="{7EA5C336-FF6C-4E3C-B0D0-C75DFA13D6B7}" destId="{520B4EE7-2600-4392-B874-51D8B26BF663}" srcOrd="0" destOrd="0" presId="urn:microsoft.com/office/officeart/2005/8/layout/process4"/>
    <dgm:cxn modelId="{7FF059BC-EDE3-4F18-8852-A3FD9617C8D3}" srcId="{EF4B8253-1AC1-41E4-A0B4-6061A1DF63D6}" destId="{4AB6F0F8-CF88-429E-92B8-C3B487A6B04F}" srcOrd="2" destOrd="0" parTransId="{052A04C1-66FD-4B9B-BF64-274E0EC31341}" sibTransId="{EDD905A9-F151-4BEC-8772-05A1E2888732}"/>
    <dgm:cxn modelId="{36158290-C8F6-40EA-8363-FEE1FF0D2746}" type="presOf" srcId="{EF4B8253-1AC1-41E4-A0B4-6061A1DF63D6}" destId="{8DF30BB1-3D45-4638-AC79-9CB03886AE79}" srcOrd="0" destOrd="0" presId="urn:microsoft.com/office/officeart/2005/8/layout/process4"/>
    <dgm:cxn modelId="{F2F3435D-D1DE-40B6-9F5D-F779B3C24585}" type="presOf" srcId="{4D49ED53-98A7-4844-9B06-97FB04043BEA}" destId="{31F5B705-3157-4E84-9DAF-11E87364368A}" srcOrd="0" destOrd="0" presId="urn:microsoft.com/office/officeart/2005/8/layout/process4"/>
    <dgm:cxn modelId="{B6486A6A-E27B-494D-AF54-37A4D8755D36}" type="presParOf" srcId="{8DF30BB1-3D45-4638-AC79-9CB03886AE79}" destId="{747A3C5C-B00E-4F63-B436-8DF38A1829DF}" srcOrd="0" destOrd="0" presId="urn:microsoft.com/office/officeart/2005/8/layout/process4"/>
    <dgm:cxn modelId="{B40F8021-8247-4CA0-9405-93A4FB87D640}" type="presParOf" srcId="{747A3C5C-B00E-4F63-B436-8DF38A1829DF}" destId="{3BC2D573-8A4F-4A8F-862A-18C6858E5EF5}" srcOrd="0" destOrd="0" presId="urn:microsoft.com/office/officeart/2005/8/layout/process4"/>
    <dgm:cxn modelId="{40A069C2-4A19-48A0-816D-046C6996D5D8}" type="presParOf" srcId="{8DF30BB1-3D45-4638-AC79-9CB03886AE79}" destId="{B5599D70-D125-4EF3-917F-9FA78CD41150}" srcOrd="1" destOrd="0" presId="urn:microsoft.com/office/officeart/2005/8/layout/process4"/>
    <dgm:cxn modelId="{6E09D058-8D5C-4553-8D90-503C97734BB2}" type="presParOf" srcId="{8DF30BB1-3D45-4638-AC79-9CB03886AE79}" destId="{E8153136-7EA8-4C1C-A144-F6BF15EC49AD}" srcOrd="2" destOrd="0" presId="urn:microsoft.com/office/officeart/2005/8/layout/process4"/>
    <dgm:cxn modelId="{8EDBF980-BD96-4C2A-BC41-6A857189673F}" type="presParOf" srcId="{E8153136-7EA8-4C1C-A144-F6BF15EC49AD}" destId="{31F5B705-3157-4E84-9DAF-11E87364368A}" srcOrd="0" destOrd="0" presId="urn:microsoft.com/office/officeart/2005/8/layout/process4"/>
    <dgm:cxn modelId="{82621BA6-A1A0-4C7D-B45C-35111D206B8B}" type="presParOf" srcId="{8DF30BB1-3D45-4638-AC79-9CB03886AE79}" destId="{2952AD17-F2AD-400A-ACC7-E03B33E74CD1}" srcOrd="3" destOrd="0" presId="urn:microsoft.com/office/officeart/2005/8/layout/process4"/>
    <dgm:cxn modelId="{05F01415-A936-4C4A-9B4B-2278EFC04D0C}" type="presParOf" srcId="{8DF30BB1-3D45-4638-AC79-9CB03886AE79}" destId="{DBB8EA23-686A-4F4B-9A24-0B0525E6FD71}" srcOrd="4" destOrd="0" presId="urn:microsoft.com/office/officeart/2005/8/layout/process4"/>
    <dgm:cxn modelId="{A49DD96C-216D-488B-9F0A-88285ABE52CF}" type="presParOf" srcId="{DBB8EA23-686A-4F4B-9A24-0B0525E6FD71}" destId="{520B4EE7-2600-4392-B874-51D8B26BF66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D806EE-E09E-4EE4-BE26-5DA4257E3AAD}" type="doc">
      <dgm:prSet loTypeId="urn:microsoft.com/office/officeart/2005/8/layout/process4" loCatId="process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endParaRPr lang="pt-PT"/>
        </a:p>
      </dgm:t>
    </dgm:pt>
    <dgm:pt modelId="{A9BFC94B-29D9-48BF-A5DB-A492AE2685BC}">
      <dgm:prSet/>
      <dgm:spPr/>
      <dgm:t>
        <a:bodyPr/>
        <a:lstStyle/>
        <a:p>
          <a:pPr rtl="0"/>
          <a:r>
            <a:rPr lang="pt-PT" dirty="0" smtClean="0"/>
            <a:t>Enfraquecimento e progressivo abandono da relação tradicional  com as classes e grupos de interesses;</a:t>
          </a:r>
          <a:endParaRPr lang="pt-PT" dirty="0"/>
        </a:p>
      </dgm:t>
    </dgm:pt>
    <dgm:pt modelId="{A68E80B4-D0E8-40BF-BF66-D9C0AE8EB592}" type="parTrans" cxnId="{F27E5A6E-EB75-4436-AF46-59CBE8ABE678}">
      <dgm:prSet/>
      <dgm:spPr/>
      <dgm:t>
        <a:bodyPr/>
        <a:lstStyle/>
        <a:p>
          <a:endParaRPr lang="pt-PT"/>
        </a:p>
      </dgm:t>
    </dgm:pt>
    <dgm:pt modelId="{C1B157B9-69C2-4749-A792-80A38C4A976F}" type="sibTrans" cxnId="{F27E5A6E-EB75-4436-AF46-59CBE8ABE678}">
      <dgm:prSet/>
      <dgm:spPr/>
      <dgm:t>
        <a:bodyPr/>
        <a:lstStyle/>
        <a:p>
          <a:endParaRPr lang="pt-PT"/>
        </a:p>
      </dgm:t>
    </dgm:pt>
    <dgm:pt modelId="{F7402322-AB48-4189-93F8-76CFFA2C61EB}">
      <dgm:prSet/>
      <dgm:spPr/>
      <dgm:t>
        <a:bodyPr/>
        <a:lstStyle/>
        <a:p>
          <a:pPr rtl="0"/>
          <a:r>
            <a:rPr lang="pt-PT" dirty="0" smtClean="0"/>
            <a:t>Alteração do significado do voto/desinteresse nas questões políticas e eleitorais;</a:t>
          </a:r>
          <a:endParaRPr lang="pt-PT" dirty="0"/>
        </a:p>
      </dgm:t>
    </dgm:pt>
    <dgm:pt modelId="{69F45DF1-F5CF-4EB5-8A84-2BFEB3B4EEC2}" type="parTrans" cxnId="{B7DFD908-6B07-435F-8CB7-2934E9C85F90}">
      <dgm:prSet/>
      <dgm:spPr/>
      <dgm:t>
        <a:bodyPr/>
        <a:lstStyle/>
        <a:p>
          <a:endParaRPr lang="pt-PT"/>
        </a:p>
      </dgm:t>
    </dgm:pt>
    <dgm:pt modelId="{C10A1043-8BB2-4550-A319-4BCAFEC4C849}" type="sibTrans" cxnId="{B7DFD908-6B07-435F-8CB7-2934E9C85F90}">
      <dgm:prSet/>
      <dgm:spPr/>
      <dgm:t>
        <a:bodyPr/>
        <a:lstStyle/>
        <a:p>
          <a:endParaRPr lang="pt-PT"/>
        </a:p>
      </dgm:t>
    </dgm:pt>
    <dgm:pt modelId="{58020A16-3634-4848-B457-8B133421FC99}">
      <dgm:prSet/>
      <dgm:spPr/>
      <dgm:t>
        <a:bodyPr/>
        <a:lstStyle/>
        <a:p>
          <a:pPr rtl="0"/>
          <a:r>
            <a:rPr lang="pt-PT" dirty="0" smtClean="0"/>
            <a:t>Declínio da relação entre a classe social e o sentido de voto;</a:t>
          </a:r>
          <a:endParaRPr lang="pt-PT" dirty="0"/>
        </a:p>
      </dgm:t>
    </dgm:pt>
    <dgm:pt modelId="{2B47E3D9-5FF3-48B7-9389-AD8BFD7372A2}" type="parTrans" cxnId="{FE081242-8594-4026-A4EF-9E4C096ED4A1}">
      <dgm:prSet/>
      <dgm:spPr/>
      <dgm:t>
        <a:bodyPr/>
        <a:lstStyle/>
        <a:p>
          <a:endParaRPr lang="pt-PT"/>
        </a:p>
      </dgm:t>
    </dgm:pt>
    <dgm:pt modelId="{C114E09B-FB40-463B-A133-F43016728FC3}" type="sibTrans" cxnId="{FE081242-8594-4026-A4EF-9E4C096ED4A1}">
      <dgm:prSet/>
      <dgm:spPr/>
      <dgm:t>
        <a:bodyPr/>
        <a:lstStyle/>
        <a:p>
          <a:endParaRPr lang="pt-PT"/>
        </a:p>
      </dgm:t>
    </dgm:pt>
    <dgm:pt modelId="{4DA7824A-5C29-4796-BDC3-3F2CFD82868F}" type="pres">
      <dgm:prSet presAssocID="{2AD806EE-E09E-4EE4-BE26-5DA4257E3A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3A23F3-F2EF-479D-B6C7-4AD9C45D5CCA}" type="pres">
      <dgm:prSet presAssocID="{58020A16-3634-4848-B457-8B133421FC99}" presName="boxAndChildren" presStyleCnt="0"/>
      <dgm:spPr/>
    </dgm:pt>
    <dgm:pt modelId="{1AA54648-71C4-451D-AF56-DF09389BD813}" type="pres">
      <dgm:prSet presAssocID="{58020A16-3634-4848-B457-8B133421FC99}" presName="parentTextBox" presStyleLbl="node1" presStyleIdx="0" presStyleCnt="3"/>
      <dgm:spPr/>
      <dgm:t>
        <a:bodyPr/>
        <a:lstStyle/>
        <a:p>
          <a:endParaRPr lang="en-US"/>
        </a:p>
      </dgm:t>
    </dgm:pt>
    <dgm:pt modelId="{B7D04E8A-4ED8-42E5-9BA8-567377B1192A}" type="pres">
      <dgm:prSet presAssocID="{C10A1043-8BB2-4550-A319-4BCAFEC4C849}" presName="sp" presStyleCnt="0"/>
      <dgm:spPr/>
    </dgm:pt>
    <dgm:pt modelId="{3B4BD78D-A96D-46AC-AB1F-989A57B8B559}" type="pres">
      <dgm:prSet presAssocID="{F7402322-AB48-4189-93F8-76CFFA2C61EB}" presName="arrowAndChildren" presStyleCnt="0"/>
      <dgm:spPr/>
    </dgm:pt>
    <dgm:pt modelId="{3C434FE4-BABE-49D6-8709-A0F3BD224075}" type="pres">
      <dgm:prSet presAssocID="{F7402322-AB48-4189-93F8-76CFFA2C61EB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124F2E43-4A88-416F-88A9-75D84FA086C3}" type="pres">
      <dgm:prSet presAssocID="{C1B157B9-69C2-4749-A792-80A38C4A976F}" presName="sp" presStyleCnt="0"/>
      <dgm:spPr/>
    </dgm:pt>
    <dgm:pt modelId="{526A733B-C3AA-4A16-ABEB-39A0CA74386B}" type="pres">
      <dgm:prSet presAssocID="{A9BFC94B-29D9-48BF-A5DB-A492AE2685BC}" presName="arrowAndChildren" presStyleCnt="0"/>
      <dgm:spPr/>
    </dgm:pt>
    <dgm:pt modelId="{3DB165BD-46D6-4386-A41D-4A2F64437399}" type="pres">
      <dgm:prSet presAssocID="{A9BFC94B-29D9-48BF-A5DB-A492AE2685BC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B4631E60-EEE8-40BB-B8C1-D65793A1F748}" type="presOf" srcId="{58020A16-3634-4848-B457-8B133421FC99}" destId="{1AA54648-71C4-451D-AF56-DF09389BD813}" srcOrd="0" destOrd="0" presId="urn:microsoft.com/office/officeart/2005/8/layout/process4"/>
    <dgm:cxn modelId="{FA63DF70-A32F-4BEE-9ACC-78AEE5BF9C99}" type="presOf" srcId="{2AD806EE-E09E-4EE4-BE26-5DA4257E3AAD}" destId="{4DA7824A-5C29-4796-BDC3-3F2CFD82868F}" srcOrd="0" destOrd="0" presId="urn:microsoft.com/office/officeart/2005/8/layout/process4"/>
    <dgm:cxn modelId="{2470CD95-6426-4D49-AEAD-7D298175073C}" type="presOf" srcId="{A9BFC94B-29D9-48BF-A5DB-A492AE2685BC}" destId="{3DB165BD-46D6-4386-A41D-4A2F64437399}" srcOrd="0" destOrd="0" presId="urn:microsoft.com/office/officeart/2005/8/layout/process4"/>
    <dgm:cxn modelId="{FE081242-8594-4026-A4EF-9E4C096ED4A1}" srcId="{2AD806EE-E09E-4EE4-BE26-5DA4257E3AAD}" destId="{58020A16-3634-4848-B457-8B133421FC99}" srcOrd="2" destOrd="0" parTransId="{2B47E3D9-5FF3-48B7-9389-AD8BFD7372A2}" sibTransId="{C114E09B-FB40-463B-A133-F43016728FC3}"/>
    <dgm:cxn modelId="{F441B89A-BA6C-48C0-8322-617CBB51DFA4}" type="presOf" srcId="{F7402322-AB48-4189-93F8-76CFFA2C61EB}" destId="{3C434FE4-BABE-49D6-8709-A0F3BD224075}" srcOrd="0" destOrd="0" presId="urn:microsoft.com/office/officeart/2005/8/layout/process4"/>
    <dgm:cxn modelId="{B7DFD908-6B07-435F-8CB7-2934E9C85F90}" srcId="{2AD806EE-E09E-4EE4-BE26-5DA4257E3AAD}" destId="{F7402322-AB48-4189-93F8-76CFFA2C61EB}" srcOrd="1" destOrd="0" parTransId="{69F45DF1-F5CF-4EB5-8A84-2BFEB3B4EEC2}" sibTransId="{C10A1043-8BB2-4550-A319-4BCAFEC4C849}"/>
    <dgm:cxn modelId="{F27E5A6E-EB75-4436-AF46-59CBE8ABE678}" srcId="{2AD806EE-E09E-4EE4-BE26-5DA4257E3AAD}" destId="{A9BFC94B-29D9-48BF-A5DB-A492AE2685BC}" srcOrd="0" destOrd="0" parTransId="{A68E80B4-D0E8-40BF-BF66-D9C0AE8EB592}" sibTransId="{C1B157B9-69C2-4749-A792-80A38C4A976F}"/>
    <dgm:cxn modelId="{BC400F6C-14E9-41C5-B22F-64022DDBC361}" type="presParOf" srcId="{4DA7824A-5C29-4796-BDC3-3F2CFD82868F}" destId="{F23A23F3-F2EF-479D-B6C7-4AD9C45D5CCA}" srcOrd="0" destOrd="0" presId="urn:microsoft.com/office/officeart/2005/8/layout/process4"/>
    <dgm:cxn modelId="{F5E9D963-0730-4FB5-A50E-A588A61778A8}" type="presParOf" srcId="{F23A23F3-F2EF-479D-B6C7-4AD9C45D5CCA}" destId="{1AA54648-71C4-451D-AF56-DF09389BD813}" srcOrd="0" destOrd="0" presId="urn:microsoft.com/office/officeart/2005/8/layout/process4"/>
    <dgm:cxn modelId="{B1A0C29F-7E3C-4CDE-A153-F506C8E11573}" type="presParOf" srcId="{4DA7824A-5C29-4796-BDC3-3F2CFD82868F}" destId="{B7D04E8A-4ED8-42E5-9BA8-567377B1192A}" srcOrd="1" destOrd="0" presId="urn:microsoft.com/office/officeart/2005/8/layout/process4"/>
    <dgm:cxn modelId="{5C760F13-E8CC-4699-BD19-84F576700AB1}" type="presParOf" srcId="{4DA7824A-5C29-4796-BDC3-3F2CFD82868F}" destId="{3B4BD78D-A96D-46AC-AB1F-989A57B8B559}" srcOrd="2" destOrd="0" presId="urn:microsoft.com/office/officeart/2005/8/layout/process4"/>
    <dgm:cxn modelId="{922DC083-937C-424C-8A3E-818FBE051FB3}" type="presParOf" srcId="{3B4BD78D-A96D-46AC-AB1F-989A57B8B559}" destId="{3C434FE4-BABE-49D6-8709-A0F3BD224075}" srcOrd="0" destOrd="0" presId="urn:microsoft.com/office/officeart/2005/8/layout/process4"/>
    <dgm:cxn modelId="{5D1F50FA-FA05-4E97-96E4-591178CDCF76}" type="presParOf" srcId="{4DA7824A-5C29-4796-BDC3-3F2CFD82868F}" destId="{124F2E43-4A88-416F-88A9-75D84FA086C3}" srcOrd="3" destOrd="0" presId="urn:microsoft.com/office/officeart/2005/8/layout/process4"/>
    <dgm:cxn modelId="{F1DDB174-5A52-4588-A25B-3EE84E855136}" type="presParOf" srcId="{4DA7824A-5C29-4796-BDC3-3F2CFD82868F}" destId="{526A733B-C3AA-4A16-ABEB-39A0CA74386B}" srcOrd="4" destOrd="0" presId="urn:microsoft.com/office/officeart/2005/8/layout/process4"/>
    <dgm:cxn modelId="{1AF733BC-F514-4758-AAA8-847539AEFA29}" type="presParOf" srcId="{526A733B-C3AA-4A16-ABEB-39A0CA74386B}" destId="{3DB165BD-46D6-4386-A41D-4A2F6443739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6A2385-9E97-4544-8C37-F4A8226913EB}" type="doc">
      <dgm:prSet loTypeId="urn:microsoft.com/office/officeart/2005/8/layout/hProcess9" loCatId="process" qsTypeId="urn:microsoft.com/office/officeart/2005/8/quickstyle/3d6" qsCatId="3D" csTypeId="urn:microsoft.com/office/officeart/2005/8/colors/accent5_2" csCatId="accent5" phldr="1"/>
      <dgm:spPr>
        <a:scene3d>
          <a:camera prst="perspectiveRelaxedModerately" zoom="92000"/>
          <a:lightRig rig="brightRoom" dir="t"/>
        </a:scene3d>
      </dgm:spPr>
      <dgm:t>
        <a:bodyPr/>
        <a:lstStyle/>
        <a:p>
          <a:endParaRPr lang="pt-PT"/>
        </a:p>
      </dgm:t>
    </dgm:pt>
    <dgm:pt modelId="{D1A42E20-AE2F-4C77-9F20-C01F92D60DEB}">
      <dgm:prSet/>
      <dgm:spPr>
        <a:scene3d>
          <a:camera prst="perspectiveRelaxedModerately" zoom="92000"/>
          <a:lightRig rig="brightRoom" dir="t"/>
        </a:scene3d>
        <a:sp3d extrusionH="25400" contourW="50800" prstMaterial="translucentPowder">
          <a:bevelT w="50800" h="50800"/>
          <a:bevelB w="50800" h="50800"/>
          <a:contourClr>
            <a:schemeClr val="accent5">
              <a:lumMod val="75000"/>
            </a:schemeClr>
          </a:contourClr>
        </a:sp3d>
      </dgm:spPr>
      <dgm:t>
        <a:bodyPr/>
        <a:lstStyle/>
        <a:p>
          <a:pPr rtl="0"/>
          <a:r>
            <a:rPr lang="pt-PT" dirty="0" smtClean="0"/>
            <a:t>Hoje em dia a captação dos votos  está mais centrada na opinião pública do que na militância;</a:t>
          </a:r>
          <a:endParaRPr lang="pt-PT" dirty="0"/>
        </a:p>
      </dgm:t>
    </dgm:pt>
    <dgm:pt modelId="{0287BA5B-DBE3-4A13-B303-DDE2F4851FAE}" type="parTrans" cxnId="{D8C615BB-4E3A-4CD1-BA35-787C42B5787B}">
      <dgm:prSet/>
      <dgm:spPr/>
      <dgm:t>
        <a:bodyPr/>
        <a:lstStyle/>
        <a:p>
          <a:endParaRPr lang="pt-PT"/>
        </a:p>
      </dgm:t>
    </dgm:pt>
    <dgm:pt modelId="{73A3F61A-83B0-448E-8E18-88DF009A04D8}" type="sibTrans" cxnId="{D8C615BB-4E3A-4CD1-BA35-787C42B5787B}">
      <dgm:prSet/>
      <dgm:spPr/>
      <dgm:t>
        <a:bodyPr/>
        <a:lstStyle/>
        <a:p>
          <a:endParaRPr lang="pt-PT"/>
        </a:p>
      </dgm:t>
    </dgm:pt>
    <dgm:pt modelId="{2D532AB2-310B-45F4-8E94-3C3A30DFB93D}">
      <dgm:prSet/>
      <dgm:spPr>
        <a:scene3d>
          <a:camera prst="perspectiveRelaxedModerately" zoom="92000"/>
          <a:lightRig rig="brightRoom" dir="t"/>
        </a:scene3d>
        <a:sp3d extrusionH="25400" contourW="50800" prstMaterial="translucentPowder">
          <a:bevelT w="50800" h="50800"/>
          <a:bevelB w="50800" h="50800"/>
          <a:contourClr>
            <a:schemeClr val="accent5">
              <a:lumMod val="75000"/>
            </a:schemeClr>
          </a:contourClr>
        </a:sp3d>
      </dgm:spPr>
      <dgm:t>
        <a:bodyPr/>
        <a:lstStyle/>
        <a:p>
          <a:pPr rtl="0"/>
          <a:r>
            <a:rPr lang="pt-PT" dirty="0" smtClean="0"/>
            <a:t>Fundamental desenvolver meios  que a cultivem e captem;</a:t>
          </a:r>
          <a:endParaRPr lang="pt-PT" dirty="0"/>
        </a:p>
      </dgm:t>
    </dgm:pt>
    <dgm:pt modelId="{0BB67C0B-1E4E-4CF7-89E6-DF977D654179}" type="parTrans" cxnId="{D5596277-CD9B-44EC-A889-C3EF5B936BD5}">
      <dgm:prSet/>
      <dgm:spPr/>
      <dgm:t>
        <a:bodyPr/>
        <a:lstStyle/>
        <a:p>
          <a:endParaRPr lang="pt-PT"/>
        </a:p>
      </dgm:t>
    </dgm:pt>
    <dgm:pt modelId="{D140C5E7-D24C-4930-B24F-24C2AE050078}" type="sibTrans" cxnId="{D5596277-CD9B-44EC-A889-C3EF5B936BD5}">
      <dgm:prSet/>
      <dgm:spPr/>
      <dgm:t>
        <a:bodyPr/>
        <a:lstStyle/>
        <a:p>
          <a:endParaRPr lang="pt-PT"/>
        </a:p>
      </dgm:t>
    </dgm:pt>
    <dgm:pt modelId="{714D72D9-C267-4D6B-B59E-CC99EBA42309}">
      <dgm:prSet/>
      <dgm:spPr>
        <a:scene3d>
          <a:camera prst="perspectiveRelaxedModerately" zoom="92000"/>
          <a:lightRig rig="brightRoom" dir="t"/>
        </a:scene3d>
        <a:sp3d extrusionH="25400" contourW="50800" prstMaterial="translucentPowder">
          <a:bevelT w="50800" h="50800"/>
          <a:bevelB w="50800" h="50800"/>
          <a:contourClr>
            <a:schemeClr val="accent5">
              <a:lumMod val="75000"/>
            </a:schemeClr>
          </a:contourClr>
        </a:sp3d>
      </dgm:spPr>
      <dgm:t>
        <a:bodyPr/>
        <a:lstStyle/>
        <a:p>
          <a:pPr rtl="0"/>
          <a:r>
            <a:rPr lang="pt-PT" dirty="0" smtClean="0"/>
            <a:t>Sucesso Eleitoral  está no </a:t>
          </a:r>
          <a:r>
            <a:rPr lang="pt-PT" dirty="0" err="1" smtClean="0"/>
            <a:t>mix</a:t>
          </a:r>
          <a:r>
            <a:rPr lang="pt-PT" dirty="0" smtClean="0"/>
            <a:t> entre comunicação directa e intermediada</a:t>
          </a:r>
          <a:endParaRPr lang="pt-PT" dirty="0"/>
        </a:p>
      </dgm:t>
    </dgm:pt>
    <dgm:pt modelId="{C238B01F-EF36-4B48-A0C7-E6113715F784}" type="parTrans" cxnId="{33FDE6EE-EC0A-4D9C-8B14-FDDDC2D80674}">
      <dgm:prSet/>
      <dgm:spPr/>
      <dgm:t>
        <a:bodyPr/>
        <a:lstStyle/>
        <a:p>
          <a:endParaRPr lang="pt-PT"/>
        </a:p>
      </dgm:t>
    </dgm:pt>
    <dgm:pt modelId="{C7B878A3-1085-4081-B0A9-2ABDFCCF9E39}" type="sibTrans" cxnId="{33FDE6EE-EC0A-4D9C-8B14-FDDDC2D80674}">
      <dgm:prSet/>
      <dgm:spPr/>
      <dgm:t>
        <a:bodyPr/>
        <a:lstStyle/>
        <a:p>
          <a:endParaRPr lang="pt-PT"/>
        </a:p>
      </dgm:t>
    </dgm:pt>
    <dgm:pt modelId="{E24837D4-DC90-4E09-BD1D-51B854FF0DFA}" type="pres">
      <dgm:prSet presAssocID="{EE6A2385-9E97-4544-8C37-F4A8226913E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4AE20E-3267-4F61-ACCC-E04DB5ADC648}" type="pres">
      <dgm:prSet presAssocID="{EE6A2385-9E97-4544-8C37-F4A8226913EB}" presName="arrow" presStyleLbl="bgShp" presStyleIdx="0" presStyleCnt="1"/>
      <dgm:spPr>
        <a:scene3d>
          <a:camera prst="perspectiveRelaxedModerately" zoom="92000"/>
          <a:lightRig rig="brightRoom" dir="t"/>
        </a:scene3d>
        <a:sp3d z="-152400" extrusionH="25400" contourW="50800" prstMaterial="translucentPowder">
          <a:bevelT w="25400" h="25400"/>
          <a:bevelB w="25400" h="25400"/>
          <a:contourClr>
            <a:schemeClr val="accent5">
              <a:lumMod val="75000"/>
            </a:schemeClr>
          </a:contourClr>
        </a:sp3d>
      </dgm:spPr>
    </dgm:pt>
    <dgm:pt modelId="{741ED988-6749-4D73-9FF0-808AC7815FDD}" type="pres">
      <dgm:prSet presAssocID="{EE6A2385-9E97-4544-8C37-F4A8226913EB}" presName="linearProcess" presStyleCnt="0"/>
      <dgm:spPr>
        <a:scene3d>
          <a:camera prst="perspectiveRelaxedModerately" zoom="92000"/>
          <a:lightRig rig="brightRoom" dir="t"/>
        </a:scene3d>
        <a:sp3d extrusionH="25400" contourW="50800" prstMaterial="translucentPowder">
          <a:contourClr>
            <a:schemeClr val="accent5">
              <a:lumMod val="75000"/>
            </a:schemeClr>
          </a:contourClr>
        </a:sp3d>
      </dgm:spPr>
    </dgm:pt>
    <dgm:pt modelId="{1007DA45-9131-4551-A962-0AB4F7BE6595}" type="pres">
      <dgm:prSet presAssocID="{D1A42E20-AE2F-4C77-9F20-C01F92D60DEB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469D0F-634C-4B93-B584-70660C42F65F}" type="pres">
      <dgm:prSet presAssocID="{73A3F61A-83B0-448E-8E18-88DF009A04D8}" presName="sibTrans" presStyleCnt="0"/>
      <dgm:spPr>
        <a:scene3d>
          <a:camera prst="perspectiveRelaxedModerately" zoom="92000"/>
          <a:lightRig rig="brightRoom" dir="t"/>
        </a:scene3d>
        <a:sp3d extrusionH="25400" contourW="50800" prstMaterial="translucentPowder">
          <a:contourClr>
            <a:schemeClr val="accent5">
              <a:lumMod val="75000"/>
            </a:schemeClr>
          </a:contourClr>
        </a:sp3d>
      </dgm:spPr>
    </dgm:pt>
    <dgm:pt modelId="{60171FC5-C246-4E6A-85A9-CDFD4B592E45}" type="pres">
      <dgm:prSet presAssocID="{2D532AB2-310B-45F4-8E94-3C3A30DFB93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C6567D-2FE5-43E4-9DDD-1D9A502221C9}" type="pres">
      <dgm:prSet presAssocID="{D140C5E7-D24C-4930-B24F-24C2AE050078}" presName="sibTrans" presStyleCnt="0"/>
      <dgm:spPr>
        <a:scene3d>
          <a:camera prst="perspectiveRelaxedModerately" zoom="92000"/>
          <a:lightRig rig="brightRoom" dir="t"/>
        </a:scene3d>
        <a:sp3d extrusionH="25400" contourW="50800" prstMaterial="translucentPowder">
          <a:contourClr>
            <a:schemeClr val="accent5">
              <a:lumMod val="75000"/>
            </a:schemeClr>
          </a:contourClr>
        </a:sp3d>
      </dgm:spPr>
    </dgm:pt>
    <dgm:pt modelId="{FD586463-1F97-4DD1-90D9-F1233EFD0A8D}" type="pres">
      <dgm:prSet presAssocID="{714D72D9-C267-4D6B-B59E-CC99EBA42309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FDE6EE-EC0A-4D9C-8B14-FDDDC2D80674}" srcId="{EE6A2385-9E97-4544-8C37-F4A8226913EB}" destId="{714D72D9-C267-4D6B-B59E-CC99EBA42309}" srcOrd="2" destOrd="0" parTransId="{C238B01F-EF36-4B48-A0C7-E6113715F784}" sibTransId="{C7B878A3-1085-4081-B0A9-2ABDFCCF9E39}"/>
    <dgm:cxn modelId="{99301D2F-FA96-4C2F-B951-30FDA5117FDF}" type="presOf" srcId="{714D72D9-C267-4D6B-B59E-CC99EBA42309}" destId="{FD586463-1F97-4DD1-90D9-F1233EFD0A8D}" srcOrd="0" destOrd="0" presId="urn:microsoft.com/office/officeart/2005/8/layout/hProcess9"/>
    <dgm:cxn modelId="{9D8CB895-33AC-460D-A7CF-711C52838370}" type="presOf" srcId="{D1A42E20-AE2F-4C77-9F20-C01F92D60DEB}" destId="{1007DA45-9131-4551-A962-0AB4F7BE6595}" srcOrd="0" destOrd="0" presId="urn:microsoft.com/office/officeart/2005/8/layout/hProcess9"/>
    <dgm:cxn modelId="{158F2632-D98C-487E-A531-88F7C35EB7A5}" type="presOf" srcId="{EE6A2385-9E97-4544-8C37-F4A8226913EB}" destId="{E24837D4-DC90-4E09-BD1D-51B854FF0DFA}" srcOrd="0" destOrd="0" presId="urn:microsoft.com/office/officeart/2005/8/layout/hProcess9"/>
    <dgm:cxn modelId="{D5596277-CD9B-44EC-A889-C3EF5B936BD5}" srcId="{EE6A2385-9E97-4544-8C37-F4A8226913EB}" destId="{2D532AB2-310B-45F4-8E94-3C3A30DFB93D}" srcOrd="1" destOrd="0" parTransId="{0BB67C0B-1E4E-4CF7-89E6-DF977D654179}" sibTransId="{D140C5E7-D24C-4930-B24F-24C2AE050078}"/>
    <dgm:cxn modelId="{D8C615BB-4E3A-4CD1-BA35-787C42B5787B}" srcId="{EE6A2385-9E97-4544-8C37-F4A8226913EB}" destId="{D1A42E20-AE2F-4C77-9F20-C01F92D60DEB}" srcOrd="0" destOrd="0" parTransId="{0287BA5B-DBE3-4A13-B303-DDE2F4851FAE}" sibTransId="{73A3F61A-83B0-448E-8E18-88DF009A04D8}"/>
    <dgm:cxn modelId="{A3FEE5D7-18E2-4316-850B-4306633804A8}" type="presOf" srcId="{2D532AB2-310B-45F4-8E94-3C3A30DFB93D}" destId="{60171FC5-C246-4E6A-85A9-CDFD4B592E45}" srcOrd="0" destOrd="0" presId="urn:microsoft.com/office/officeart/2005/8/layout/hProcess9"/>
    <dgm:cxn modelId="{B5BAF8B1-BF7B-464E-9940-697DAF8A4AF1}" type="presParOf" srcId="{E24837D4-DC90-4E09-BD1D-51B854FF0DFA}" destId="{944AE20E-3267-4F61-ACCC-E04DB5ADC648}" srcOrd="0" destOrd="0" presId="urn:microsoft.com/office/officeart/2005/8/layout/hProcess9"/>
    <dgm:cxn modelId="{894C073F-B281-4D26-8A1A-360B331BE0E8}" type="presParOf" srcId="{E24837D4-DC90-4E09-BD1D-51B854FF0DFA}" destId="{741ED988-6749-4D73-9FF0-808AC7815FDD}" srcOrd="1" destOrd="0" presId="urn:microsoft.com/office/officeart/2005/8/layout/hProcess9"/>
    <dgm:cxn modelId="{12A5CD1A-31F6-4CA6-A81B-2AD7B03F3A50}" type="presParOf" srcId="{741ED988-6749-4D73-9FF0-808AC7815FDD}" destId="{1007DA45-9131-4551-A962-0AB4F7BE6595}" srcOrd="0" destOrd="0" presId="urn:microsoft.com/office/officeart/2005/8/layout/hProcess9"/>
    <dgm:cxn modelId="{0199B8E3-A613-45C8-971C-3A5AD68D44BE}" type="presParOf" srcId="{741ED988-6749-4D73-9FF0-808AC7815FDD}" destId="{EF469D0F-634C-4B93-B584-70660C42F65F}" srcOrd="1" destOrd="0" presId="urn:microsoft.com/office/officeart/2005/8/layout/hProcess9"/>
    <dgm:cxn modelId="{02CDED0E-7893-4A11-B673-BFC1AC69EF60}" type="presParOf" srcId="{741ED988-6749-4D73-9FF0-808AC7815FDD}" destId="{60171FC5-C246-4E6A-85A9-CDFD4B592E45}" srcOrd="2" destOrd="0" presId="urn:microsoft.com/office/officeart/2005/8/layout/hProcess9"/>
    <dgm:cxn modelId="{07F7CBA4-62AF-4181-8976-185B6C122350}" type="presParOf" srcId="{741ED988-6749-4D73-9FF0-808AC7815FDD}" destId="{20C6567D-2FE5-43E4-9DDD-1D9A502221C9}" srcOrd="3" destOrd="0" presId="urn:microsoft.com/office/officeart/2005/8/layout/hProcess9"/>
    <dgm:cxn modelId="{9616D463-8D2F-4781-9D14-3B44157CB185}" type="presParOf" srcId="{741ED988-6749-4D73-9FF0-808AC7815FDD}" destId="{FD586463-1F97-4DD1-90D9-F1233EFD0A8D}" srcOrd="4" destOrd="0" presId="urn:microsoft.com/office/officeart/2005/8/layout/hProcess9"/>
  </dgm:cxnLst>
  <dgm:bg>
    <a:effectLst>
      <a:outerShdw blurRad="558800" dist="596900" dir="18900000" sx="93000" sy="93000" kx="-1200000" algn="bl" rotWithShape="0">
        <a:srgbClr val="0070C0">
          <a:alpha val="20000"/>
        </a:srgbClr>
      </a:outerShdw>
    </a:effectLst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B12505-27A6-42EC-8AA6-9A6EB166299F}" type="doc">
      <dgm:prSet loTypeId="urn:microsoft.com/office/officeart/2005/8/layout/hList6" loCatId="list" qsTypeId="urn:microsoft.com/office/officeart/2005/8/quickstyle/3d2" qsCatId="3D" csTypeId="urn:microsoft.com/office/officeart/2005/8/colors/accent5_2" csCatId="accent5"/>
      <dgm:spPr/>
      <dgm:t>
        <a:bodyPr/>
        <a:lstStyle/>
        <a:p>
          <a:endParaRPr lang="pt-PT"/>
        </a:p>
      </dgm:t>
    </dgm:pt>
    <dgm:pt modelId="{D4F74293-CFC5-401B-993E-1CD26288DB87}">
      <dgm:prSet/>
      <dgm:spPr/>
      <dgm:t>
        <a:bodyPr/>
        <a:lstStyle/>
        <a:p>
          <a:pPr rtl="0"/>
          <a:r>
            <a:rPr lang="pt-PT" dirty="0" smtClean="0"/>
            <a:t>Recurso aos meios de comunicação social;</a:t>
          </a:r>
          <a:endParaRPr lang="pt-PT" dirty="0"/>
        </a:p>
      </dgm:t>
    </dgm:pt>
    <dgm:pt modelId="{2D8BCA15-03DC-41A0-8512-91A81945B5BD}" type="parTrans" cxnId="{EE9EC72D-3E2A-42BC-A852-B56001E28112}">
      <dgm:prSet/>
      <dgm:spPr/>
      <dgm:t>
        <a:bodyPr/>
        <a:lstStyle/>
        <a:p>
          <a:endParaRPr lang="pt-PT"/>
        </a:p>
      </dgm:t>
    </dgm:pt>
    <dgm:pt modelId="{BD14D448-DA0D-43DD-94D6-51275033492E}" type="sibTrans" cxnId="{EE9EC72D-3E2A-42BC-A852-B56001E28112}">
      <dgm:prSet/>
      <dgm:spPr/>
      <dgm:t>
        <a:bodyPr/>
        <a:lstStyle/>
        <a:p>
          <a:endParaRPr lang="pt-PT"/>
        </a:p>
      </dgm:t>
    </dgm:pt>
    <dgm:pt modelId="{42AB1C20-94B9-474D-A2B6-4E9FEB1E32A8}">
      <dgm:prSet/>
      <dgm:spPr/>
      <dgm:t>
        <a:bodyPr/>
        <a:lstStyle/>
        <a:p>
          <a:pPr rtl="0"/>
          <a:r>
            <a:rPr lang="pt-PT" dirty="0" smtClean="0"/>
            <a:t>Influência dos partidos  nos media é cada vez menor;</a:t>
          </a:r>
          <a:endParaRPr lang="pt-PT" dirty="0"/>
        </a:p>
      </dgm:t>
    </dgm:pt>
    <dgm:pt modelId="{F41DE871-5D5C-4362-8DE7-EAF3B02B6523}" type="parTrans" cxnId="{0CB6C21D-FAE8-4B26-BF78-CE54F168E3DA}">
      <dgm:prSet/>
      <dgm:spPr/>
      <dgm:t>
        <a:bodyPr/>
        <a:lstStyle/>
        <a:p>
          <a:endParaRPr lang="pt-PT"/>
        </a:p>
      </dgm:t>
    </dgm:pt>
    <dgm:pt modelId="{62263BDA-7359-4C72-AECB-9EE0B0976891}" type="sibTrans" cxnId="{0CB6C21D-FAE8-4B26-BF78-CE54F168E3DA}">
      <dgm:prSet/>
      <dgm:spPr/>
      <dgm:t>
        <a:bodyPr/>
        <a:lstStyle/>
        <a:p>
          <a:endParaRPr lang="pt-PT"/>
        </a:p>
      </dgm:t>
    </dgm:pt>
    <dgm:pt modelId="{6A205A66-3ED0-4D19-9CE1-C93E986167B7}">
      <dgm:prSet/>
      <dgm:spPr/>
      <dgm:t>
        <a:bodyPr/>
        <a:lstStyle/>
        <a:p>
          <a:pPr rtl="0"/>
          <a:r>
            <a:rPr lang="pt-PT" dirty="0" smtClean="0"/>
            <a:t>Cobertura que é dada as campanhas políticas é decidida pelos </a:t>
          </a:r>
          <a:r>
            <a:rPr lang="pt-PT" i="1" dirty="0" smtClean="0"/>
            <a:t>media</a:t>
          </a:r>
          <a:r>
            <a:rPr lang="pt-PT" dirty="0" smtClean="0"/>
            <a:t>;</a:t>
          </a:r>
          <a:endParaRPr lang="pt-PT" dirty="0"/>
        </a:p>
      </dgm:t>
    </dgm:pt>
    <dgm:pt modelId="{5A8F07A4-50A5-494C-851F-F2B349D226F9}" type="parTrans" cxnId="{E99F42ED-96AC-4C1B-B34F-89B38EEBEF44}">
      <dgm:prSet/>
      <dgm:spPr/>
      <dgm:t>
        <a:bodyPr/>
        <a:lstStyle/>
        <a:p>
          <a:endParaRPr lang="pt-PT"/>
        </a:p>
      </dgm:t>
    </dgm:pt>
    <dgm:pt modelId="{34446C7E-37D1-454D-8B63-5026EEE316E9}" type="sibTrans" cxnId="{E99F42ED-96AC-4C1B-B34F-89B38EEBEF44}">
      <dgm:prSet/>
      <dgm:spPr/>
      <dgm:t>
        <a:bodyPr/>
        <a:lstStyle/>
        <a:p>
          <a:endParaRPr lang="pt-PT"/>
        </a:p>
      </dgm:t>
    </dgm:pt>
    <dgm:pt modelId="{7B426D11-D866-4BEB-B785-4A20064CFC79}" type="pres">
      <dgm:prSet presAssocID="{1DB12505-27A6-42EC-8AA6-9A6EB166299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02E703-02AE-4441-A987-272B732F8ED7}" type="pres">
      <dgm:prSet presAssocID="{D4F74293-CFC5-401B-993E-1CD26288DB8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C11921-D570-4BDE-9CEC-6BDED5CE66DD}" type="pres">
      <dgm:prSet presAssocID="{BD14D448-DA0D-43DD-94D6-51275033492E}" presName="sibTrans" presStyleCnt="0"/>
      <dgm:spPr/>
    </dgm:pt>
    <dgm:pt modelId="{2779C49D-EE0A-4B59-946E-5EF2FC4B03FC}" type="pres">
      <dgm:prSet presAssocID="{42AB1C20-94B9-474D-A2B6-4E9FEB1E32A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BAF1E5-98E4-45A1-8A43-493E7BFC2403}" type="pres">
      <dgm:prSet presAssocID="{62263BDA-7359-4C72-AECB-9EE0B0976891}" presName="sibTrans" presStyleCnt="0"/>
      <dgm:spPr/>
    </dgm:pt>
    <dgm:pt modelId="{CC268436-55B9-47EE-9C2E-9B380885623B}" type="pres">
      <dgm:prSet presAssocID="{6A205A66-3ED0-4D19-9CE1-C93E986167B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9EC72D-3E2A-42BC-A852-B56001E28112}" srcId="{1DB12505-27A6-42EC-8AA6-9A6EB166299F}" destId="{D4F74293-CFC5-401B-993E-1CD26288DB87}" srcOrd="0" destOrd="0" parTransId="{2D8BCA15-03DC-41A0-8512-91A81945B5BD}" sibTransId="{BD14D448-DA0D-43DD-94D6-51275033492E}"/>
    <dgm:cxn modelId="{AF24A65C-F3BC-4D4B-9382-8FEEFF7A9015}" type="presOf" srcId="{42AB1C20-94B9-474D-A2B6-4E9FEB1E32A8}" destId="{2779C49D-EE0A-4B59-946E-5EF2FC4B03FC}" srcOrd="0" destOrd="0" presId="urn:microsoft.com/office/officeart/2005/8/layout/hList6"/>
    <dgm:cxn modelId="{343CA08D-FB89-49C3-A4E1-E576F7899AD5}" type="presOf" srcId="{1DB12505-27A6-42EC-8AA6-9A6EB166299F}" destId="{7B426D11-D866-4BEB-B785-4A20064CFC79}" srcOrd="0" destOrd="0" presId="urn:microsoft.com/office/officeart/2005/8/layout/hList6"/>
    <dgm:cxn modelId="{E99F42ED-96AC-4C1B-B34F-89B38EEBEF44}" srcId="{1DB12505-27A6-42EC-8AA6-9A6EB166299F}" destId="{6A205A66-3ED0-4D19-9CE1-C93E986167B7}" srcOrd="2" destOrd="0" parTransId="{5A8F07A4-50A5-494C-851F-F2B349D226F9}" sibTransId="{34446C7E-37D1-454D-8B63-5026EEE316E9}"/>
    <dgm:cxn modelId="{0CB6C21D-FAE8-4B26-BF78-CE54F168E3DA}" srcId="{1DB12505-27A6-42EC-8AA6-9A6EB166299F}" destId="{42AB1C20-94B9-474D-A2B6-4E9FEB1E32A8}" srcOrd="1" destOrd="0" parTransId="{F41DE871-5D5C-4362-8DE7-EAF3B02B6523}" sibTransId="{62263BDA-7359-4C72-AECB-9EE0B0976891}"/>
    <dgm:cxn modelId="{6AC7D91E-7F6E-46C2-811A-C10F7920E542}" type="presOf" srcId="{D4F74293-CFC5-401B-993E-1CD26288DB87}" destId="{BC02E703-02AE-4441-A987-272B732F8ED7}" srcOrd="0" destOrd="0" presId="urn:microsoft.com/office/officeart/2005/8/layout/hList6"/>
    <dgm:cxn modelId="{A2E6404F-0986-4DD4-9185-0BBDDA562482}" type="presOf" srcId="{6A205A66-3ED0-4D19-9CE1-C93E986167B7}" destId="{CC268436-55B9-47EE-9C2E-9B380885623B}" srcOrd="0" destOrd="0" presId="urn:microsoft.com/office/officeart/2005/8/layout/hList6"/>
    <dgm:cxn modelId="{5186A92B-DBE0-41CB-959C-791352C76FA7}" type="presParOf" srcId="{7B426D11-D866-4BEB-B785-4A20064CFC79}" destId="{BC02E703-02AE-4441-A987-272B732F8ED7}" srcOrd="0" destOrd="0" presId="urn:microsoft.com/office/officeart/2005/8/layout/hList6"/>
    <dgm:cxn modelId="{9173C0BE-13C3-4DF7-BEC4-42178D64404B}" type="presParOf" srcId="{7B426D11-D866-4BEB-B785-4A20064CFC79}" destId="{E8C11921-D570-4BDE-9CEC-6BDED5CE66DD}" srcOrd="1" destOrd="0" presId="urn:microsoft.com/office/officeart/2005/8/layout/hList6"/>
    <dgm:cxn modelId="{C728874E-7930-4739-A5AE-A91732C674DD}" type="presParOf" srcId="{7B426D11-D866-4BEB-B785-4A20064CFC79}" destId="{2779C49D-EE0A-4B59-946E-5EF2FC4B03FC}" srcOrd="2" destOrd="0" presId="urn:microsoft.com/office/officeart/2005/8/layout/hList6"/>
    <dgm:cxn modelId="{C156AEA1-8939-4B07-BAC4-E691980A068B}" type="presParOf" srcId="{7B426D11-D866-4BEB-B785-4A20064CFC79}" destId="{EDBAF1E5-98E4-45A1-8A43-493E7BFC2403}" srcOrd="3" destOrd="0" presId="urn:microsoft.com/office/officeart/2005/8/layout/hList6"/>
    <dgm:cxn modelId="{B5AFA209-8B81-40F1-BB60-DDAD39CC9597}" type="presParOf" srcId="{7B426D11-D866-4BEB-B785-4A20064CFC79}" destId="{CC268436-55B9-47EE-9C2E-9B380885623B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C2D573-8A4F-4A8F-862A-18C6858E5EF5}">
      <dsp:nvSpPr>
        <dsp:cNvPr id="0" name=""/>
        <dsp:cNvSpPr/>
      </dsp:nvSpPr>
      <dsp:spPr>
        <a:xfrm>
          <a:off x="0" y="3320901"/>
          <a:ext cx="4043363" cy="108999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 smtClean="0"/>
            <a:t>Adopção de campanhas centradas nos media tradicionais + migração de conteúdos </a:t>
          </a:r>
          <a:r>
            <a:rPr lang="pt-PT" sz="1800" i="1" kern="1200" dirty="0" err="1" smtClean="0"/>
            <a:t>offline</a:t>
          </a:r>
          <a:r>
            <a:rPr lang="pt-PT" sz="1800" kern="1200" dirty="0" smtClean="0"/>
            <a:t> para ambiente </a:t>
          </a:r>
          <a:r>
            <a:rPr lang="pt-PT" sz="1800" i="1" kern="1200" dirty="0" smtClean="0"/>
            <a:t>online.</a:t>
          </a:r>
          <a:endParaRPr lang="pt-PT" sz="1800" kern="1200" dirty="0"/>
        </a:p>
      </dsp:txBody>
      <dsp:txXfrm>
        <a:off x="0" y="3320901"/>
        <a:ext cx="4043363" cy="1089993"/>
      </dsp:txXfrm>
    </dsp:sp>
    <dsp:sp modelId="{31F5B705-3157-4E84-9DAF-11E87364368A}">
      <dsp:nvSpPr>
        <dsp:cNvPr id="0" name=""/>
        <dsp:cNvSpPr/>
      </dsp:nvSpPr>
      <dsp:spPr>
        <a:xfrm rot="10800000">
          <a:off x="0" y="1660840"/>
          <a:ext cx="4043363" cy="1676410"/>
        </a:xfrm>
        <a:prstGeom prst="upArrowCallou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kern="1200" dirty="0" smtClean="0"/>
            <a:t>Ideologia e as diferenças programáticas passaram para segundo plano;</a:t>
          </a:r>
          <a:endParaRPr lang="pt-PT" sz="1800" kern="1200" dirty="0"/>
        </a:p>
      </dsp:txBody>
      <dsp:txXfrm rot="10800000">
        <a:off x="0" y="1660840"/>
        <a:ext cx="4043363" cy="1676410"/>
      </dsp:txXfrm>
    </dsp:sp>
    <dsp:sp modelId="{520B4EE7-2600-4392-B874-51D8B26BF663}">
      <dsp:nvSpPr>
        <dsp:cNvPr id="0" name=""/>
        <dsp:cNvSpPr/>
      </dsp:nvSpPr>
      <dsp:spPr>
        <a:xfrm rot="10800000">
          <a:off x="0" y="779"/>
          <a:ext cx="4043363" cy="1676410"/>
        </a:xfrm>
        <a:prstGeom prst="upArrowCallou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/>
            <a:t>Partidos Políticos mais competitivos g</a:t>
          </a:r>
          <a:r>
            <a:rPr lang="pt-PT" sz="1800" kern="1200" dirty="0" smtClean="0"/>
            <a:t>anharam características “</a:t>
          </a:r>
          <a:r>
            <a:rPr lang="pt-PT" sz="1800" kern="1200" dirty="0" err="1" smtClean="0"/>
            <a:t>catch-all</a:t>
          </a:r>
          <a:r>
            <a:rPr lang="pt-PT" sz="1800" kern="1200" dirty="0" smtClean="0"/>
            <a:t>”; </a:t>
          </a:r>
          <a:endParaRPr lang="pt-PT" sz="1800" kern="1200" dirty="0"/>
        </a:p>
      </dsp:txBody>
      <dsp:txXfrm rot="10800000">
        <a:off x="0" y="779"/>
        <a:ext cx="4043363" cy="167641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A54648-71C4-451D-AF56-DF09389BD813}">
      <dsp:nvSpPr>
        <dsp:cNvPr id="0" name=""/>
        <dsp:cNvSpPr/>
      </dsp:nvSpPr>
      <dsp:spPr>
        <a:xfrm>
          <a:off x="0" y="2729374"/>
          <a:ext cx="4040188" cy="89584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500" kern="1200" dirty="0" smtClean="0"/>
            <a:t>Declínio da relação entre a classe social e o sentido de voto;</a:t>
          </a:r>
          <a:endParaRPr lang="pt-PT" sz="1500" kern="1200" dirty="0"/>
        </a:p>
      </dsp:txBody>
      <dsp:txXfrm>
        <a:off x="0" y="2729374"/>
        <a:ext cx="4040188" cy="895841"/>
      </dsp:txXfrm>
    </dsp:sp>
    <dsp:sp modelId="{3C434FE4-BABE-49D6-8709-A0F3BD224075}">
      <dsp:nvSpPr>
        <dsp:cNvPr id="0" name=""/>
        <dsp:cNvSpPr/>
      </dsp:nvSpPr>
      <dsp:spPr>
        <a:xfrm rot="10800000">
          <a:off x="0" y="1365007"/>
          <a:ext cx="4040188" cy="1377804"/>
        </a:xfrm>
        <a:prstGeom prst="upArrowCallou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500" kern="1200" dirty="0" smtClean="0"/>
            <a:t>Alteração do significado do voto/desinteresse nas questões políticas e eleitorais;</a:t>
          </a:r>
          <a:endParaRPr lang="pt-PT" sz="1500" kern="1200" dirty="0"/>
        </a:p>
      </dsp:txBody>
      <dsp:txXfrm rot="10800000">
        <a:off x="0" y="1365007"/>
        <a:ext cx="4040188" cy="1377804"/>
      </dsp:txXfrm>
    </dsp:sp>
    <dsp:sp modelId="{3DB165BD-46D6-4386-A41D-4A2F64437399}">
      <dsp:nvSpPr>
        <dsp:cNvPr id="0" name=""/>
        <dsp:cNvSpPr/>
      </dsp:nvSpPr>
      <dsp:spPr>
        <a:xfrm rot="10800000">
          <a:off x="0" y="640"/>
          <a:ext cx="4040188" cy="1377804"/>
        </a:xfrm>
        <a:prstGeom prst="upArrowCallou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500" kern="1200" dirty="0" smtClean="0"/>
            <a:t>Enfraquecimento e progressivo abandono da relação tradicional  com as classes e grupos de interesses;</a:t>
          </a:r>
          <a:endParaRPr lang="pt-PT" sz="1500" kern="1200" dirty="0"/>
        </a:p>
      </dsp:txBody>
      <dsp:txXfrm rot="10800000">
        <a:off x="0" y="640"/>
        <a:ext cx="4040188" cy="137780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4AE20E-3267-4F61-ACCC-E04DB5ADC648}">
      <dsp:nvSpPr>
        <dsp:cNvPr id="0" name=""/>
        <dsp:cNvSpPr/>
      </dsp:nvSpPr>
      <dsp:spPr>
        <a:xfrm>
          <a:off x="360044" y="0"/>
          <a:ext cx="4080510" cy="4678363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RelaxedModerately" zoom="92000"/>
          <a:lightRig rig="brightRoom" dir="t"/>
        </a:scene3d>
        <a:sp3d z="-152400" extrusionH="25400" contourW="50800" prstMaterial="translucentPowder">
          <a:bevelT w="25400" h="25400"/>
          <a:bevelB w="25400" h="25400"/>
          <a:contourClr>
            <a:schemeClr val="accent5">
              <a:lumMod val="75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07DA45-9131-4551-A962-0AB4F7BE6595}">
      <dsp:nvSpPr>
        <dsp:cNvPr id="0" name=""/>
        <dsp:cNvSpPr/>
      </dsp:nvSpPr>
      <dsp:spPr>
        <a:xfrm>
          <a:off x="5156" y="1403508"/>
          <a:ext cx="1545193" cy="187134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Moderately" zoom="92000"/>
          <a:lightRig rig="brightRoom" dir="t"/>
        </a:scene3d>
        <a:sp3d extrusionH="25400" contourW="50800" prstMaterial="translucentPowder">
          <a:bevelT w="50800" h="50800"/>
          <a:bevelB w="50800" h="50800"/>
          <a:contourClr>
            <a:schemeClr val="accent5">
              <a:lumMod val="75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/>
            <a:t>Hoje em dia a captação dos votos  está mais centrada na opinião pública do que na militância;</a:t>
          </a:r>
          <a:endParaRPr lang="pt-PT" sz="1600" kern="1200" dirty="0"/>
        </a:p>
      </dsp:txBody>
      <dsp:txXfrm>
        <a:off x="5156" y="1403508"/>
        <a:ext cx="1545193" cy="1871345"/>
      </dsp:txXfrm>
    </dsp:sp>
    <dsp:sp modelId="{60171FC5-C246-4E6A-85A9-CDFD4B592E45}">
      <dsp:nvSpPr>
        <dsp:cNvPr id="0" name=""/>
        <dsp:cNvSpPr/>
      </dsp:nvSpPr>
      <dsp:spPr>
        <a:xfrm>
          <a:off x="1627703" y="1403508"/>
          <a:ext cx="1545193" cy="187134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Moderately" zoom="92000"/>
          <a:lightRig rig="brightRoom" dir="t"/>
        </a:scene3d>
        <a:sp3d extrusionH="25400" contourW="50800" prstMaterial="translucentPowder">
          <a:bevelT w="50800" h="50800"/>
          <a:bevelB w="50800" h="50800"/>
          <a:contourClr>
            <a:schemeClr val="accent5">
              <a:lumMod val="75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/>
            <a:t>Fundamental desenvolver meios  que a cultivem e captem;</a:t>
          </a:r>
          <a:endParaRPr lang="pt-PT" sz="1600" kern="1200" dirty="0"/>
        </a:p>
      </dsp:txBody>
      <dsp:txXfrm>
        <a:off x="1627703" y="1403508"/>
        <a:ext cx="1545193" cy="1871345"/>
      </dsp:txXfrm>
    </dsp:sp>
    <dsp:sp modelId="{FD586463-1F97-4DD1-90D9-F1233EFD0A8D}">
      <dsp:nvSpPr>
        <dsp:cNvPr id="0" name=""/>
        <dsp:cNvSpPr/>
      </dsp:nvSpPr>
      <dsp:spPr>
        <a:xfrm>
          <a:off x="3250249" y="1403508"/>
          <a:ext cx="1545193" cy="187134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Moderately" zoom="92000"/>
          <a:lightRig rig="brightRoom" dir="t"/>
        </a:scene3d>
        <a:sp3d extrusionH="25400" contourW="50800" prstMaterial="translucentPowder">
          <a:bevelT w="50800" h="50800"/>
          <a:bevelB w="50800" h="50800"/>
          <a:contourClr>
            <a:schemeClr val="accent5">
              <a:lumMod val="75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/>
            <a:t>Sucesso Eleitoral  está no </a:t>
          </a:r>
          <a:r>
            <a:rPr lang="pt-PT" sz="1600" kern="1200" dirty="0" err="1" smtClean="0"/>
            <a:t>mix</a:t>
          </a:r>
          <a:r>
            <a:rPr lang="pt-PT" sz="1600" kern="1200" dirty="0" smtClean="0"/>
            <a:t> entre comunicação directa e intermediada</a:t>
          </a:r>
          <a:endParaRPr lang="pt-PT" sz="1600" kern="1200" dirty="0"/>
        </a:p>
      </dsp:txBody>
      <dsp:txXfrm>
        <a:off x="3250249" y="1403508"/>
        <a:ext cx="1545193" cy="187134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02E703-02AE-4441-A987-272B732F8ED7}">
      <dsp:nvSpPr>
        <dsp:cNvPr id="0" name=""/>
        <dsp:cNvSpPr/>
      </dsp:nvSpPr>
      <dsp:spPr>
        <a:xfrm rot="16200000">
          <a:off x="-527584" y="528215"/>
          <a:ext cx="2697162" cy="1640732"/>
        </a:xfrm>
        <a:prstGeom prst="flowChartManualOperati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1843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900" kern="1200" dirty="0" smtClean="0"/>
            <a:t>Recurso aos meios de comunicação social;</a:t>
          </a:r>
          <a:endParaRPr lang="pt-PT" sz="1900" kern="1200" dirty="0"/>
        </a:p>
      </dsp:txBody>
      <dsp:txXfrm rot="16200000">
        <a:off x="-527584" y="528215"/>
        <a:ext cx="2697162" cy="1640732"/>
      </dsp:txXfrm>
    </dsp:sp>
    <dsp:sp modelId="{2779C49D-EE0A-4B59-946E-5EF2FC4B03FC}">
      <dsp:nvSpPr>
        <dsp:cNvPr id="0" name=""/>
        <dsp:cNvSpPr/>
      </dsp:nvSpPr>
      <dsp:spPr>
        <a:xfrm rot="16200000">
          <a:off x="1236203" y="528215"/>
          <a:ext cx="2697162" cy="1640732"/>
        </a:xfrm>
        <a:prstGeom prst="flowChartManualOperati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1843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900" kern="1200" dirty="0" smtClean="0"/>
            <a:t>Influência dos partidos  nos media é cada vez menor;</a:t>
          </a:r>
          <a:endParaRPr lang="pt-PT" sz="1900" kern="1200" dirty="0"/>
        </a:p>
      </dsp:txBody>
      <dsp:txXfrm rot="16200000">
        <a:off x="1236203" y="528215"/>
        <a:ext cx="2697162" cy="1640732"/>
      </dsp:txXfrm>
    </dsp:sp>
    <dsp:sp modelId="{CC268436-55B9-47EE-9C2E-9B380885623B}">
      <dsp:nvSpPr>
        <dsp:cNvPr id="0" name=""/>
        <dsp:cNvSpPr/>
      </dsp:nvSpPr>
      <dsp:spPr>
        <a:xfrm rot="16200000">
          <a:off x="2999991" y="528215"/>
          <a:ext cx="2697162" cy="1640732"/>
        </a:xfrm>
        <a:prstGeom prst="flowChartManualOperati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1843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900" kern="1200" dirty="0" smtClean="0"/>
            <a:t>Cobertura que é dada as campanhas políticas é decidida pelos </a:t>
          </a:r>
          <a:r>
            <a:rPr lang="pt-PT" sz="1900" i="1" kern="1200" dirty="0" smtClean="0"/>
            <a:t>media</a:t>
          </a:r>
          <a:r>
            <a:rPr lang="pt-PT" sz="1900" kern="1200" dirty="0" smtClean="0"/>
            <a:t>;</a:t>
          </a:r>
          <a:endParaRPr lang="pt-PT" sz="1900" kern="1200" dirty="0"/>
        </a:p>
      </dsp:txBody>
      <dsp:txXfrm rot="16200000">
        <a:off x="2999991" y="528215"/>
        <a:ext cx="2697162" cy="1640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7139C-BA07-40C2-8E28-7497AD7B0E3F}" type="datetimeFigureOut">
              <a:rPr lang="pt-PT" smtClean="0"/>
              <a:pPr/>
              <a:t>25-08-2012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48DC7-4A6A-4F5E-A175-4BBCA8881504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5158-168F-4CB0-BB8A-0407490A3780}" type="datetimeFigureOut">
              <a:rPr lang="pt-PT" smtClean="0"/>
              <a:pPr/>
              <a:t>25-08-2012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947A-07D5-4A93-A294-888F5913D78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5158-168F-4CB0-BB8A-0407490A3780}" type="datetimeFigureOut">
              <a:rPr lang="pt-PT" smtClean="0"/>
              <a:pPr/>
              <a:t>25-08-2012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947A-07D5-4A93-A294-888F5913D78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5158-168F-4CB0-BB8A-0407490A3780}" type="datetimeFigureOut">
              <a:rPr lang="pt-PT" smtClean="0"/>
              <a:pPr/>
              <a:t>25-08-2012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947A-07D5-4A93-A294-888F5913D78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5158-168F-4CB0-BB8A-0407490A3780}" type="datetimeFigureOut">
              <a:rPr lang="pt-PT" smtClean="0"/>
              <a:pPr/>
              <a:t>25-08-2012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947A-07D5-4A93-A294-888F5913D78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5158-168F-4CB0-BB8A-0407490A3780}" type="datetimeFigureOut">
              <a:rPr lang="pt-PT" smtClean="0"/>
              <a:pPr/>
              <a:t>25-08-2012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947A-07D5-4A93-A294-888F5913D78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5158-168F-4CB0-BB8A-0407490A3780}" type="datetimeFigureOut">
              <a:rPr lang="pt-PT" smtClean="0"/>
              <a:pPr/>
              <a:t>25-08-2012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947A-07D5-4A93-A294-888F5913D78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5158-168F-4CB0-BB8A-0407490A3780}" type="datetimeFigureOut">
              <a:rPr lang="pt-PT" smtClean="0"/>
              <a:pPr/>
              <a:t>25-08-2012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947A-07D5-4A93-A294-888F5913D78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5158-168F-4CB0-BB8A-0407490A3780}" type="datetimeFigureOut">
              <a:rPr lang="pt-PT" smtClean="0"/>
              <a:pPr/>
              <a:t>25-08-2012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947A-07D5-4A93-A294-888F5913D78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5158-168F-4CB0-BB8A-0407490A3780}" type="datetimeFigureOut">
              <a:rPr lang="pt-PT" smtClean="0"/>
              <a:pPr/>
              <a:t>25-08-2012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947A-07D5-4A93-A294-888F5913D78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5158-168F-4CB0-BB8A-0407490A3780}" type="datetimeFigureOut">
              <a:rPr lang="pt-PT" smtClean="0"/>
              <a:pPr/>
              <a:t>25-08-2012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947A-07D5-4A93-A294-888F5913D78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5158-168F-4CB0-BB8A-0407490A3780}" type="datetimeFigureOut">
              <a:rPr lang="pt-PT" smtClean="0"/>
              <a:pPr/>
              <a:t>25-08-2012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947A-07D5-4A93-A294-888F5913D78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45158-168F-4CB0-BB8A-0407490A3780}" type="datetimeFigureOut">
              <a:rPr lang="pt-PT" smtClean="0"/>
              <a:pPr/>
              <a:t>25-08-2012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1947A-07D5-4A93-A294-888F5913D78F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25117" y="3239448"/>
            <a:ext cx="7893764" cy="1700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TRABALHO DE GRUPO </a:t>
            </a:r>
            <a:endParaRPr kumimoji="0" lang="pt-PT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ESTUDOS E SONDAGENS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 New Roman" pitchFamily="18" charset="0"/>
              </a:rPr>
              <a:t>PLANEAMENTO E GESTÃO DE CAMPANHAS ELEITORAIS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rg_hi" descr="ANd9GcTq43w3VfcXGDhnC3EX8S8bzGOXmYlI4qjnoHoqdfuzPJ81zRc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0"/>
            <a:ext cx="6202906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4800" y="1350640"/>
            <a:ext cx="455523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1600" dirty="0">
                <a:solidFill>
                  <a:srgbClr val="135034"/>
                </a:solidFill>
                <a:latin typeface="Trebuchet MS" pitchFamily="34" charset="0"/>
                <a:ea typeface="MS PGothic" pitchFamily="34" charset="-128"/>
              </a:rPr>
              <a:t>As mensagens definidas devem ser orientadas para os diferentes públicos-alvo identificados. </a:t>
            </a:r>
            <a:r>
              <a:rPr lang="pt-PT" sz="1600" dirty="0">
                <a:solidFill>
                  <a:srgbClr val="135034"/>
                </a:solidFill>
                <a:latin typeface="Trebuchet MS" pitchFamily="34" charset="0"/>
                <a:ea typeface="MS PGothic" pitchFamily="34" charset="-128"/>
              </a:rPr>
              <a:t>É sempre importante ter em conta que estes mesmos públicos-alvo são destinatários de outra informação de outras entidades. </a:t>
            </a:r>
            <a:endParaRPr lang="pt-PT" sz="1600" dirty="0" smtClean="0">
              <a:solidFill>
                <a:srgbClr val="135034"/>
              </a:solidFill>
              <a:latin typeface="Trebuchet MS" pitchFamily="34" charset="0"/>
              <a:ea typeface="MS PGothic" pitchFamily="34" charset="-128"/>
            </a:endParaRPr>
          </a:p>
          <a:p>
            <a:pPr algn="just"/>
            <a:endParaRPr lang="pt-PT" sz="1600" dirty="0" smtClean="0">
              <a:solidFill>
                <a:srgbClr val="135034"/>
              </a:solidFill>
              <a:latin typeface="Trebuchet MS" pitchFamily="34" charset="0"/>
              <a:ea typeface="MS PGothic" pitchFamily="34" charset="-128"/>
            </a:endParaRPr>
          </a:p>
          <a:p>
            <a:pPr algn="just"/>
            <a:endParaRPr lang="pt-PT" sz="1600" dirty="0" smtClean="0">
              <a:solidFill>
                <a:srgbClr val="135034"/>
              </a:solidFill>
              <a:latin typeface="Trebuchet MS" pitchFamily="34" charset="0"/>
              <a:ea typeface="MS PGothic" pitchFamily="34" charset="-128"/>
            </a:endParaRPr>
          </a:p>
          <a:p>
            <a:pPr algn="just"/>
            <a:r>
              <a:rPr lang="pt-PT" sz="1600" dirty="0" smtClean="0">
                <a:solidFill>
                  <a:srgbClr val="135034"/>
                </a:solidFill>
                <a:latin typeface="Trebuchet MS" pitchFamily="34" charset="0"/>
                <a:ea typeface="MS PGothic" pitchFamily="34" charset="-128"/>
              </a:rPr>
              <a:t>Ou </a:t>
            </a:r>
            <a:r>
              <a:rPr lang="pt-PT" sz="1600" dirty="0">
                <a:solidFill>
                  <a:srgbClr val="135034"/>
                </a:solidFill>
                <a:latin typeface="Trebuchet MS" pitchFamily="34" charset="0"/>
                <a:ea typeface="MS PGothic" pitchFamily="34" charset="-128"/>
              </a:rPr>
              <a:t>seja, é necessário que a mensagem chegue ao(s) destinatário(s) da forma </a:t>
            </a:r>
            <a:r>
              <a:rPr lang="pt-PT" sz="1600" dirty="0" err="1">
                <a:solidFill>
                  <a:srgbClr val="135034"/>
                </a:solidFill>
                <a:latin typeface="Trebuchet MS" pitchFamily="34" charset="0"/>
                <a:ea typeface="MS PGothic" pitchFamily="34" charset="-128"/>
              </a:rPr>
              <a:t>correcta</a:t>
            </a:r>
            <a:r>
              <a:rPr lang="pt-PT" sz="1600" dirty="0">
                <a:solidFill>
                  <a:srgbClr val="135034"/>
                </a:solidFill>
                <a:latin typeface="Trebuchet MS" pitchFamily="34" charset="0"/>
                <a:ea typeface="MS PGothic" pitchFamily="34" charset="-128"/>
              </a:rPr>
              <a:t>: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04800" y="741040"/>
            <a:ext cx="8496300" cy="504825"/>
          </a:xfrm>
          <a:prstGeom prst="rect">
            <a:avLst/>
          </a:prstGeom>
          <a:solidFill>
            <a:srgbClr val="135034"/>
          </a:solidFill>
          <a:ln w="31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PT" sz="160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ESTRATÉGIA – PÚBLICOS ALVO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105400" y="3636640"/>
            <a:ext cx="24384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endParaRPr lang="pt-PT" sz="1400">
              <a:solidFill>
                <a:schemeClr val="bg1"/>
              </a:solidFill>
              <a:latin typeface="Trebuchet MS" pitchFamily="34" charset="0"/>
              <a:ea typeface="MS PGothic" pitchFamily="34" charset="-128"/>
            </a:endParaRPr>
          </a:p>
          <a:p>
            <a:pPr algn="just" eaLnBrk="0" hangingPunct="0">
              <a:buFontTx/>
              <a:buChar char="•"/>
            </a:pPr>
            <a:r>
              <a:rPr lang="pt-PT" sz="140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Sociedade civil</a:t>
            </a:r>
          </a:p>
          <a:p>
            <a:pPr algn="just" eaLnBrk="0" hangingPunct="0">
              <a:buFontTx/>
              <a:buChar char="•"/>
            </a:pPr>
            <a:r>
              <a:rPr lang="pt-PT" sz="140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Mercado</a:t>
            </a:r>
          </a:p>
          <a:p>
            <a:pPr algn="just" eaLnBrk="0" hangingPunct="0">
              <a:buFontTx/>
              <a:buChar char="•"/>
            </a:pPr>
            <a:r>
              <a:rPr lang="pt-PT" sz="140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Decisores políticos</a:t>
            </a:r>
          </a:p>
          <a:p>
            <a:pPr algn="just" eaLnBrk="0" hangingPunct="0">
              <a:buFontTx/>
              <a:buChar char="•"/>
            </a:pPr>
            <a:r>
              <a:rPr lang="pt-PT" sz="140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Líderes empresariais</a:t>
            </a:r>
          </a:p>
          <a:p>
            <a:pPr algn="just" eaLnBrk="0" hangingPunct="0">
              <a:buFontTx/>
              <a:buChar char="•"/>
            </a:pPr>
            <a:r>
              <a:rPr lang="pt-PT" sz="140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Eleitorado</a:t>
            </a:r>
          </a:p>
          <a:p>
            <a:pPr algn="just" eaLnBrk="0" hangingPunct="0">
              <a:buFontTx/>
              <a:buChar char="•"/>
            </a:pPr>
            <a:r>
              <a:rPr lang="pt-PT" sz="140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Eleitorado segmentado</a:t>
            </a:r>
          </a:p>
          <a:p>
            <a:pPr eaLnBrk="0" hangingPunct="0">
              <a:buFontTx/>
              <a:buChar char="•"/>
            </a:pPr>
            <a:r>
              <a:rPr lang="pt-PT" sz="140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Tecido Económico e  empresarial</a:t>
            </a:r>
          </a:p>
          <a:p>
            <a:pPr eaLnBrk="0" hangingPunct="0">
              <a:buFontTx/>
              <a:buChar char="•"/>
            </a:pPr>
            <a:r>
              <a:rPr lang="pt-PT" sz="140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Figuras públicas</a:t>
            </a:r>
          </a:p>
          <a:p>
            <a:pPr eaLnBrk="0" hangingPunct="0">
              <a:buFontTx/>
              <a:buChar char="•"/>
            </a:pPr>
            <a:r>
              <a:rPr lang="pt-PT" sz="140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Doadores</a:t>
            </a: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1187624" y="3738736"/>
            <a:ext cx="2133600" cy="914400"/>
          </a:xfrm>
          <a:prstGeom prst="rightArrow">
            <a:avLst>
              <a:gd name="adj1" fmla="val 50000"/>
              <a:gd name="adj2" fmla="val 7812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atin typeface="Calibri" pitchFamily="34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357536" y="3967336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i="1">
                <a:solidFill>
                  <a:schemeClr val="bg1"/>
                </a:solidFill>
                <a:latin typeface="Calibri" pitchFamily="34" charset="0"/>
              </a:rPr>
              <a:t>STAKEHOLDERS</a:t>
            </a:r>
            <a:endParaRPr lang="en-US" i="1">
              <a:latin typeface="Calibri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508105" y="1674011"/>
            <a:ext cx="3388246" cy="4923341"/>
          </a:xfrm>
          <a:prstGeom prst="rect">
            <a:avLst/>
          </a:prstGeom>
          <a:solidFill>
            <a:srgbClr val="A19F7B"/>
          </a:solidFill>
          <a:ln w="9525">
            <a:solidFill>
              <a:srgbClr val="A19F7B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pt-PT" sz="1400" dirty="0">
              <a:solidFill>
                <a:schemeClr val="bg1"/>
              </a:solidFill>
              <a:latin typeface="Trebuchet MS" pitchFamily="34" charset="0"/>
              <a:ea typeface="MS PGothic" pitchFamily="34" charset="-128"/>
            </a:endParaRPr>
          </a:p>
          <a:p>
            <a:pPr eaLnBrk="0" hangingPunct="0">
              <a:buFontTx/>
              <a:buChar char="•"/>
            </a:pPr>
            <a:endParaRPr lang="pt-PT" sz="1400" dirty="0">
              <a:solidFill>
                <a:schemeClr val="bg1"/>
              </a:solidFill>
              <a:latin typeface="Trebuchet MS" pitchFamily="34" charset="0"/>
              <a:ea typeface="MS PGothic" pitchFamily="34" charset="-128"/>
            </a:endParaRPr>
          </a:p>
          <a:p>
            <a:pPr eaLnBrk="0" hangingPunct="0">
              <a:buFontTx/>
              <a:buChar char="•"/>
            </a:pPr>
            <a:endParaRPr lang="pt-PT" sz="1400" dirty="0">
              <a:solidFill>
                <a:schemeClr val="bg1"/>
              </a:solidFill>
              <a:latin typeface="Trebuchet MS" pitchFamily="34" charset="0"/>
              <a:ea typeface="MS PGothic" pitchFamily="34" charset="-128"/>
            </a:endParaRPr>
          </a:p>
          <a:p>
            <a:pPr eaLnBrk="0" hangingPunct="0">
              <a:buFontTx/>
              <a:buChar char="•"/>
            </a:pPr>
            <a:endParaRPr lang="pt-PT" sz="1400" dirty="0">
              <a:solidFill>
                <a:schemeClr val="bg1"/>
              </a:solidFill>
              <a:latin typeface="Trebuchet MS" pitchFamily="34" charset="0"/>
              <a:ea typeface="MS PGothic" pitchFamily="34" charset="-128"/>
            </a:endParaRPr>
          </a:p>
          <a:p>
            <a:pPr eaLnBrk="0" hangingPunct="0">
              <a:buFontTx/>
              <a:buChar char="•"/>
            </a:pPr>
            <a:endParaRPr lang="pt-PT" sz="1400" dirty="0">
              <a:solidFill>
                <a:schemeClr val="bg1"/>
              </a:solidFill>
              <a:latin typeface="Trebuchet MS" pitchFamily="34" charset="0"/>
              <a:ea typeface="MS PGothic" pitchFamily="34" charset="-128"/>
            </a:endParaRPr>
          </a:p>
          <a:p>
            <a:pPr eaLnBrk="0" hangingPunct="0">
              <a:buFontTx/>
              <a:buChar char="•"/>
            </a:pPr>
            <a:endParaRPr lang="pt-PT" sz="1400" dirty="0">
              <a:solidFill>
                <a:schemeClr val="bg1"/>
              </a:solidFill>
              <a:latin typeface="Trebuchet MS" pitchFamily="34" charset="0"/>
              <a:ea typeface="MS PGothic" pitchFamily="34" charset="-128"/>
            </a:endParaRPr>
          </a:p>
          <a:p>
            <a:pPr eaLnBrk="0" hangingPunct="0">
              <a:buFontTx/>
              <a:buChar char="•"/>
            </a:pPr>
            <a:endParaRPr lang="pt-PT" sz="1400" dirty="0" smtClean="0">
              <a:solidFill>
                <a:schemeClr val="bg1"/>
              </a:solidFill>
              <a:latin typeface="Trebuchet MS" pitchFamily="34" charset="0"/>
              <a:ea typeface="MS PGothic" pitchFamily="34" charset="-128"/>
            </a:endParaRPr>
          </a:p>
          <a:p>
            <a:pPr eaLnBrk="0" hangingPunct="0">
              <a:buFontTx/>
              <a:buChar char="•"/>
            </a:pPr>
            <a:endParaRPr lang="pt-PT" sz="1400" dirty="0" smtClean="0">
              <a:solidFill>
                <a:schemeClr val="bg1"/>
              </a:solidFill>
              <a:latin typeface="Trebuchet MS" pitchFamily="34" charset="0"/>
              <a:ea typeface="MS PGothic" pitchFamily="34" charset="-128"/>
            </a:endParaRPr>
          </a:p>
          <a:p>
            <a:pPr eaLnBrk="0" hangingPunct="0">
              <a:buFontTx/>
              <a:buChar char="•"/>
            </a:pPr>
            <a:endParaRPr lang="pt-PT" sz="1400" dirty="0" smtClean="0">
              <a:solidFill>
                <a:schemeClr val="bg1"/>
              </a:solidFill>
              <a:latin typeface="Trebuchet MS" pitchFamily="34" charset="0"/>
              <a:ea typeface="MS PGothic" pitchFamily="34" charset="-128"/>
            </a:endParaRPr>
          </a:p>
          <a:p>
            <a:pPr eaLnBrk="0" hangingPunct="0">
              <a:buFontTx/>
              <a:buChar char="•"/>
            </a:pPr>
            <a:r>
              <a:rPr lang="pt-PT" sz="1400" dirty="0" smtClean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Associações Profissionais</a:t>
            </a:r>
          </a:p>
          <a:p>
            <a:pPr eaLnBrk="0" hangingPunct="0">
              <a:buFontTx/>
              <a:buChar char="•"/>
            </a:pPr>
            <a:r>
              <a:rPr lang="pt-PT" sz="1400" dirty="0" smtClean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Coletividades</a:t>
            </a:r>
            <a:endParaRPr lang="pt-PT" sz="1400" dirty="0">
              <a:solidFill>
                <a:schemeClr val="bg1"/>
              </a:solidFill>
              <a:latin typeface="Trebuchet MS" pitchFamily="34" charset="0"/>
              <a:ea typeface="MS PGothic" pitchFamily="34" charset="-128"/>
            </a:endParaRPr>
          </a:p>
          <a:p>
            <a:pPr eaLnBrk="0" hangingPunct="0">
              <a:buFontTx/>
              <a:buChar char="•"/>
            </a:pPr>
            <a:r>
              <a:rPr lang="pt-PT" sz="1400" dirty="0" smtClean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</a:t>
            </a:r>
            <a:r>
              <a:rPr lang="pt-PT" sz="1400" dirty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Sociedade civil</a:t>
            </a:r>
          </a:p>
          <a:p>
            <a:pPr eaLnBrk="0" hangingPunct="0">
              <a:buFontTx/>
              <a:buChar char="•"/>
            </a:pPr>
            <a:r>
              <a:rPr lang="pt-PT" sz="1400" dirty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Mercado</a:t>
            </a:r>
          </a:p>
          <a:p>
            <a:pPr eaLnBrk="0" hangingPunct="0">
              <a:buFontTx/>
              <a:buChar char="•"/>
            </a:pPr>
            <a:r>
              <a:rPr lang="pt-PT" sz="1400" dirty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Decisores políticos</a:t>
            </a:r>
          </a:p>
          <a:p>
            <a:pPr eaLnBrk="0" hangingPunct="0">
              <a:buFontTx/>
              <a:buChar char="•"/>
            </a:pPr>
            <a:r>
              <a:rPr lang="pt-PT" sz="1400" dirty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Líderes empresariais</a:t>
            </a:r>
          </a:p>
          <a:p>
            <a:pPr eaLnBrk="0" hangingPunct="0">
              <a:buFontTx/>
              <a:buChar char="•"/>
            </a:pPr>
            <a:r>
              <a:rPr lang="pt-PT" sz="1400" dirty="0">
                <a:solidFill>
                  <a:srgbClr val="FF0000"/>
                </a:solidFill>
                <a:latin typeface="Trebuchet MS" pitchFamily="34" charset="0"/>
                <a:ea typeface="MS PGothic" pitchFamily="34" charset="-128"/>
              </a:rPr>
              <a:t> Eleitorado</a:t>
            </a:r>
          </a:p>
          <a:p>
            <a:pPr eaLnBrk="0" hangingPunct="0">
              <a:buFontTx/>
              <a:buChar char="•"/>
            </a:pPr>
            <a:r>
              <a:rPr lang="pt-PT" sz="1400" dirty="0">
                <a:solidFill>
                  <a:srgbClr val="FF0000"/>
                </a:solidFill>
                <a:latin typeface="Trebuchet MS" pitchFamily="34" charset="0"/>
                <a:ea typeface="MS PGothic" pitchFamily="34" charset="-128"/>
              </a:rPr>
              <a:t> Eleitorado segmentado</a:t>
            </a:r>
          </a:p>
          <a:p>
            <a:pPr eaLnBrk="0" hangingPunct="0">
              <a:buFontTx/>
              <a:buChar char="•"/>
            </a:pPr>
            <a:r>
              <a:rPr lang="pt-PT" sz="1400" dirty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Tecido Económico e  empresarial</a:t>
            </a:r>
          </a:p>
          <a:p>
            <a:pPr eaLnBrk="0" hangingPunct="0">
              <a:buFontTx/>
              <a:buChar char="•"/>
            </a:pPr>
            <a:r>
              <a:rPr lang="pt-PT" sz="1400" dirty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Figuras públicas</a:t>
            </a:r>
          </a:p>
          <a:p>
            <a:pPr eaLnBrk="0" hangingPunct="0">
              <a:buFontTx/>
              <a:buChar char="•"/>
            </a:pPr>
            <a:r>
              <a:rPr lang="pt-PT" sz="1400" dirty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Doadores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556102" y="1988839"/>
            <a:ext cx="3014811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Tx/>
              <a:buChar char="•"/>
            </a:pPr>
            <a:r>
              <a:rPr lang="pt-PT" sz="1400" dirty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</a:t>
            </a:r>
            <a:r>
              <a:rPr lang="pt-PT" sz="1400" dirty="0" err="1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Opinion</a:t>
            </a:r>
            <a:r>
              <a:rPr lang="pt-PT" sz="1400" dirty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</a:t>
            </a:r>
            <a:r>
              <a:rPr lang="pt-PT" sz="1400" dirty="0" err="1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makers</a:t>
            </a:r>
            <a:endParaRPr lang="pt-PT" sz="1400" dirty="0">
              <a:solidFill>
                <a:schemeClr val="bg1"/>
              </a:solidFill>
              <a:latin typeface="Trebuchet MS" pitchFamily="34" charset="0"/>
              <a:ea typeface="MS PGothic" pitchFamily="34" charset="-128"/>
            </a:endParaRPr>
          </a:p>
          <a:p>
            <a:pPr algn="just" eaLnBrk="0" hangingPunct="0">
              <a:buFontTx/>
              <a:buChar char="•"/>
            </a:pPr>
            <a:r>
              <a:rPr lang="pt-PT" sz="1400" dirty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Jornalistas</a:t>
            </a:r>
          </a:p>
          <a:p>
            <a:pPr algn="just" eaLnBrk="0" hangingPunct="0">
              <a:buFontTx/>
              <a:buChar char="•"/>
            </a:pPr>
            <a:r>
              <a:rPr lang="pt-PT" sz="1400" dirty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Autores de estudos</a:t>
            </a:r>
          </a:p>
          <a:p>
            <a:pPr algn="just" eaLnBrk="0" hangingPunct="0">
              <a:buFontTx/>
              <a:buChar char="•"/>
            </a:pPr>
            <a:r>
              <a:rPr lang="pt-PT" sz="1400" dirty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</a:t>
            </a:r>
            <a:r>
              <a:rPr lang="pt-PT" sz="1400" dirty="0" err="1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Researchers</a:t>
            </a:r>
            <a:endParaRPr lang="pt-PT" sz="1400" dirty="0">
              <a:solidFill>
                <a:schemeClr val="bg1"/>
              </a:solidFill>
              <a:latin typeface="Trebuchet MS" pitchFamily="34" charset="0"/>
              <a:ea typeface="MS PGothic" pitchFamily="34" charset="-128"/>
            </a:endParaRPr>
          </a:p>
          <a:p>
            <a:pPr algn="just" eaLnBrk="0" hangingPunct="0">
              <a:buFontTx/>
              <a:buChar char="•"/>
            </a:pPr>
            <a:r>
              <a:rPr lang="pt-PT" sz="1400" dirty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Publicações</a:t>
            </a:r>
          </a:p>
          <a:p>
            <a:pPr algn="just" eaLnBrk="0" hangingPunct="0">
              <a:buFontTx/>
              <a:buChar char="•"/>
            </a:pPr>
            <a:r>
              <a:rPr lang="pt-PT" sz="1400" dirty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Analistas</a:t>
            </a:r>
          </a:p>
          <a:p>
            <a:pPr algn="just" eaLnBrk="0" hangingPunct="0">
              <a:buFontTx/>
              <a:buChar char="•"/>
            </a:pPr>
            <a:r>
              <a:rPr lang="pt-PT" sz="1400" dirty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Académicos</a:t>
            </a:r>
          </a:p>
          <a:p>
            <a:pPr algn="just" eaLnBrk="0" hangingPunct="0">
              <a:buFontTx/>
              <a:buChar char="•"/>
            </a:pPr>
            <a:r>
              <a:rPr lang="pt-PT" sz="1400" dirty="0">
                <a:solidFill>
                  <a:schemeClr val="bg1"/>
                </a:solidFill>
                <a:latin typeface="Trebuchet MS" pitchFamily="34" charset="0"/>
                <a:ea typeface="MS PGothic" pitchFamily="34" charset="-128"/>
              </a:rPr>
              <a:t> Técnicos reputados</a:t>
            </a:r>
          </a:p>
        </p:txBody>
      </p:sp>
      <p:pic>
        <p:nvPicPr>
          <p:cNvPr id="11" name="rg_hi" descr="ANd9GcTq43w3VfcXGDhnC3EX8S8bzGOXmYlI4qjnoHoqdfuzPJ81zRc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4545" y="0"/>
            <a:ext cx="1629455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/>
      <p:bldP spid="9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019128"/>
            <a:ext cx="4562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4019128"/>
            <a:ext cx="40005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5771728"/>
            <a:ext cx="41338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5790778"/>
            <a:ext cx="41148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28600" y="1052736"/>
            <a:ext cx="8610600" cy="2664295"/>
          </a:xfrm>
          <a:prstGeom prst="rect">
            <a:avLst/>
          </a:prstGeom>
          <a:solidFill>
            <a:srgbClr val="135034"/>
          </a:solidFill>
          <a:ln w="9525">
            <a:solidFill>
              <a:srgbClr val="13503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04800" y="1196752"/>
            <a:ext cx="8153400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PT" sz="1700" dirty="0" smtClean="0">
                <a:solidFill>
                  <a:schemeClr val="bg1"/>
                </a:solidFill>
                <a:latin typeface="Calibri" pitchFamily="34" charset="0"/>
              </a:rPr>
              <a:t>Informação</a:t>
            </a:r>
            <a:r>
              <a:rPr lang="pt-PT" sz="1700" dirty="0">
                <a:solidFill>
                  <a:schemeClr val="bg1"/>
                </a:solidFill>
                <a:latin typeface="Calibri" pitchFamily="34" charset="0"/>
              </a:rPr>
              <a:t>, Informação e Informação – só desta forma é possível </a:t>
            </a:r>
            <a:r>
              <a:rPr lang="pt-PT" sz="1700" dirty="0" smtClean="0">
                <a:solidFill>
                  <a:schemeClr val="bg1"/>
                </a:solidFill>
                <a:latin typeface="Calibri" pitchFamily="34" charset="0"/>
              </a:rPr>
              <a:t>delinear uma estratégia  eleitoral sustentada e devidamente planeada. </a:t>
            </a:r>
            <a:r>
              <a:rPr lang="pt-PT" sz="1700" dirty="0">
                <a:solidFill>
                  <a:schemeClr val="bg1"/>
                </a:solidFill>
                <a:latin typeface="Calibri" pitchFamily="34" charset="0"/>
              </a:rPr>
              <a:t>Sondagens e estudos de opinião são essenciais para uma comunicação política </a:t>
            </a:r>
            <a:r>
              <a:rPr lang="pt-PT" sz="1700" dirty="0" smtClean="0">
                <a:solidFill>
                  <a:schemeClr val="bg1"/>
                </a:solidFill>
                <a:latin typeface="Calibri" pitchFamily="34" charset="0"/>
              </a:rPr>
              <a:t>eficaz; assim </a:t>
            </a:r>
            <a:r>
              <a:rPr lang="pt-PT" sz="1700" dirty="0">
                <a:solidFill>
                  <a:schemeClr val="bg1"/>
                </a:solidFill>
                <a:latin typeface="Calibri" pitchFamily="34" charset="0"/>
              </a:rPr>
              <a:t>como bases de dados bem estruturadas e estratificadas, com informação agregada por diversos critérios, permitirão concluir da eficácia das mensagens orientadas para determinados segmentos do eleitorado e serão essenciais para estabelecer prioridades nas </a:t>
            </a:r>
            <a:r>
              <a:rPr lang="pt-PT" sz="1700" dirty="0" smtClean="0">
                <a:solidFill>
                  <a:schemeClr val="bg1"/>
                </a:solidFill>
                <a:latin typeface="Calibri" pitchFamily="34" charset="0"/>
              </a:rPr>
              <a:t>ações </a:t>
            </a:r>
            <a:r>
              <a:rPr lang="pt-PT" sz="1700" dirty="0">
                <a:solidFill>
                  <a:schemeClr val="bg1"/>
                </a:solidFill>
                <a:latin typeface="Calibri" pitchFamily="34" charset="0"/>
              </a:rPr>
              <a:t>de </a:t>
            </a:r>
            <a:r>
              <a:rPr lang="pt-PT" sz="1700" dirty="0" smtClean="0">
                <a:solidFill>
                  <a:schemeClr val="bg1"/>
                </a:solidFill>
                <a:latin typeface="Calibri" pitchFamily="34" charset="0"/>
              </a:rPr>
              <a:t>campanha e de comunicação.</a:t>
            </a:r>
            <a:endParaRPr lang="pt-PT" sz="17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en-US" sz="1600" dirty="0">
              <a:latin typeface="Calibri" pitchFamily="34" charset="0"/>
            </a:endParaRPr>
          </a:p>
        </p:txBody>
      </p:sp>
      <p:pic>
        <p:nvPicPr>
          <p:cNvPr id="10" name="rg_hi" descr="ANd9GcTq43w3VfcXGDhnC3EX8S8bzGOXmYlI4qjnoHoqdfuzPJ81zRc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14545" y="0"/>
            <a:ext cx="1629455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85763" y="457200"/>
            <a:ext cx="30432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1600" b="1">
                <a:solidFill>
                  <a:srgbClr val="00B0F0"/>
                </a:solidFill>
                <a:latin typeface="Trebuchet MS" pitchFamily="34" charset="0"/>
              </a:rPr>
              <a:t>ESTUDOS QUALITATIVOS  </a:t>
            </a:r>
          </a:p>
          <a:p>
            <a:r>
              <a:rPr lang="pt-PT" sz="1400" b="1">
                <a:solidFill>
                  <a:srgbClr val="00B0F0"/>
                </a:solidFill>
                <a:latin typeface="Trebuchet MS" pitchFamily="34" charset="0"/>
              </a:rPr>
              <a:t>SEM SIGNIFICADO ESTATÍSTICO     </a:t>
            </a:r>
            <a:endParaRPr lang="en-US" sz="1400" b="1">
              <a:solidFill>
                <a:srgbClr val="00B0F0"/>
              </a:solidFill>
              <a:latin typeface="Trebuchet MS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59350" y="899319"/>
            <a:ext cx="4443413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1600" b="1">
                <a:solidFill>
                  <a:srgbClr val="00B0F0"/>
                </a:solidFill>
                <a:latin typeface="Trebuchet MS" pitchFamily="34" charset="0"/>
              </a:rPr>
              <a:t>ESTUDOS QUANTITATIVOS</a:t>
            </a:r>
          </a:p>
          <a:p>
            <a:r>
              <a:rPr lang="pt-PT" sz="1400" b="1">
                <a:solidFill>
                  <a:srgbClr val="00B0F0"/>
                </a:solidFill>
                <a:latin typeface="Trebuchet MS" pitchFamily="34" charset="0"/>
              </a:rPr>
              <a:t>COM SIGNIFICADO ESTATÍSTICO       </a:t>
            </a:r>
            <a:endParaRPr lang="en-US" sz="1400" b="1">
              <a:solidFill>
                <a:srgbClr val="00B0F0"/>
              </a:solidFill>
              <a:latin typeface="Trebuchet MS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81000" y="3276600"/>
            <a:ext cx="395763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pt-PT" sz="1600" b="1">
              <a:latin typeface="Trebuchet MS" pitchFamily="34" charset="0"/>
            </a:endParaRPr>
          </a:p>
          <a:p>
            <a:pPr>
              <a:buFontTx/>
              <a:buChar char="•"/>
            </a:pPr>
            <a:r>
              <a:rPr lang="pt-PT" sz="1600" b="1">
                <a:latin typeface="Trebuchet MS" pitchFamily="34" charset="0"/>
              </a:rPr>
              <a:t>Investigação de carácter explicativo</a:t>
            </a:r>
          </a:p>
          <a:p>
            <a:pPr>
              <a:buFontTx/>
              <a:buChar char="•"/>
            </a:pPr>
            <a:endParaRPr lang="pt-PT" sz="1600" b="1">
              <a:latin typeface="Trebuchet MS" pitchFamily="34" charset="0"/>
            </a:endParaRPr>
          </a:p>
          <a:p>
            <a:r>
              <a:rPr lang="pt-PT" sz="1600" b="1">
                <a:latin typeface="Trebuchet MS" pitchFamily="34" charset="0"/>
              </a:rPr>
              <a:t>    </a:t>
            </a:r>
          </a:p>
          <a:p>
            <a:r>
              <a:rPr lang="pt-PT" sz="1600" b="1">
                <a:solidFill>
                  <a:srgbClr val="7030A0"/>
                </a:solidFill>
                <a:latin typeface="Trebuchet MS" pitchFamily="34" charset="0"/>
              </a:rPr>
              <a:t>	COMPREENSÃO</a:t>
            </a:r>
            <a:endParaRPr lang="en-US" sz="1600" b="1">
              <a:solidFill>
                <a:srgbClr val="7030A0"/>
              </a:solidFill>
              <a:latin typeface="Trebuchet MS" pitchFamily="34" charset="0"/>
            </a:endParaRPr>
          </a:p>
          <a:p>
            <a:endParaRPr lang="en-US" sz="1600" b="1">
              <a:latin typeface="Trebuchet MS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724400" y="3990181"/>
            <a:ext cx="46434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pt-PT" sz="1600" b="1">
                <a:latin typeface="Trebuchet MS" pitchFamily="34" charset="0"/>
              </a:rPr>
              <a:t>Investigação de carácter descritivo       </a:t>
            </a:r>
            <a:endParaRPr lang="en-US" sz="1600" b="1">
              <a:latin typeface="Trebuchet MS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740400" y="4709319"/>
            <a:ext cx="1676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b="1">
                <a:solidFill>
                  <a:srgbClr val="7030A0"/>
                </a:solidFill>
                <a:latin typeface="Trebuchet MS" pitchFamily="34" charset="0"/>
              </a:rPr>
              <a:t>EXPLICAÇÃO</a:t>
            </a:r>
            <a:endParaRPr lang="en-US" b="1">
              <a:solidFill>
                <a:srgbClr val="7030A0"/>
              </a:solidFill>
              <a:latin typeface="Trebuchet MS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81000" y="1190625"/>
            <a:ext cx="45354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pt-PT" sz="1600" b="1">
                <a:latin typeface="Trebuchet MS" pitchFamily="34" charset="0"/>
              </a:rPr>
              <a:t>PORQUÊ?</a:t>
            </a:r>
          </a:p>
          <a:p>
            <a:pPr>
              <a:buFontTx/>
              <a:buChar char="•"/>
            </a:pPr>
            <a:r>
              <a:rPr lang="pt-PT" sz="1600" b="1">
                <a:latin typeface="Trebuchet MS" pitchFamily="34" charset="0"/>
              </a:rPr>
              <a:t>QUE SENTE?</a:t>
            </a:r>
          </a:p>
          <a:p>
            <a:r>
              <a:rPr lang="pt-PT" sz="1600" b="1">
                <a:latin typeface="Trebuchet MS" pitchFamily="34" charset="0"/>
              </a:rPr>
              <a:t>	</a:t>
            </a:r>
          </a:p>
          <a:p>
            <a:r>
              <a:rPr lang="pt-PT" sz="1600" b="1">
                <a:latin typeface="Trebuchet MS" pitchFamily="34" charset="0"/>
              </a:rPr>
              <a:t>Investigação não estruturada</a:t>
            </a:r>
          </a:p>
          <a:p>
            <a:r>
              <a:rPr lang="pt-PT" sz="1600" b="1">
                <a:latin typeface="Trebuchet MS" pitchFamily="34" charset="0"/>
              </a:rPr>
              <a:t>Comportamento específico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832350" y="1585119"/>
            <a:ext cx="45354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pt-PT" sz="1600" b="1">
                <a:latin typeface="Trebuchet MS" pitchFamily="34" charset="0"/>
              </a:rPr>
              <a:t>EM QUEM VOTA ? </a:t>
            </a:r>
          </a:p>
          <a:p>
            <a:pPr>
              <a:buFontTx/>
              <a:buChar char="•"/>
            </a:pPr>
            <a:r>
              <a:rPr lang="pt-PT" sz="1600" b="1">
                <a:latin typeface="Trebuchet MS" pitchFamily="34" charset="0"/>
              </a:rPr>
              <a:t>QUEM PREFERE?</a:t>
            </a:r>
          </a:p>
          <a:p>
            <a:r>
              <a:rPr lang="pt-PT" sz="1600" b="1">
                <a:latin typeface="Trebuchet MS" pitchFamily="34" charset="0"/>
              </a:rPr>
              <a:t>	</a:t>
            </a:r>
          </a:p>
          <a:p>
            <a:r>
              <a:rPr lang="pt-PT" sz="1600" b="1">
                <a:latin typeface="Trebuchet MS" pitchFamily="34" charset="0"/>
              </a:rPr>
              <a:t>Investigação estruturada</a:t>
            </a:r>
          </a:p>
          <a:p>
            <a:r>
              <a:rPr lang="pt-PT" sz="1600" b="1">
                <a:latin typeface="Trebuchet MS" pitchFamily="34" charset="0"/>
              </a:rPr>
              <a:t>Comportamento geral 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85763" y="4953000"/>
            <a:ext cx="3290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FORMAÇÃO DA OPINIÃO PÚBLICA</a:t>
            </a:r>
            <a:endParaRPr lang="en-US" sz="16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056188" y="5395119"/>
            <a:ext cx="2979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COMPORTAMENTO ELEITORAL</a:t>
            </a:r>
            <a:endParaRPr lang="en-US" sz="16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1833563" y="1066800"/>
            <a:ext cx="155575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Trebuchet MS" pitchFamily="34" charset="0"/>
            </a:endParaRPr>
          </a:p>
        </p:txBody>
      </p:sp>
      <p:sp>
        <p:nvSpPr>
          <p:cNvPr id="14" name="TextBox 15"/>
          <p:cNvSpPr txBox="1">
            <a:spLocks noChangeArrowheads="1"/>
          </p:cNvSpPr>
          <p:nvPr/>
        </p:nvSpPr>
        <p:spPr bwMode="auto">
          <a:xfrm>
            <a:off x="2062163" y="1371600"/>
            <a:ext cx="18557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1600" b="1" u="sng">
                <a:latin typeface="Trebuchet MS" pitchFamily="34" charset="0"/>
              </a:rPr>
              <a:t>DÃO SIGNIFICADO</a:t>
            </a:r>
            <a:endParaRPr lang="en-US" sz="1600" u="sng">
              <a:latin typeface="Trebuchet MS" pitchFamily="34" charset="0"/>
            </a:endParaRPr>
          </a:p>
        </p:txBody>
      </p:sp>
      <p:sp>
        <p:nvSpPr>
          <p:cNvPr id="15" name="Right Brace 14"/>
          <p:cNvSpPr/>
          <p:nvPr/>
        </p:nvSpPr>
        <p:spPr>
          <a:xfrm>
            <a:off x="6659563" y="1508919"/>
            <a:ext cx="155575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Trebuchet MS" pitchFamily="34" charset="0"/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6888163" y="1737519"/>
            <a:ext cx="15033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1600" b="1" u="sng">
                <a:latin typeface="Trebuchet MS" pitchFamily="34" charset="0"/>
              </a:rPr>
              <a:t>QUANTIFICAM</a:t>
            </a:r>
            <a:endParaRPr lang="en-US" sz="1600" u="sng">
              <a:latin typeface="Trebuchet MS" pitchFamily="34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81000" y="2667000"/>
            <a:ext cx="3505200" cy="609600"/>
          </a:xfrm>
          <a:prstGeom prst="rect">
            <a:avLst/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600">
                <a:solidFill>
                  <a:schemeClr val="bg1"/>
                </a:solidFill>
                <a:latin typeface="Calibri" pitchFamily="34" charset="0"/>
              </a:rPr>
              <a:t>Metodologia intensiva – profundidade, </a:t>
            </a:r>
          </a:p>
          <a:p>
            <a:pPr algn="ctr"/>
            <a:r>
              <a:rPr lang="pt-BR" sz="1600">
                <a:solidFill>
                  <a:schemeClr val="bg1"/>
                </a:solidFill>
                <a:latin typeface="Calibri" pitchFamily="34" charset="0"/>
              </a:rPr>
              <a:t>pequenas amostras</a:t>
            </a:r>
            <a:endParaRPr lang="en-US" sz="16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1981200" y="3886200"/>
            <a:ext cx="179388" cy="292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1981200" y="4572000"/>
            <a:ext cx="179388" cy="292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4749800" y="3109119"/>
            <a:ext cx="3581400" cy="609600"/>
          </a:xfrm>
          <a:prstGeom prst="rect">
            <a:avLst/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600">
                <a:solidFill>
                  <a:schemeClr val="bg1"/>
                </a:solidFill>
                <a:latin typeface="Calibri" pitchFamily="34" charset="0"/>
              </a:rPr>
              <a:t>Metodologia  extensiva, grandes amostras</a:t>
            </a:r>
            <a:endParaRPr lang="en-US" sz="16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" name="Down Arrow 20"/>
          <p:cNvSpPr/>
          <p:nvPr/>
        </p:nvSpPr>
        <p:spPr>
          <a:xfrm>
            <a:off x="6426200" y="4404519"/>
            <a:ext cx="179388" cy="292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6426200" y="5090319"/>
            <a:ext cx="179388" cy="292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3" name="rg_hi" descr="ANd9GcTq43w3VfcXGDhnC3EX8S8bzGOXmYlI4qjnoHoqdfuzPJ81zRc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4545" y="0"/>
            <a:ext cx="1629455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op pitagorica SONAE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56" y="0"/>
            <a:ext cx="91583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5230" y="3240861"/>
            <a:ext cx="7345401" cy="1143000"/>
          </a:xfrm>
        </p:spPr>
        <p:txBody>
          <a:bodyPr>
            <a:noAutofit/>
          </a:bodyPr>
          <a:lstStyle/>
          <a:p>
            <a:pPr algn="l"/>
            <a:r>
              <a:rPr lang="pt-PT" sz="4000" dirty="0" smtClean="0">
                <a:solidFill>
                  <a:schemeClr val="bg1"/>
                </a:solidFill>
              </a:rPr>
              <a:t>Algumas notas técnicas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800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087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C00000"/>
                </a:solidFill>
              </a:rPr>
              <a:t>» ALGUMAS NOTAS TÉCNICAS</a:t>
            </a:r>
            <a:endParaRPr lang="pt-PT" sz="2400" b="1" dirty="0">
              <a:solidFill>
                <a:srgbClr val="C00000"/>
              </a:solidFill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4776175" y="642535"/>
            <a:ext cx="4133364" cy="610167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250000"/>
              </a:lnSpc>
              <a:spcBef>
                <a:spcPct val="0"/>
              </a:spcBef>
            </a:pPr>
            <a:r>
              <a:rPr lang="pt-PT" sz="1100" b="1" i="1" dirty="0">
                <a:solidFill>
                  <a:srgbClr val="C00000"/>
                </a:solidFill>
                <a:latin typeface="Calibri" pitchFamily="34" charset="0"/>
              </a:rPr>
              <a:t>Exemplo 1 – Avaliação da Actuação do  presidente de Câmara </a:t>
            </a:r>
          </a:p>
          <a:p>
            <a:pPr marL="228600" indent="-2286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pt-PT" sz="1100" b="1" i="1" dirty="0">
                <a:solidFill>
                  <a:schemeClr val="tx2"/>
                </a:solidFill>
                <a:latin typeface="Calibri" pitchFamily="34" charset="0"/>
              </a:rPr>
              <a:t>Muito Má</a:t>
            </a:r>
          </a:p>
          <a:p>
            <a:pPr marL="228600" indent="-2286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pt-PT" sz="1100" b="1" i="1" dirty="0">
                <a:solidFill>
                  <a:schemeClr val="tx2"/>
                </a:solidFill>
                <a:latin typeface="Calibri" pitchFamily="34" charset="0"/>
              </a:rPr>
              <a:t>Má</a:t>
            </a:r>
          </a:p>
          <a:p>
            <a:pPr marL="228600" indent="-2286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pt-PT" sz="1100" b="1" i="1" dirty="0">
                <a:solidFill>
                  <a:schemeClr val="tx2"/>
                </a:solidFill>
                <a:latin typeface="Calibri" pitchFamily="34" charset="0"/>
              </a:rPr>
              <a:t>Boa</a:t>
            </a:r>
          </a:p>
          <a:p>
            <a:pPr marL="228600" indent="-2286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pt-PT" sz="1100" b="1" i="1" dirty="0">
                <a:solidFill>
                  <a:schemeClr val="tx2"/>
                </a:solidFill>
                <a:latin typeface="Calibri" pitchFamily="34" charset="0"/>
              </a:rPr>
              <a:t>Muito Boa</a:t>
            </a:r>
          </a:p>
          <a:p>
            <a:pPr eaLnBrk="0" hangingPunct="0">
              <a:spcBef>
                <a:spcPct val="0"/>
              </a:spcBef>
            </a:pPr>
            <a:endParaRPr lang="pt-PT" sz="1100" b="1" i="1" dirty="0">
              <a:solidFill>
                <a:schemeClr val="tx2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pt-PT" sz="1100" b="1" i="1" dirty="0" smtClean="0">
                <a:solidFill>
                  <a:schemeClr val="tx2"/>
                </a:solidFill>
                <a:latin typeface="Calibri" pitchFamily="34" charset="0"/>
              </a:rPr>
              <a:t>Média – Este tipo de análise ajuda a identificar de forma mais rápida qual o segmento etário onde o resultado foi mais alto, ou seja onde mais se obtiveram avaliações positivas. </a:t>
            </a:r>
          </a:p>
          <a:p>
            <a:pPr eaLnBrk="0" hangingPunct="0">
              <a:spcBef>
                <a:spcPct val="0"/>
              </a:spcBef>
            </a:pPr>
            <a:endParaRPr lang="pt-PT" sz="1100" b="1" i="1" dirty="0">
              <a:solidFill>
                <a:schemeClr val="tx2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pt-PT" sz="1100" b="1" i="1" dirty="0" smtClean="0">
                <a:solidFill>
                  <a:srgbClr val="FF0000"/>
                </a:solidFill>
                <a:latin typeface="Calibri" pitchFamily="34" charset="0"/>
              </a:rPr>
              <a:t>Neste caso qual é o segmento etário que melhor avalia o Presidente da Câmara?</a:t>
            </a:r>
          </a:p>
          <a:p>
            <a:pPr eaLnBrk="0" hangingPunct="0">
              <a:spcBef>
                <a:spcPct val="0"/>
              </a:spcBef>
            </a:pPr>
            <a:endParaRPr lang="pt-PT" sz="1100" b="1" i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pt-PT" sz="1100" b="1" i="1" dirty="0" smtClean="0">
                <a:solidFill>
                  <a:srgbClr val="006600"/>
                </a:solidFill>
                <a:latin typeface="Calibri" pitchFamily="34" charset="0"/>
              </a:rPr>
              <a:t>R: Entre 25 e 34 anos de idade onde a avaliação média é de 3,11</a:t>
            </a:r>
            <a:endParaRPr lang="pt-PT" sz="1100" b="1" i="1" dirty="0">
              <a:solidFill>
                <a:srgbClr val="006600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endParaRPr lang="pt-PT" sz="1100" b="1" i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pt-PT" sz="1100" b="1" i="1" dirty="0" smtClean="0">
                <a:solidFill>
                  <a:srgbClr val="FF0000"/>
                </a:solidFill>
                <a:latin typeface="Calibri" pitchFamily="34" charset="0"/>
              </a:rPr>
              <a:t>E qual o segmento que pior avalia o </a:t>
            </a:r>
            <a:r>
              <a:rPr lang="pt-PT" sz="1100" b="1" i="1" dirty="0">
                <a:solidFill>
                  <a:srgbClr val="FF0000"/>
                </a:solidFill>
                <a:latin typeface="Calibri" pitchFamily="34" charset="0"/>
              </a:rPr>
              <a:t>Presidente da Câmara</a:t>
            </a:r>
            <a:r>
              <a:rPr lang="pt-PT" sz="1100" b="1" i="1" dirty="0" smtClean="0">
                <a:solidFill>
                  <a:srgbClr val="FF0000"/>
                </a:solidFill>
                <a:latin typeface="Calibri" pitchFamily="34" charset="0"/>
              </a:rPr>
              <a:t>?</a:t>
            </a:r>
          </a:p>
          <a:p>
            <a:pPr eaLnBrk="0" hangingPunct="0">
              <a:spcBef>
                <a:spcPct val="0"/>
              </a:spcBef>
            </a:pPr>
            <a:endParaRPr lang="pt-PT" sz="1100" b="1" i="1" dirty="0" smtClean="0">
              <a:solidFill>
                <a:srgbClr val="006600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pt-PT" sz="1100" b="1" i="1" dirty="0" smtClean="0">
                <a:solidFill>
                  <a:srgbClr val="006600"/>
                </a:solidFill>
                <a:latin typeface="Calibri" pitchFamily="34" charset="0"/>
              </a:rPr>
              <a:t>R</a:t>
            </a:r>
            <a:r>
              <a:rPr lang="pt-PT" sz="1100" b="1" i="1" dirty="0">
                <a:solidFill>
                  <a:srgbClr val="006600"/>
                </a:solidFill>
                <a:latin typeface="Calibri" pitchFamily="34" charset="0"/>
              </a:rPr>
              <a:t>: Entre </a:t>
            </a:r>
            <a:r>
              <a:rPr lang="pt-PT" sz="1100" b="1" i="1" dirty="0" smtClean="0">
                <a:solidFill>
                  <a:srgbClr val="006600"/>
                </a:solidFill>
                <a:latin typeface="Calibri" pitchFamily="34" charset="0"/>
              </a:rPr>
              <a:t>55 </a:t>
            </a:r>
            <a:r>
              <a:rPr lang="pt-PT" sz="1100" b="1" i="1" dirty="0">
                <a:solidFill>
                  <a:srgbClr val="006600"/>
                </a:solidFill>
                <a:latin typeface="Calibri" pitchFamily="34" charset="0"/>
              </a:rPr>
              <a:t>e </a:t>
            </a:r>
            <a:r>
              <a:rPr lang="pt-PT" sz="1100" b="1" i="1" dirty="0" smtClean="0">
                <a:solidFill>
                  <a:srgbClr val="006600"/>
                </a:solidFill>
                <a:latin typeface="Calibri" pitchFamily="34" charset="0"/>
              </a:rPr>
              <a:t>64 </a:t>
            </a:r>
            <a:r>
              <a:rPr lang="pt-PT" sz="1100" b="1" i="1" dirty="0">
                <a:solidFill>
                  <a:srgbClr val="006600"/>
                </a:solidFill>
                <a:latin typeface="Calibri" pitchFamily="34" charset="0"/>
              </a:rPr>
              <a:t>anos de idade onde a avaliação média é de </a:t>
            </a:r>
            <a:r>
              <a:rPr lang="pt-PT" sz="1100" b="1" i="1" dirty="0" smtClean="0">
                <a:solidFill>
                  <a:srgbClr val="006600"/>
                </a:solidFill>
                <a:latin typeface="Calibri" pitchFamily="34" charset="0"/>
              </a:rPr>
              <a:t>2,90</a:t>
            </a:r>
          </a:p>
          <a:p>
            <a:pPr eaLnBrk="0" hangingPunct="0">
              <a:spcBef>
                <a:spcPct val="0"/>
              </a:spcBef>
            </a:pPr>
            <a:endParaRPr lang="pt-PT" sz="1100" b="1" i="1" dirty="0">
              <a:solidFill>
                <a:srgbClr val="006600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pt-PT" sz="1100" b="1" i="1" dirty="0" smtClean="0">
                <a:solidFill>
                  <a:srgbClr val="FF0000"/>
                </a:solidFill>
                <a:latin typeface="Calibri" pitchFamily="34" charset="0"/>
              </a:rPr>
              <a:t>Quantos entrevistados com mais de 64 anos responderam a esta pergunta?</a:t>
            </a:r>
          </a:p>
          <a:p>
            <a:pPr eaLnBrk="0" hangingPunct="0">
              <a:spcBef>
                <a:spcPct val="0"/>
              </a:spcBef>
            </a:pPr>
            <a:endParaRPr lang="pt-PT" sz="1100" b="1" i="1" dirty="0">
              <a:solidFill>
                <a:srgbClr val="FF0000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pt-PT" sz="1100" b="1" i="1" dirty="0">
                <a:solidFill>
                  <a:srgbClr val="006600"/>
                </a:solidFill>
                <a:latin typeface="Calibri" pitchFamily="34" charset="0"/>
              </a:rPr>
              <a:t>R: </a:t>
            </a:r>
            <a:r>
              <a:rPr lang="pt-PT" sz="1100" b="1" i="1" dirty="0" smtClean="0">
                <a:solidFill>
                  <a:srgbClr val="006600"/>
                </a:solidFill>
                <a:latin typeface="Calibri" pitchFamily="34" charset="0"/>
              </a:rPr>
              <a:t>35</a:t>
            </a:r>
            <a:endParaRPr lang="pt-PT" sz="1100" b="1" i="1" dirty="0">
              <a:solidFill>
                <a:srgbClr val="006600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endParaRPr lang="pt-PT" sz="1100" b="1" i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pt-PT" sz="1100" b="1" i="1" dirty="0">
                <a:solidFill>
                  <a:srgbClr val="FF0000"/>
                </a:solidFill>
                <a:latin typeface="Calibri" pitchFamily="34" charset="0"/>
              </a:rPr>
              <a:t>Neste caso qual é o segmento etário que </a:t>
            </a:r>
            <a:r>
              <a:rPr lang="pt-PT" sz="1100" b="1" i="1" dirty="0" smtClean="0">
                <a:solidFill>
                  <a:srgbClr val="FF0000"/>
                </a:solidFill>
                <a:latin typeface="Calibri" pitchFamily="34" charset="0"/>
              </a:rPr>
              <a:t>apresenta respostas mais homogéneas, ou seja que dentro do segmento mais coincidem nas respostas?</a:t>
            </a:r>
            <a:endParaRPr lang="pt-PT" sz="1100" b="1" i="1" dirty="0">
              <a:solidFill>
                <a:srgbClr val="FF0000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endParaRPr lang="pt-PT" sz="1100" b="1" i="1" dirty="0">
              <a:solidFill>
                <a:srgbClr val="FF0000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pt-PT" sz="1100" b="1" i="1" dirty="0">
                <a:solidFill>
                  <a:srgbClr val="006600"/>
                </a:solidFill>
                <a:latin typeface="Calibri" pitchFamily="34" charset="0"/>
              </a:rPr>
              <a:t>R: </a:t>
            </a:r>
            <a:r>
              <a:rPr lang="pt-PT" sz="1100" b="1" i="1" dirty="0" smtClean="0">
                <a:solidFill>
                  <a:srgbClr val="006600"/>
                </a:solidFill>
                <a:latin typeface="Calibri" pitchFamily="34" charset="0"/>
              </a:rPr>
              <a:t>Entre os 18 e os 24 anos de idade porque é o segmento que apresenta o menor desvio padrão.</a:t>
            </a:r>
            <a:endParaRPr lang="pt-PT" sz="1100" b="1" i="1" dirty="0">
              <a:solidFill>
                <a:srgbClr val="006600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endParaRPr lang="pt-PT" sz="1100" b="1" i="1" dirty="0">
              <a:solidFill>
                <a:srgbClr val="FF0000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endParaRPr lang="pt-PT" sz="1100" b="1" i="1" dirty="0">
              <a:solidFill>
                <a:srgbClr val="006600"/>
              </a:solidFill>
              <a:latin typeface="Calibri" pitchFamily="34" charset="0"/>
            </a:endParaRPr>
          </a:p>
          <a:p>
            <a:pPr algn="ctr" eaLnBrk="0" hangingPunct="0">
              <a:spcBef>
                <a:spcPct val="0"/>
              </a:spcBef>
            </a:pPr>
            <a:endParaRPr lang="pt-PT" sz="1100" b="1" i="1" dirty="0">
              <a:solidFill>
                <a:srgbClr val="FF0000"/>
              </a:solidFill>
              <a:latin typeface="Calibri" pitchFamily="34" charset="0"/>
            </a:endParaRPr>
          </a:p>
          <a:p>
            <a:pPr algn="ctr" eaLnBrk="0" hangingPunct="0">
              <a:spcBef>
                <a:spcPct val="0"/>
              </a:spcBef>
            </a:pPr>
            <a:endParaRPr lang="pt-PT" sz="1100" b="1" i="1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397875" y="6524625"/>
            <a:ext cx="661988" cy="166688"/>
          </a:xfrm>
          <a:noFill/>
        </p:spPr>
        <p:txBody>
          <a:bodyPr/>
          <a:lstStyle/>
          <a:p>
            <a:fld id="{9F7A9379-6857-44D1-9AA0-9E3950C89756}" type="slidenum">
              <a:rPr lang="pt-PT" smtClean="0">
                <a:ea typeface="ヒラギノ角ゴ Pro W3"/>
                <a:cs typeface="ヒラギノ角ゴ Pro W3"/>
              </a:rPr>
              <a:pPr/>
              <a:t>14</a:t>
            </a:fld>
            <a:endParaRPr lang="pt-PT" dirty="0" smtClean="0">
              <a:ea typeface="ヒラギノ角ゴ Pro W3"/>
              <a:cs typeface="ヒラギノ角ゴ Pro W3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91" y="965200"/>
            <a:ext cx="4574809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2368061" y="2273300"/>
            <a:ext cx="398585" cy="2159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Oval 7"/>
          <p:cNvSpPr/>
          <p:nvPr/>
        </p:nvSpPr>
        <p:spPr>
          <a:xfrm>
            <a:off x="3247292" y="3263900"/>
            <a:ext cx="398585" cy="2159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Oval 8"/>
          <p:cNvSpPr/>
          <p:nvPr/>
        </p:nvSpPr>
        <p:spPr>
          <a:xfrm>
            <a:off x="4173415" y="2057400"/>
            <a:ext cx="398585" cy="2159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Oval 9"/>
          <p:cNvSpPr/>
          <p:nvPr/>
        </p:nvSpPr>
        <p:spPr>
          <a:xfrm>
            <a:off x="2368061" y="3048000"/>
            <a:ext cx="398585" cy="2159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1" name="rg_hi" descr="ANd9GcTq43w3VfcXGDhnC3EX8S8bzGOXmYlI4qjnoHoqdfuzPJ81zRc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14545" y="0"/>
            <a:ext cx="1629455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59388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5"/>
      <p:bldP spid="2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80" y="814388"/>
            <a:ext cx="9002521" cy="272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0" y="18087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C00000"/>
                </a:solidFill>
              </a:rPr>
              <a:t>» ALGUMAS NOTAS TÉCNICAS</a:t>
            </a:r>
            <a:endParaRPr lang="pt-PT" sz="2400" b="1" dirty="0">
              <a:solidFill>
                <a:srgbClr val="C00000"/>
              </a:solidFill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1479" y="3284135"/>
            <a:ext cx="8604738" cy="30546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250000"/>
              </a:lnSpc>
              <a:spcBef>
                <a:spcPct val="0"/>
              </a:spcBef>
            </a:pPr>
            <a:r>
              <a:rPr lang="pt-PT" sz="1100" b="1" i="1" dirty="0" smtClean="0">
                <a:solidFill>
                  <a:srgbClr val="C00000"/>
                </a:solidFill>
                <a:latin typeface="Calibri" pitchFamily="34" charset="0"/>
              </a:rPr>
              <a:t>Exemplo 1 – Avaliação da Actuação do  presidente de Câmara </a:t>
            </a:r>
          </a:p>
          <a:p>
            <a:pPr marL="228600" indent="-2286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pt-PT" sz="1100" b="1" i="1" dirty="0" smtClean="0">
                <a:solidFill>
                  <a:schemeClr val="tx2"/>
                </a:solidFill>
                <a:latin typeface="Calibri" pitchFamily="34" charset="0"/>
              </a:rPr>
              <a:t>Muito Má</a:t>
            </a:r>
          </a:p>
          <a:p>
            <a:pPr marL="228600" indent="-2286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pt-PT" sz="1100" b="1" i="1" dirty="0" smtClean="0">
                <a:solidFill>
                  <a:schemeClr val="tx2"/>
                </a:solidFill>
                <a:latin typeface="Calibri" pitchFamily="34" charset="0"/>
              </a:rPr>
              <a:t>Má</a:t>
            </a:r>
          </a:p>
          <a:p>
            <a:pPr marL="228600" indent="-2286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pt-PT" sz="1100" b="1" i="1" dirty="0" smtClean="0">
                <a:solidFill>
                  <a:schemeClr val="tx2"/>
                </a:solidFill>
                <a:latin typeface="Calibri" pitchFamily="34" charset="0"/>
              </a:rPr>
              <a:t>Boa</a:t>
            </a:r>
          </a:p>
          <a:p>
            <a:pPr marL="228600" indent="-2286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pt-PT" sz="1100" b="1" i="1" dirty="0" smtClean="0">
                <a:solidFill>
                  <a:schemeClr val="tx2"/>
                </a:solidFill>
                <a:latin typeface="Calibri" pitchFamily="34" charset="0"/>
              </a:rPr>
              <a:t>Muito Boa</a:t>
            </a:r>
          </a:p>
          <a:p>
            <a:pPr marL="228600" indent="-228600" eaLnBrk="0" hangingPunct="0">
              <a:spcBef>
                <a:spcPct val="0"/>
              </a:spcBef>
              <a:buFont typeface="+mj-lt"/>
              <a:buAutoNum type="arabicPeriod"/>
            </a:pPr>
            <a:endParaRPr lang="pt-PT" sz="1100" b="1" i="1" dirty="0">
              <a:solidFill>
                <a:schemeClr val="tx2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pt-PT" sz="1100" b="1" i="1" dirty="0" smtClean="0">
                <a:solidFill>
                  <a:schemeClr val="tx2"/>
                </a:solidFill>
                <a:latin typeface="Calibri" pitchFamily="34" charset="0"/>
              </a:rPr>
              <a:t>Percentagem  – Este tipo de análise ajuda a identificar a % de eleitores que se identifica com determinada resposta</a:t>
            </a:r>
          </a:p>
          <a:p>
            <a:pPr eaLnBrk="0" hangingPunct="0">
              <a:spcBef>
                <a:spcPct val="0"/>
              </a:spcBef>
            </a:pPr>
            <a:endParaRPr lang="pt-PT" sz="1100" b="1" i="1" dirty="0">
              <a:solidFill>
                <a:schemeClr val="tx2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pt-PT" sz="1100" b="1" i="1" dirty="0" smtClean="0">
                <a:solidFill>
                  <a:srgbClr val="FF0000"/>
                </a:solidFill>
                <a:latin typeface="Calibri" pitchFamily="34" charset="0"/>
              </a:rPr>
              <a:t>Neste caso qual é a % de eleitores entre os 18  e os 24 anos de idade que avalia como Muito Boa a actuação do Presidente da Câmara?</a:t>
            </a:r>
          </a:p>
          <a:p>
            <a:pPr eaLnBrk="0" hangingPunct="0">
              <a:spcBef>
                <a:spcPct val="0"/>
              </a:spcBef>
            </a:pPr>
            <a:endParaRPr lang="pt-PT" sz="1100" b="1" i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pt-PT" sz="1100" b="1" i="1" dirty="0" smtClean="0">
                <a:solidFill>
                  <a:srgbClr val="006600"/>
                </a:solidFill>
                <a:latin typeface="Calibri" pitchFamily="34" charset="0"/>
              </a:rPr>
              <a:t>R: 20,8% dos jovens entre 18 e 24 anos de idade avalia como Muito Boa</a:t>
            </a:r>
          </a:p>
          <a:p>
            <a:pPr eaLnBrk="0" hangingPunct="0">
              <a:spcBef>
                <a:spcPct val="0"/>
              </a:spcBef>
            </a:pPr>
            <a:endParaRPr lang="pt-PT" sz="1100" b="1" i="1" dirty="0">
              <a:solidFill>
                <a:srgbClr val="006600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pt-PT" sz="1100" b="1" i="1" dirty="0" smtClean="0">
                <a:solidFill>
                  <a:srgbClr val="FF0000"/>
                </a:solidFill>
                <a:latin typeface="Calibri" pitchFamily="34" charset="0"/>
              </a:rPr>
              <a:t>Qual é o segmento etário em que se verifica a maior % de avaliações da actuação do Presidente da Câmara como Muito Má? </a:t>
            </a:r>
            <a:endParaRPr lang="pt-PT" sz="1100" b="1" i="1" dirty="0">
              <a:solidFill>
                <a:srgbClr val="FF0000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endParaRPr lang="pt-PT" sz="1100" b="1" i="1" dirty="0">
              <a:solidFill>
                <a:srgbClr val="FF0000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pt-PT" sz="1100" b="1" i="1" dirty="0">
                <a:solidFill>
                  <a:srgbClr val="006600"/>
                </a:solidFill>
                <a:latin typeface="Calibri" pitchFamily="34" charset="0"/>
              </a:rPr>
              <a:t>R: </a:t>
            </a:r>
            <a:r>
              <a:rPr lang="pt-PT" sz="1100" b="1" i="1" dirty="0" smtClean="0">
                <a:solidFill>
                  <a:srgbClr val="006600"/>
                </a:solidFill>
                <a:latin typeface="Calibri" pitchFamily="34" charset="0"/>
              </a:rPr>
              <a:t>Os mais de 64 anos de idade com 8,3% apesar de serem apenas 3 pessoas a responder, o que varia é a dimensão de cada um dos segmentos.</a:t>
            </a:r>
            <a:endParaRPr lang="pt-PT" sz="1100" b="1" i="1" dirty="0">
              <a:solidFill>
                <a:srgbClr val="FF0000"/>
              </a:solidFill>
              <a:latin typeface="Calibri" pitchFamily="34" charset="0"/>
            </a:endParaRPr>
          </a:p>
          <a:p>
            <a:pPr eaLnBrk="0" hangingPunct="0">
              <a:spcBef>
                <a:spcPct val="0"/>
              </a:spcBef>
            </a:pPr>
            <a:endParaRPr lang="pt-PT" sz="1100" b="1" i="1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397875" y="6524625"/>
            <a:ext cx="661988" cy="166688"/>
          </a:xfrm>
          <a:noFill/>
        </p:spPr>
        <p:txBody>
          <a:bodyPr/>
          <a:lstStyle/>
          <a:p>
            <a:fld id="{9F7A9379-6857-44D1-9AA0-9E3950C89756}" type="slidenum">
              <a:rPr lang="pt-PT" smtClean="0">
                <a:ea typeface="ヒラギノ角ゴ Pro W3"/>
                <a:cs typeface="ヒラギノ角ゴ Pro W3"/>
              </a:rPr>
              <a:pPr/>
              <a:t>15</a:t>
            </a:fld>
            <a:endParaRPr lang="pt-PT" dirty="0" smtClean="0">
              <a:ea typeface="ヒラギノ角ゴ Pro W3"/>
              <a:cs typeface="ヒラギノ角ゴ Pro W3"/>
            </a:endParaRPr>
          </a:p>
        </p:txBody>
      </p:sp>
      <p:sp>
        <p:nvSpPr>
          <p:cNvPr id="9" name="Oval 8"/>
          <p:cNvSpPr/>
          <p:nvPr/>
        </p:nvSpPr>
        <p:spPr>
          <a:xfrm flipH="1">
            <a:off x="4226570" y="2578100"/>
            <a:ext cx="527538" cy="393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Oval 10"/>
          <p:cNvSpPr/>
          <p:nvPr/>
        </p:nvSpPr>
        <p:spPr>
          <a:xfrm flipH="1">
            <a:off x="7532478" y="1435100"/>
            <a:ext cx="527538" cy="393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8" name="rg_hi" descr="ANd9GcTq43w3VfcXGDhnC3EX8S8bzGOXmYlI4qjnoHoqdfuzPJ81zRc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14545" y="0"/>
            <a:ext cx="1629455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4849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5"/>
      <p:bldP spid="9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979712" y="1196752"/>
            <a:ext cx="5301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dirty="0" smtClean="0"/>
              <a:t>OBRIGADO E… BOA SORTE!</a:t>
            </a:r>
            <a:endParaRPr lang="pt-PT" sz="3600" dirty="0"/>
          </a:p>
        </p:txBody>
      </p:sp>
      <p:pic>
        <p:nvPicPr>
          <p:cNvPr id="10" name="rg_hi" descr="ANd9GcTq43w3VfcXGDhnC3EX8S8bzGOXmYlI4qjnoHoqdfuzPJ81zRc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564904"/>
            <a:ext cx="6202906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11560" y="1880538"/>
            <a:ext cx="8208912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Este é um DESAFIO que pretende estimular a vossa capacidade de reflexão e fomentar uma nova forma de olhar, pensar e colaborar nos desafios eleitorais que se adivinham.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000" b="1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pt-PT" sz="20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Cada grupo de trabalho será considerado como uma Direção de Campanha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pt-PT" sz="2000" b="1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lvl="1" algn="just" fontAlgn="base">
              <a:spcBef>
                <a:spcPct val="0"/>
              </a:spcBef>
              <a:spcAft>
                <a:spcPct val="0"/>
              </a:spcAft>
            </a:pPr>
            <a:r>
              <a:rPr lang="pt-PT" sz="20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O exercício tem por ambição ser o mais próximo possível da realidade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pt-PT" sz="3200" dirty="0" smtClean="0"/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rg_hi" descr="ANd9GcTq43w3VfcXGDhnC3EX8S8bzGOXmYlI4qjnoHoqdfuzPJ81zRc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4545" y="0"/>
            <a:ext cx="1629455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4872841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685800" algn="l"/>
              </a:tabLst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60648"/>
            <a:ext cx="8496944" cy="747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PT" sz="20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lvl="1" algn="just"/>
            <a:r>
              <a:rPr lang="pt-PT" sz="20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Irão apoiar um partido Cabo-verdiano – o Movimento para a Democracia (</a:t>
            </a:r>
            <a:r>
              <a:rPr lang="pt-PT" sz="2000" b="1" dirty="0" err="1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MpD</a:t>
            </a:r>
            <a:r>
              <a:rPr lang="pt-PT" sz="20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) – e consequentemente um Candidato – Ulisses Correia e Silva – a ganhar a Câmara Municipal da Praia.</a:t>
            </a:r>
          </a:p>
          <a:p>
            <a:pPr marL="0" lvl="1" algn="just"/>
            <a:endParaRPr lang="pt-PT" sz="20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lvl="1" algn="just"/>
            <a:endParaRPr lang="pt-PT" sz="20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lvl="1" algn="just"/>
            <a:r>
              <a:rPr lang="pt-PT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Embora se trate de um município estrangeiro deverão assumir no vosso trabalho comportamentos típicos de eleitores portugueses. </a:t>
            </a:r>
          </a:p>
          <a:p>
            <a:pPr marL="0" lvl="1" algn="just"/>
            <a:endParaRPr lang="pt-PT" sz="20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lvl="1" algn="just"/>
            <a:endParaRPr lang="pt-PT" sz="20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lvl="1" algn="just"/>
            <a:r>
              <a:rPr lang="pt-PT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Todos os dados necessários para poderem responder a este desafio, serão fornecidos pela Organização da UV. </a:t>
            </a:r>
          </a:p>
          <a:p>
            <a:pPr marL="0" lvl="1" algn="just"/>
            <a:endParaRPr lang="pt-PT" sz="20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lvl="1" algn="just"/>
            <a:endParaRPr lang="pt-PT" sz="20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lvl="1" algn="just"/>
            <a:r>
              <a:rPr lang="pt-PT" sz="20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Além de um </a:t>
            </a:r>
            <a:r>
              <a:rPr lang="pt-PT" sz="2000" b="1" i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briefing</a:t>
            </a:r>
            <a:r>
              <a:rPr lang="pt-PT" sz="20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com todos os pormenores, que vos será entregue por escrito, irão receber um estudo de avaliação e diagnóstico feito pela Pitagórica, </a:t>
            </a:r>
            <a:r>
              <a:rPr lang="pt-PT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uma reputada empresa portuguesa especializada em sondagens e estudos de opinião e de mercado.</a:t>
            </a:r>
          </a:p>
          <a:p>
            <a:pPr marL="0" lvl="1" algn="just"/>
            <a:endParaRPr lang="pt-PT" sz="20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lvl="1" algn="just"/>
            <a:endParaRPr lang="pt-PT" sz="20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lvl="1" algn="just"/>
            <a:r>
              <a:rPr lang="pt-PT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É sobre esses dados que deverão trabalhar.</a:t>
            </a:r>
          </a:p>
          <a:p>
            <a:pPr marL="0" lvl="1"/>
            <a:endParaRPr lang="pt-PT" sz="2000" b="1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lvl="1"/>
            <a:endParaRPr lang="pt-PT" sz="105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/>
            <a:endParaRPr lang="pt-PT" sz="11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pt-PT" dirty="0" smtClean="0"/>
          </a:p>
        </p:txBody>
      </p:sp>
      <p:sp>
        <p:nvSpPr>
          <p:cNvPr id="8" name="Rectangle 7"/>
          <p:cNvSpPr/>
          <p:nvPr/>
        </p:nvSpPr>
        <p:spPr>
          <a:xfrm>
            <a:off x="6034088" y="2099658"/>
            <a:ext cx="228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endParaRPr lang="pt-PT" sz="11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rg_hi" descr="ANd9GcTq43w3VfcXGDhnC3EX8S8bzGOXmYlI4qjnoHoqdfuzPJ81zRc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4545" y="0"/>
            <a:ext cx="1629455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8" y="4581128"/>
            <a:ext cx="792088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PT" sz="20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Cada equipa deverá selecionar um porta-voz que assumirá a função de Diretor da Campanha – o DC poderá corresponder-se com a Organização para esclarecimento de dúvidas</a:t>
            </a:r>
          </a:p>
          <a:p>
            <a:pPr marL="0" lvl="1"/>
            <a:endParaRPr lang="pt-PT" dirty="0" smtClean="0"/>
          </a:p>
        </p:txBody>
      </p:sp>
      <p:sp>
        <p:nvSpPr>
          <p:cNvPr id="6" name="Rectangle 5"/>
          <p:cNvSpPr/>
          <p:nvPr/>
        </p:nvSpPr>
        <p:spPr>
          <a:xfrm>
            <a:off x="179512" y="764704"/>
            <a:ext cx="864096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 fontAlgn="base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</a:pPr>
            <a:r>
              <a:rPr lang="pt-PT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A Direcção de Campanha – cada um dos grupos – assumirá dois papéis:</a:t>
            </a:r>
          </a:p>
          <a:p>
            <a:pPr lvl="1" algn="just" fontAlgn="base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</a:pPr>
            <a:endParaRPr lang="pt-PT" dirty="0" smtClean="0">
              <a:latin typeface="Arial" pitchFamily="34" charset="0"/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lphaLcParenR"/>
              <a:tabLst>
                <a:tab pos="1143000" algn="l"/>
              </a:tabLst>
            </a:pPr>
            <a:r>
              <a:rPr lang="pt-PT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0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DESENHAR A ESTRATÉGIA DA CAMPANHA </a:t>
            </a:r>
            <a:r>
              <a:rPr lang="pt-PT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– entrega de um trabalho escrito e apresentação oral de 5 minutos;</a:t>
            </a: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lphaLcParenR"/>
              <a:tabLst>
                <a:tab pos="1143000" algn="l"/>
              </a:tabLst>
            </a:pPr>
            <a:endParaRPr lang="pt-PT" dirty="0" smtClean="0">
              <a:latin typeface="Arial" pitchFamily="34" charset="0"/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lphaLcParenR"/>
              <a:tabLst>
                <a:tab pos="1143000" algn="l"/>
              </a:tabLst>
            </a:pPr>
            <a:r>
              <a:rPr lang="pt-PT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pt-PT" sz="20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QUESTIONAR A ESTRATÉGIA DA CAMPANHA </a:t>
            </a:r>
            <a:r>
              <a:rPr lang="pt-PT" sz="20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apresentada por outro grupo – oralmente em 2 minutos</a:t>
            </a:r>
            <a:endParaRPr lang="pt-PT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rg_hi" descr="ANd9GcTq43w3VfcXGDhnC3EX8S8bzGOXmYlI4qjnoHoqdfuzPJ81zRc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4545" y="0"/>
            <a:ext cx="1629455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" y="489741"/>
            <a:ext cx="91440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pt-PT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Desenhar a estratégia da Campanha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r>
              <a:rPr kumimoji="0" lang="pt-P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Elementos Obrigatórios a apresentar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</a:tabLst>
            </a:pP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43000" algn="l"/>
              </a:tabLst>
            </a:pPr>
            <a:r>
              <a:rPr kumimoji="0" lang="pt-P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Organigrama Funcional da Equipa de Campanha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1143000" algn="l"/>
              </a:tabLst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Quais são as tarefas de uma equipa de campanha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1143000" algn="l"/>
              </a:tabLst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Como são divididas as tarefas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1143000" algn="l"/>
              </a:tabLst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Quem reporta a quem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1143000" algn="l"/>
              </a:tabLst>
            </a:pP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43000" algn="l"/>
              </a:tabLst>
            </a:pPr>
            <a:r>
              <a:rPr kumimoji="0" lang="pt-P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Cronograma de Campanha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1143000" algn="l"/>
              </a:tabLst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Apresentação Pública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1143000" algn="l"/>
              </a:tabLst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Lançamento dos primeiros </a:t>
            </a:r>
            <a:r>
              <a:rPr kumimoji="0" lang="pt-P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Outdoor’s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1143000" algn="l"/>
              </a:tabLst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Potencial Lançamento de Novos </a:t>
            </a:r>
            <a:r>
              <a:rPr kumimoji="0" lang="pt-PT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Outdoor’s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1143000" algn="l"/>
              </a:tabLst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Comícios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1143000" algn="l"/>
              </a:tabLst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Entrevistas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1143000" algn="l"/>
              </a:tabLst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Web e redes sociais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1143000" algn="l"/>
              </a:tabLst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Outros elementos de Campanha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1143000" algn="l"/>
              </a:tabLst>
            </a:pP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43000" algn="l"/>
              </a:tabLst>
            </a:pPr>
            <a:r>
              <a:rPr kumimoji="0" lang="pt-PT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TARGET’s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1143000" algn="l"/>
              </a:tabLst>
            </a:pPr>
            <a:r>
              <a:rPr kumimoji="0" lang="pt-PT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Segmentos eleitorais onde o seu candidato apresenta </a:t>
            </a:r>
            <a:r>
              <a:rPr kumimoji="0" lang="pt-PT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melhores </a:t>
            </a:r>
            <a:r>
              <a:rPr kumimoji="0" lang="pt-PT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resultados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(Sexo – Idade, com mais tempo analisaríamos freguesia e classe social, dados que não vos serão fornecidos propositadamente)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1143000" algn="l"/>
              </a:tabLst>
            </a:pPr>
            <a:r>
              <a:rPr kumimoji="0" lang="pt-PT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Segmentos eleitorais onde o seu candidato apresenta </a:t>
            </a:r>
            <a:r>
              <a:rPr kumimoji="0" lang="pt-PT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piores</a:t>
            </a:r>
            <a:r>
              <a:rPr kumimoji="0" lang="pt-PT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resultados</a:t>
            </a: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(Sexo – Idade)</a:t>
            </a:r>
            <a:endParaRPr kumimoji="0" lang="pt-P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1143000" algn="l"/>
              </a:tabLst>
            </a:pPr>
            <a:r>
              <a:rPr kumimoji="0" lang="pt-PT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Segmentos eleitorais onde existem mais indecisos 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5364088" y="1268760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TextBox 5"/>
          <p:cNvSpPr txBox="1"/>
          <p:nvPr/>
        </p:nvSpPr>
        <p:spPr>
          <a:xfrm>
            <a:off x="5535060" y="1412776"/>
            <a:ext cx="3608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Estímulo à discussão e reflexão dentro de cada grupo</a:t>
            </a:r>
            <a:endParaRPr lang="pt-PT" dirty="0"/>
          </a:p>
        </p:txBody>
      </p:sp>
      <p:sp>
        <p:nvSpPr>
          <p:cNvPr id="8" name="TextBox 7"/>
          <p:cNvSpPr txBox="1"/>
          <p:nvPr/>
        </p:nvSpPr>
        <p:spPr>
          <a:xfrm>
            <a:off x="5076056" y="3140968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Os restantes itens do presente trabalho devem estar fundamentados nos dados do estudo fornecido</a:t>
            </a:r>
            <a:endParaRPr lang="pt-PT" b="1" dirty="0"/>
          </a:p>
        </p:txBody>
      </p:sp>
      <p:pic>
        <p:nvPicPr>
          <p:cNvPr id="7" name="rg_hi" descr="ANd9GcTq43w3VfcXGDhnC3EX8S8bzGOXmYlI4qjnoHoqdfuzPJ81zRc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4545" y="0"/>
            <a:ext cx="1629455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425572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POSICIONAMENTO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Tendo por base os dados disponíveis, de que forma deve ser apresentado o candidato ao eleitorado? </a:t>
            </a: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(Exemplo de Posicionamento: </a:t>
            </a:r>
            <a:r>
              <a:rPr kumimoji="0" lang="pt-BR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 Apple construiu uma estratégia que lhe permite apresentar-se ao mercado com um preço Premium para todos os seus produtos, porque o seu posicionamento é baseado em inovação, alta tecnologia e muita qualidade)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SLOGAN / ASSINATURA DA CAMPANHA</a:t>
            </a: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Tendo por base os dados disponíveis e o posicionamento que escolheram, qual a assinatura (frase) que escolheriam para descrever a proposta policia do vossa candidato.</a:t>
            </a: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(Exemplo de Slogan/ Assinatura: </a:t>
            </a:r>
            <a:r>
              <a:rPr kumimoji="0" lang="pt-BR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Bosh é Bom / </a:t>
            </a:r>
            <a:r>
              <a:rPr kumimoji="0" lang="pt-PT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"Compal é mesmo natural" </a:t>
            </a:r>
            <a:r>
              <a:rPr kumimoji="0" lang="pt-BR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PRINCIPAIS TEMAS / PROPOSTAS DA CAMPANHA DO SEU CANDIDATO</a:t>
            </a: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Tendo por base os dados disponíveis e o posicionamento que escolheram, quais seriam as 3 principais mensagens / propostas a passar quer em entrevistas, comícios ou mesmo em Outdoors.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16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Na prática, que ideias forneceriam aos criativos para serem exploradas em mensagens gráficas</a:t>
            </a: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pt-P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rg_hi" descr="ANd9GcTq43w3VfcXGDhnC3EX8S8bzGOXmYlI4qjnoHoqdfuzPJ81zRc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4545" y="0"/>
            <a:ext cx="1629455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708920"/>
            <a:ext cx="85689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dirty="0" smtClean="0">
                <a:latin typeface="Arial" pitchFamily="34" charset="0"/>
                <a:cs typeface="Arial" pitchFamily="34" charset="0"/>
              </a:rPr>
              <a:t>Os trabalhos deverão ser entregues por escrito até </a:t>
            </a:r>
            <a:r>
              <a:rPr lang="pt-PT" b="1" smtClean="0">
                <a:latin typeface="Arial" pitchFamily="34" charset="0"/>
                <a:cs typeface="Arial" pitchFamily="34" charset="0"/>
              </a:rPr>
              <a:t>às </a:t>
            </a:r>
            <a:r>
              <a:rPr lang="pt-PT" b="1" smtClean="0">
                <a:latin typeface="Arial" pitchFamily="34" charset="0"/>
                <a:cs typeface="Arial" pitchFamily="34" charset="0"/>
              </a:rPr>
              <a:t>10 </a:t>
            </a:r>
            <a:r>
              <a:rPr lang="pt-PT" b="1" dirty="0" smtClean="0">
                <a:latin typeface="Arial" pitchFamily="34" charset="0"/>
                <a:cs typeface="Arial" pitchFamily="34" charset="0"/>
              </a:rPr>
              <a:t>horas do dia 30, quinta-feira;</a:t>
            </a:r>
          </a:p>
          <a:p>
            <a:pPr algn="just"/>
            <a:endParaRPr lang="pt-PT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PT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PT" b="1" dirty="0" smtClean="0">
                <a:latin typeface="Arial" pitchFamily="34" charset="0"/>
                <a:cs typeface="Arial" pitchFamily="34" charset="0"/>
              </a:rPr>
              <a:t>A apresentação oral dos trabalhos e o questionar da estratégia dos outros grupos será feita durante a tarde desse mesmo dia.</a:t>
            </a:r>
          </a:p>
          <a:p>
            <a:endParaRPr lang="pt-PT" dirty="0" smtClean="0"/>
          </a:p>
        </p:txBody>
      </p:sp>
      <p:pic>
        <p:nvPicPr>
          <p:cNvPr id="3" name="rg_hi" descr="ANd9GcTq43w3VfcXGDhnC3EX8S8bzGOXmYlI4qjnoHoqdfuzPJ81zRc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4545" y="0"/>
            <a:ext cx="1629455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exto 2"/>
          <p:cNvSpPr txBox="1">
            <a:spLocks/>
          </p:cNvSpPr>
          <p:nvPr/>
        </p:nvSpPr>
        <p:spPr>
          <a:xfrm>
            <a:off x="323528" y="908720"/>
            <a:ext cx="4043363" cy="9652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3200" dirty="0">
                <a:latin typeface="+mn-lt"/>
              </a:rPr>
              <a:t>Inovação nas campanhas por via da alteração da relação dos partidos com os eleitores:</a:t>
            </a:r>
          </a:p>
        </p:txBody>
      </p:sp>
      <p:graphicFrame>
        <p:nvGraphicFramePr>
          <p:cNvPr id="5" name="Marcador de Posição de Conteúdo 14"/>
          <p:cNvGraphicFramePr>
            <a:graphicFrameLocks/>
          </p:cNvGraphicFramePr>
          <p:nvPr/>
        </p:nvGraphicFramePr>
        <p:xfrm>
          <a:off x="4643438" y="1681621"/>
          <a:ext cx="4043363" cy="4411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Marcador de Posição de Conteúdo 13"/>
          <p:cNvGraphicFramePr>
            <a:graphicFrameLocks/>
          </p:cNvGraphicFramePr>
          <p:nvPr/>
        </p:nvGraphicFramePr>
        <p:xfrm>
          <a:off x="457201" y="2467439"/>
          <a:ext cx="4040188" cy="3625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7" name="rg_hi" descr="ANd9GcTq43w3VfcXGDhnC3EX8S8bzGOXmYlI4qjnoHoqdfuzPJ81zRc0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514545" y="0"/>
            <a:ext cx="1629455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10"/>
          <p:cNvGraphicFramePr>
            <a:graphicFrameLocks/>
          </p:cNvGraphicFramePr>
          <p:nvPr/>
        </p:nvGraphicFramePr>
        <p:xfrm>
          <a:off x="76200" y="-639763"/>
          <a:ext cx="4800600" cy="4678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Marcador de Posição de Conteúdo 11"/>
          <p:cNvGraphicFramePr>
            <a:graphicFrameLocks/>
          </p:cNvGraphicFramePr>
          <p:nvPr/>
        </p:nvGraphicFramePr>
        <p:xfrm>
          <a:off x="3581400" y="2971800"/>
          <a:ext cx="5169570" cy="2697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6" name="rg_hi" descr="ANd9GcTq43w3VfcXGDhnC3EX8S8bzGOXmYlI4qjnoHoqdfuzPJ81zRc0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514545" y="0"/>
            <a:ext cx="1629455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1335</Words>
  <Application>Microsoft Office PowerPoint</Application>
  <PresentationFormat>On-screen Show (4:3)</PresentationFormat>
  <Paragraphs>205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Algumas notas técnicas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jaguiar</dc:creator>
  <cp:lastModifiedBy>jaguiar</cp:lastModifiedBy>
  <cp:revision>5</cp:revision>
  <dcterms:created xsi:type="dcterms:W3CDTF">2012-08-22T14:40:09Z</dcterms:created>
  <dcterms:modified xsi:type="dcterms:W3CDTF">2012-08-25T10:37:55Z</dcterms:modified>
</cp:coreProperties>
</file>