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9"/>
  </p:notesMasterIdLst>
  <p:sldIdLst>
    <p:sldId id="256" r:id="rId2"/>
    <p:sldId id="257" r:id="rId3"/>
    <p:sldId id="258" r:id="rId4"/>
    <p:sldId id="282" r:id="rId5"/>
    <p:sldId id="259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60" r:id="rId14"/>
    <p:sldId id="269" r:id="rId15"/>
    <p:sldId id="270" r:id="rId16"/>
    <p:sldId id="281" r:id="rId17"/>
    <p:sldId id="261" r:id="rId18"/>
    <p:sldId id="262" r:id="rId19"/>
    <p:sldId id="280" r:id="rId20"/>
    <p:sldId id="271" r:id="rId21"/>
    <p:sldId id="272" r:id="rId22"/>
    <p:sldId id="263" r:id="rId23"/>
    <p:sldId id="267" r:id="rId24"/>
    <p:sldId id="268" r:id="rId25"/>
    <p:sldId id="264" r:id="rId26"/>
    <p:sldId id="265" r:id="rId27"/>
    <p:sldId id="26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In&#234;s%20Domingos\Dropbox\0%20-%20Macrometria\Clientes\AB\amecoSerieCurrent%20(6)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Macintosh%20HD:Users:manuelcostareis:Dropbox:0%20-%20Macrometria:Clientes:AB:Compara&#231;&#245;es:D&#233;fice%20P&#250;blico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nuelcostareis:Dropbox:0%20-%20Macrometria:Clientes:AB:Compara&#231;&#245;es:83-85:Credito%20particulare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Macintosh%20HD:Users:manuelcostareis:Dropbox:0%20-%20Macrometria:Clientes:AB:Compara&#231;&#245;es:83-85: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Macintosh%20HD:Users:manuelcostareis:Dropbox:0%20-%20Macrometria:Clientes:AB:Compara&#231;&#245;es:83-85: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Macintosh%20HD:Users:manuelcostareis:Dropbox:0%20-%20Macrometria:Clientes:AB:Compara&#231;&#245;es:83-85: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Macintosh%20HD:Users:manuelcostareis:Dropbox:0%20-%20Macrometria:Clientes:AB:Comparac&#807;o&#771;es:83-85:REER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Macintosh%20HD:Users:manuelcostareis:Dropbox:0%20-%20Macrometria:Clientes:AB:Comparac&#807;o&#771;es:83-85:BoP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Macintosh%20HD:Users:manuelcostareis:Dropbox:0%20-%20Macrometria:Clientes:AB:Compara&#231;&#245;es:83-85:1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C:\Users\Joana%20Valente\Documents\Prof%20AB\Dados%20Trabalhados\N&#227;o%20emergentes\Poupan&#231;a%20Nacional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file:///C:\Users\Joana%20Valente\Documents\Prof%20AB\Dados%20Trabalhados\N&#227;o%20emergentes\Gross%20Capital%20Formation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Real GDP, annual % change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3085739282589661E-2"/>
          <c:y val="0.1299886993292505"/>
          <c:w val="0.87923381452318505"/>
          <c:h val="0.67069808982210577"/>
        </c:manualLayout>
      </c:layout>
      <c:lineChart>
        <c:grouping val="standard"/>
        <c:varyColors val="0"/>
        <c:ser>
          <c:idx val="0"/>
          <c:order val="0"/>
          <c:tx>
            <c:strRef>
              <c:f>AmecoCurrent!$A$61</c:f>
              <c:strCache>
                <c:ptCount val="1"/>
                <c:pt idx="0">
                  <c:v>Euro area</c:v>
                </c:pt>
              </c:strCache>
            </c:strRef>
          </c:tx>
          <c:marker>
            <c:symbol val="none"/>
          </c:marker>
          <c:cat>
            <c:numRef>
              <c:f>AmecoCurrent!$W$4:$BD$4</c:f>
              <c:numCache>
                <c:formatCode>General</c:formatCod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numCache>
            </c:numRef>
          </c:cat>
          <c:val>
            <c:numRef>
              <c:f>AmecoCurrent!$W$61:$BD$61</c:f>
              <c:numCache>
                <c:formatCode>0.0</c:formatCode>
                <c:ptCount val="34"/>
                <c:pt idx="0">
                  <c:v>1.9724464628176674</c:v>
                </c:pt>
                <c:pt idx="1">
                  <c:v>0.74225161184571231</c:v>
                </c:pt>
                <c:pt idx="2">
                  <c:v>0.64478806377163966</c:v>
                </c:pt>
                <c:pt idx="3">
                  <c:v>1.370229939687917</c:v>
                </c:pt>
                <c:pt idx="4">
                  <c:v>2.5196229718933427</c:v>
                </c:pt>
                <c:pt idx="5">
                  <c:v>2.2265570147453673</c:v>
                </c:pt>
                <c:pt idx="6">
                  <c:v>2.418747783448838</c:v>
                </c:pt>
                <c:pt idx="7">
                  <c:v>2.1380583854906154</c:v>
                </c:pt>
                <c:pt idx="8">
                  <c:v>4.1159539870110118</c:v>
                </c:pt>
                <c:pt idx="9">
                  <c:v>3.8585792691150145</c:v>
                </c:pt>
                <c:pt idx="10">
                  <c:v>3.6611059289132664</c:v>
                </c:pt>
                <c:pt idx="11">
                  <c:v>2.9838629395266381</c:v>
                </c:pt>
                <c:pt idx="12">
                  <c:v>1.1238204248395389</c:v>
                </c:pt>
                <c:pt idx="13">
                  <c:v>-0.33398302675925473</c:v>
                </c:pt>
                <c:pt idx="14">
                  <c:v>2.7912028030434355</c:v>
                </c:pt>
                <c:pt idx="15">
                  <c:v>2.4784636250472225</c:v>
                </c:pt>
                <c:pt idx="16">
                  <c:v>1.7092818768016604</c:v>
                </c:pt>
                <c:pt idx="17">
                  <c:v>2.6631982859322667</c:v>
                </c:pt>
                <c:pt idx="18">
                  <c:v>2.9550258242101668</c:v>
                </c:pt>
                <c:pt idx="19">
                  <c:v>3.0434640849876571</c:v>
                </c:pt>
                <c:pt idx="20">
                  <c:v>3.9012915199608811</c:v>
                </c:pt>
                <c:pt idx="21">
                  <c:v>2.1310065495923958</c:v>
                </c:pt>
                <c:pt idx="22">
                  <c:v>1.2424863711048895</c:v>
                </c:pt>
                <c:pt idx="23">
                  <c:v>1.2458233890214832</c:v>
                </c:pt>
                <c:pt idx="24">
                  <c:v>2.3761255952100324</c:v>
                </c:pt>
                <c:pt idx="25">
                  <c:v>1.7891348758824366</c:v>
                </c:pt>
                <c:pt idx="26">
                  <c:v>3.1352485645391948</c:v>
                </c:pt>
                <c:pt idx="27">
                  <c:v>2.9987792084641418</c:v>
                </c:pt>
                <c:pt idx="28">
                  <c:v>1.5676452518476047E-2</c:v>
                </c:pt>
                <c:pt idx="29">
                  <c:v>-4.3622631799728033</c:v>
                </c:pt>
                <c:pt idx="30">
                  <c:v>2.0291002860009177</c:v>
                </c:pt>
                <c:pt idx="31">
                  <c:v>1.4052794310173589</c:v>
                </c:pt>
                <c:pt idx="32">
                  <c:v>-0.1524522842662912</c:v>
                </c:pt>
                <c:pt idx="33">
                  <c:v>1.183423813366602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AmecoCurrent!$A$62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numRef>
              <c:f>AmecoCurrent!$W$4:$BD$4</c:f>
              <c:numCache>
                <c:formatCode>General</c:formatCod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numCache>
            </c:numRef>
          </c:cat>
          <c:val>
            <c:numRef>
              <c:f>AmecoCurrent!$W$62:$BD$62</c:f>
              <c:numCache>
                <c:formatCode>0.0</c:formatCode>
                <c:ptCount val="34"/>
                <c:pt idx="0">
                  <c:v>4.7641781081447121</c:v>
                </c:pt>
                <c:pt idx="1">
                  <c:v>2.1749207107761626</c:v>
                </c:pt>
                <c:pt idx="2">
                  <c:v>2.1632563346299927</c:v>
                </c:pt>
                <c:pt idx="3">
                  <c:v>0.97166559092978222</c:v>
                </c:pt>
                <c:pt idx="4">
                  <c:v>-1.0418473278659968</c:v>
                </c:pt>
                <c:pt idx="5">
                  <c:v>1.6364341958663431</c:v>
                </c:pt>
                <c:pt idx="6">
                  <c:v>3.3198174118899137</c:v>
                </c:pt>
                <c:pt idx="7">
                  <c:v>7.6322518731335887</c:v>
                </c:pt>
                <c:pt idx="8">
                  <c:v>5.339937553787566</c:v>
                </c:pt>
                <c:pt idx="9">
                  <c:v>6.6486238117318575</c:v>
                </c:pt>
                <c:pt idx="10">
                  <c:v>7.8594935236251162</c:v>
                </c:pt>
                <c:pt idx="11">
                  <c:v>3.369862187288919</c:v>
                </c:pt>
                <c:pt idx="12">
                  <c:v>3.1301066064897576</c:v>
                </c:pt>
                <c:pt idx="13">
                  <c:v>-0.68730997371142522</c:v>
                </c:pt>
                <c:pt idx="14">
                  <c:v>1.4891173905911437</c:v>
                </c:pt>
                <c:pt idx="15">
                  <c:v>2.3073232396271237</c:v>
                </c:pt>
                <c:pt idx="16">
                  <c:v>3.6882993345478843</c:v>
                </c:pt>
                <c:pt idx="17">
                  <c:v>4.4069838123236726</c:v>
                </c:pt>
                <c:pt idx="18">
                  <c:v>5.1383575290352201</c:v>
                </c:pt>
                <c:pt idx="19">
                  <c:v>4.0731211263160594</c:v>
                </c:pt>
                <c:pt idx="20">
                  <c:v>3.9155360039646148</c:v>
                </c:pt>
                <c:pt idx="21">
                  <c:v>1.9749552144437743</c:v>
                </c:pt>
                <c:pt idx="22">
                  <c:v>0.76422952720045512</c:v>
                </c:pt>
                <c:pt idx="23">
                  <c:v>-0.9111455584612238</c:v>
                </c:pt>
                <c:pt idx="24">
                  <c:v>1.5604039535541014</c:v>
                </c:pt>
                <c:pt idx="25">
                  <c:v>0.77507378388865789</c:v>
                </c:pt>
                <c:pt idx="26">
                  <c:v>1.4483171246014281</c:v>
                </c:pt>
                <c:pt idx="27">
                  <c:v>2.3652581739647349</c:v>
                </c:pt>
                <c:pt idx="28">
                  <c:v>-8.4891392075236993E-3</c:v>
                </c:pt>
                <c:pt idx="29">
                  <c:v>-2.9083388527827214</c:v>
                </c:pt>
                <c:pt idx="30">
                  <c:v>1.4013175406764722</c:v>
                </c:pt>
                <c:pt idx="31">
                  <c:v>-1.6095825484095383</c:v>
                </c:pt>
                <c:pt idx="32">
                  <c:v>-3.2622256936120531</c:v>
                </c:pt>
                <c:pt idx="33">
                  <c:v>0.25474465246075884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3333376"/>
        <c:axId val="243376896"/>
      </c:lineChart>
      <c:catAx>
        <c:axId val="243333376"/>
        <c:scaling>
          <c:orientation val="minMax"/>
        </c:scaling>
        <c:delete val="0"/>
        <c:axPos val="b"/>
        <c:numFmt formatCode="General" sourceLinked="1"/>
        <c:majorTickMark val="none"/>
        <c:minorTickMark val="out"/>
        <c:tickLblPos val="low"/>
        <c:crossAx val="243376896"/>
        <c:crosses val="autoZero"/>
        <c:auto val="1"/>
        <c:lblAlgn val="ctr"/>
        <c:lblOffset val="100"/>
        <c:tickLblSkip val="1"/>
        <c:noMultiLvlLbl val="0"/>
      </c:catAx>
      <c:valAx>
        <c:axId val="243376896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crossAx val="243333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2970822397200376"/>
          <c:y val="0.19325021872265966"/>
          <c:w val="0.47862510936132985"/>
          <c:h val="0.1211380869058034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GB" sz="1600" b="1"/>
              <a:t>Saldo Primário, contabilidade nacional, acumulado quatro trimestres</a:t>
            </a:r>
          </a:p>
        </c:rich>
      </c:tx>
      <c:layout>
        <c:manualLayout>
          <c:xMode val="edge"/>
          <c:yMode val="edge"/>
          <c:x val="0.215550634295713"/>
          <c:y val="0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8223972003499606E-2"/>
          <c:y val="9.3437694956970602E-2"/>
          <c:w val="0.90854297900262504"/>
          <c:h val="0.70523125635613104"/>
        </c:manualLayout>
      </c:layout>
      <c:lineChart>
        <c:grouping val="standard"/>
        <c:varyColors val="0"/>
        <c:ser>
          <c:idx val="0"/>
          <c:order val="0"/>
          <c:tx>
            <c:v>Grécia</c:v>
          </c:tx>
          <c:spPr>
            <a:ln w="25400">
              <a:solidFill>
                <a:srgbClr val="666699"/>
              </a:solidFill>
              <a:prstDash val="solid"/>
            </a:ln>
          </c:spPr>
          <c:marker>
            <c:symbol val="none"/>
          </c:marker>
          <c:dLbls>
            <c:dLbl>
              <c:idx val="6"/>
              <c:layout>
                <c:manualLayout>
                  <c:x val="-9.0573701688225004E-4"/>
                  <c:y val="5.804815263476670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66CC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balance!$K$47:$K$59</c:f>
              <c:strCache>
                <c:ptCount val="13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FMI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6</c:v>
                </c:pt>
                <c:pt idx="11">
                  <c:v>7</c:v>
                </c:pt>
                <c:pt idx="12">
                  <c:v>8</c:v>
                </c:pt>
              </c:strCache>
            </c:strRef>
          </c:cat>
          <c:val>
            <c:numRef>
              <c:f>balance2!$C$44:$C$55</c:f>
              <c:numCache>
                <c:formatCode>General</c:formatCode>
                <c:ptCount val="12"/>
                <c:pt idx="0">
                  <c:v>-7.5155589999999997</c:v>
                </c:pt>
                <c:pt idx="1">
                  <c:v>-8.6073920000000008</c:v>
                </c:pt>
                <c:pt idx="2">
                  <c:v>-10.416088</c:v>
                </c:pt>
                <c:pt idx="3">
                  <c:v>-9.7466769999999983</c:v>
                </c:pt>
                <c:pt idx="4">
                  <c:v>-8.119783</c:v>
                </c:pt>
                <c:pt idx="5">
                  <c:v>-6.5447869999999986</c:v>
                </c:pt>
                <c:pt idx="6">
                  <c:v>-4.6920979999999997</c:v>
                </c:pt>
                <c:pt idx="7">
                  <c:v>-3.2452719999999999</c:v>
                </c:pt>
                <c:pt idx="8">
                  <c:v>-3.665114</c:v>
                </c:pt>
                <c:pt idx="9">
                  <c:v>-3.7095039999999999</c:v>
                </c:pt>
                <c:pt idx="10">
                  <c:v>-2.1684130000000001</c:v>
                </c:pt>
                <c:pt idx="11">
                  <c:v>-2.3101500000000001</c:v>
                </c:pt>
              </c:numCache>
            </c:numRef>
          </c:val>
          <c:smooth val="0"/>
        </c:ser>
        <c:ser>
          <c:idx val="1"/>
          <c:order val="1"/>
          <c:tx>
            <c:v>Portugal</c:v>
          </c:tx>
          <c:spPr>
            <a:ln w="25400">
              <a:solidFill>
                <a:srgbClr val="993366"/>
              </a:solidFill>
              <a:prstDash val="solid"/>
            </a:ln>
          </c:spPr>
          <c:marker>
            <c:symbol val="none"/>
          </c:marker>
          <c:dLbls>
            <c:dLbl>
              <c:idx val="7"/>
              <c:layout>
                <c:manualLayout>
                  <c:x val="-2.4912821916217801E-2"/>
                  <c:y val="3.604801198411349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DD0806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balance!$K$47:$K$59</c:f>
              <c:strCache>
                <c:ptCount val="13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FMI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6</c:v>
                </c:pt>
                <c:pt idx="11">
                  <c:v>7</c:v>
                </c:pt>
                <c:pt idx="12">
                  <c:v>8</c:v>
                </c:pt>
              </c:strCache>
            </c:strRef>
          </c:cat>
          <c:val>
            <c:numRef>
              <c:f>balance2!$E$48:$E$55</c:f>
              <c:numCache>
                <c:formatCode>General</c:formatCode>
                <c:ptCount val="8"/>
                <c:pt idx="0">
                  <c:v>-7.7251069999999986</c:v>
                </c:pt>
                <c:pt idx="1">
                  <c:v>-7.4510310000000004</c:v>
                </c:pt>
                <c:pt idx="2">
                  <c:v>-6.9578810000000004</c:v>
                </c:pt>
                <c:pt idx="3">
                  <c:v>-6.2573999999999996</c:v>
                </c:pt>
                <c:pt idx="4">
                  <c:v>-5.4179509999999986</c:v>
                </c:pt>
                <c:pt idx="5">
                  <c:v>-4.3251809999999988</c:v>
                </c:pt>
                <c:pt idx="6">
                  <c:v>-0.37468899999999999</c:v>
                </c:pt>
                <c:pt idx="7">
                  <c:v>-0.36336400000000002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970496"/>
        <c:axId val="148976384"/>
      </c:lineChart>
      <c:catAx>
        <c:axId val="148970496"/>
        <c:scaling>
          <c:orientation val="minMax"/>
        </c:scaling>
        <c:delete val="0"/>
        <c:axPos val="b"/>
        <c:numFmt formatCode="General" sourceLinked="1"/>
        <c:majorTickMark val="none"/>
        <c:minorTickMark val="out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8976384"/>
        <c:crosses val="autoZero"/>
        <c:auto val="1"/>
        <c:lblAlgn val="ctr"/>
        <c:lblOffset val="100"/>
        <c:noMultiLvlLbl val="0"/>
      </c:catAx>
      <c:valAx>
        <c:axId val="14897638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% do PIB anual</a:t>
                </a:r>
              </a:p>
            </c:rich>
          </c:tx>
          <c:layout>
            <c:manualLayout>
              <c:xMode val="edge"/>
              <c:yMode val="edge"/>
              <c:x val="1.1644028871391101E-2"/>
              <c:y val="8.4533342449129596E-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8970496"/>
        <c:crosses val="autoZero"/>
        <c:crossBetween val="between"/>
      </c:valAx>
      <c:dTable>
        <c:showHorzBorder val="1"/>
        <c:showVertBorder val="1"/>
        <c:showOutline val="1"/>
        <c:showKeys val="0"/>
        <c:spPr>
          <a:ln w="3175">
            <a:solidFill>
              <a:srgbClr val="808080"/>
            </a:solidFill>
            <a:prstDash val="sysDash"/>
          </a:ln>
        </c:spPr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err="1"/>
              <a:t>Crédito</a:t>
            </a:r>
            <a:r>
              <a:rPr lang="en-US" sz="1400" dirty="0"/>
              <a:t> a SNF &lt;1 </a:t>
            </a:r>
            <a:r>
              <a:rPr lang="en-US" sz="1400" dirty="0" err="1"/>
              <a:t>ano</a:t>
            </a:r>
            <a:r>
              <a:rPr lang="en-US" sz="1400" dirty="0"/>
              <a:t>, </a:t>
            </a:r>
            <a:r>
              <a:rPr lang="en-US" sz="1400" dirty="0" err="1"/>
              <a:t>Índice</a:t>
            </a:r>
            <a:r>
              <a:rPr lang="en-US" sz="1400" dirty="0"/>
              <a:t> </a:t>
            </a:r>
            <a:r>
              <a:rPr lang="en-US" sz="1400" dirty="0" err="1"/>
              <a:t>em</a:t>
            </a:r>
            <a:r>
              <a:rPr lang="en-US" sz="1400" dirty="0"/>
              <a:t> -</a:t>
            </a:r>
            <a:r>
              <a:rPr lang="en-US" sz="1400" dirty="0" smtClean="0"/>
              <a:t>18, dados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mensais</a:t>
            </a:r>
            <a:endParaRPr lang="en-US" sz="1400" dirty="0"/>
          </a:p>
        </c:rich>
      </c:tx>
      <c:layout>
        <c:manualLayout>
          <c:xMode val="edge"/>
          <c:yMode val="edge"/>
          <c:x val="0.3063549868766399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1503837755574699E-2"/>
          <c:y val="8.7150788142303995E-2"/>
          <c:w val="0.922313240256733"/>
          <c:h val="0.71306545446122105"/>
        </c:manualLayout>
      </c:layout>
      <c:lineChart>
        <c:grouping val="standard"/>
        <c:varyColors val="0"/>
        <c:ser>
          <c:idx val="0"/>
          <c:order val="0"/>
          <c:tx>
            <c:v>"Março 83-Dez 84"</c:v>
          </c:tx>
          <c:spPr>
            <a:ln w="28575" cmpd="sng"/>
          </c:spPr>
          <c:marker>
            <c:symbol val="none"/>
          </c:marker>
          <c:cat>
            <c:strRef>
              <c:f>'80 Index'!$A$3:$A$36</c:f>
              <c:strCache>
                <c:ptCount val="34"/>
                <c:pt idx="0">
                  <c:v>-18</c:v>
                </c:pt>
                <c:pt idx="1">
                  <c:v>-17</c:v>
                </c:pt>
                <c:pt idx="2">
                  <c:v>-16</c:v>
                </c:pt>
                <c:pt idx="3">
                  <c:v>-15</c:v>
                </c:pt>
                <c:pt idx="4">
                  <c:v>-14</c:v>
                </c:pt>
                <c:pt idx="5">
                  <c:v>-13</c:v>
                </c:pt>
                <c:pt idx="6">
                  <c:v>-12</c:v>
                </c:pt>
                <c:pt idx="7">
                  <c:v>-11</c:v>
                </c:pt>
                <c:pt idx="8">
                  <c:v>-10</c:v>
                </c:pt>
                <c:pt idx="9">
                  <c:v>-9</c:v>
                </c:pt>
                <c:pt idx="10">
                  <c:v>-8</c:v>
                </c:pt>
                <c:pt idx="11">
                  <c:v>-7</c:v>
                </c:pt>
                <c:pt idx="12">
                  <c:v>-6</c:v>
                </c:pt>
                <c:pt idx="13">
                  <c:v>-5</c:v>
                </c:pt>
                <c:pt idx="14">
                  <c:v>-4</c:v>
                </c:pt>
                <c:pt idx="15">
                  <c:v>-3</c:v>
                </c:pt>
                <c:pt idx="16">
                  <c:v>-2</c:v>
                </c:pt>
                <c:pt idx="17">
                  <c:v>-1</c:v>
                </c:pt>
                <c:pt idx="18">
                  <c:v>FMI</c:v>
                </c:pt>
                <c:pt idx="19">
                  <c:v>1</c:v>
                </c:pt>
                <c:pt idx="20">
                  <c:v>2</c:v>
                </c:pt>
                <c:pt idx="21">
                  <c:v>3</c:v>
                </c:pt>
                <c:pt idx="22">
                  <c:v>4</c:v>
                </c:pt>
                <c:pt idx="23">
                  <c:v>5</c:v>
                </c:pt>
                <c:pt idx="24">
                  <c:v>6</c:v>
                </c:pt>
                <c:pt idx="25">
                  <c:v>7</c:v>
                </c:pt>
                <c:pt idx="26">
                  <c:v>8</c:v>
                </c:pt>
                <c:pt idx="27">
                  <c:v>9</c:v>
                </c:pt>
                <c:pt idx="28">
                  <c:v>10</c:v>
                </c:pt>
                <c:pt idx="29">
                  <c:v>11</c:v>
                </c:pt>
                <c:pt idx="30">
                  <c:v>12</c:v>
                </c:pt>
                <c:pt idx="31">
                  <c:v>13</c:v>
                </c:pt>
                <c:pt idx="32">
                  <c:v>14</c:v>
                </c:pt>
                <c:pt idx="33">
                  <c:v>15</c:v>
                </c:pt>
              </c:strCache>
            </c:strRef>
          </c:cat>
          <c:val>
            <c:numRef>
              <c:f>'80 Index'!$P$3:$P$36</c:f>
              <c:numCache>
                <c:formatCode>General</c:formatCode>
                <c:ptCount val="34"/>
                <c:pt idx="0">
                  <c:v>1</c:v>
                </c:pt>
                <c:pt idx="3">
                  <c:v>1.019830854476524</c:v>
                </c:pt>
                <c:pt idx="6">
                  <c:v>1.0594925634295711</c:v>
                </c:pt>
                <c:pt idx="9">
                  <c:v>1.135024788568096</c:v>
                </c:pt>
                <c:pt idx="12">
                  <c:v>1.151356080489939</c:v>
                </c:pt>
                <c:pt idx="15">
                  <c:v>1.1866433362496349</c:v>
                </c:pt>
                <c:pt idx="18">
                  <c:v>1.250801983085448</c:v>
                </c:pt>
                <c:pt idx="21">
                  <c:v>1.358121901428988</c:v>
                </c:pt>
                <c:pt idx="24">
                  <c:v>1.36978710994459</c:v>
                </c:pt>
                <c:pt idx="27">
                  <c:v>1.3998250218722661</c:v>
                </c:pt>
                <c:pt idx="30">
                  <c:v>1.459900845727617</c:v>
                </c:pt>
                <c:pt idx="33">
                  <c:v>1.5074365704286961</c:v>
                </c:pt>
              </c:numCache>
            </c:numRef>
          </c:val>
          <c:smooth val="0"/>
        </c:ser>
        <c:ser>
          <c:idx val="1"/>
          <c:order val="1"/>
          <c:tx>
            <c:v>Actual</c:v>
          </c:tx>
          <c:spPr>
            <a:ln w="28575" cmpd="sng"/>
          </c:spPr>
          <c:marker>
            <c:symbol val="none"/>
          </c:marker>
          <c:val>
            <c:numRef>
              <c:f>'00 Index'!$P$3:$P$34</c:f>
              <c:numCache>
                <c:formatCode>0,000</c:formatCode>
                <c:ptCount val="32"/>
                <c:pt idx="0">
                  <c:v>0.99307891489001299</c:v>
                </c:pt>
                <c:pt idx="1">
                  <c:v>1.002081165452654</c:v>
                </c:pt>
                <c:pt idx="2">
                  <c:v>1.0113980107930209</c:v>
                </c:pt>
                <c:pt idx="3">
                  <c:v>0.99934661084625998</c:v>
                </c:pt>
                <c:pt idx="4">
                  <c:v>1.0100670328872541</c:v>
                </c:pt>
                <c:pt idx="5">
                  <c:v>0.99862062289765996</c:v>
                </c:pt>
                <c:pt idx="6">
                  <c:v>1.001645572683493</c:v>
                </c:pt>
                <c:pt idx="7">
                  <c:v>0.99886261888052696</c:v>
                </c:pt>
                <c:pt idx="8">
                  <c:v>0.99407109841976604</c:v>
                </c:pt>
                <c:pt idx="9">
                  <c:v>0.97132347603029801</c:v>
                </c:pt>
                <c:pt idx="10">
                  <c:v>0.95673111826343704</c:v>
                </c:pt>
                <c:pt idx="11">
                  <c:v>0.96077245117731003</c:v>
                </c:pt>
                <c:pt idx="12">
                  <c:v>0.92696561237083497</c:v>
                </c:pt>
                <c:pt idx="13">
                  <c:v>0.92909517702006095</c:v>
                </c:pt>
                <c:pt idx="14">
                  <c:v>0.898385886794279</c:v>
                </c:pt>
                <c:pt idx="15">
                  <c:v>0.885197105728045</c:v>
                </c:pt>
                <c:pt idx="16">
                  <c:v>0.87355709895215705</c:v>
                </c:pt>
                <c:pt idx="17">
                  <c:v>0.87682404472085795</c:v>
                </c:pt>
                <c:pt idx="18">
                  <c:v>0.860489315877356</c:v>
                </c:pt>
                <c:pt idx="19">
                  <c:v>0.86576482830385004</c:v>
                </c:pt>
                <c:pt idx="20">
                  <c:v>0.86714420540618997</c:v>
                </c:pt>
                <c:pt idx="21">
                  <c:v>0.84959949664835599</c:v>
                </c:pt>
                <c:pt idx="22">
                  <c:v>0.82982842484814801</c:v>
                </c:pt>
                <c:pt idx="23">
                  <c:v>0.84178302640176195</c:v>
                </c:pt>
                <c:pt idx="24">
                  <c:v>0.83771749388960104</c:v>
                </c:pt>
                <c:pt idx="25">
                  <c:v>0.84688914164024898</c:v>
                </c:pt>
                <c:pt idx="26">
                  <c:v>0.78324419814631097</c:v>
                </c:pt>
                <c:pt idx="27">
                  <c:v>0.78162282506110403</c:v>
                </c:pt>
                <c:pt idx="28">
                  <c:v>0.78447837765893103</c:v>
                </c:pt>
                <c:pt idx="29">
                  <c:v>0.79805435229775201</c:v>
                </c:pt>
                <c:pt idx="30">
                  <c:v>0.81216271809887897</c:v>
                </c:pt>
                <c:pt idx="31">
                  <c:v>0.80545942937347204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009152"/>
        <c:axId val="149010688"/>
      </c:lineChart>
      <c:catAx>
        <c:axId val="149009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 anchor="ctr" anchorCtr="0"/>
          <a:lstStyle/>
          <a:p>
            <a:pPr>
              <a:defRPr/>
            </a:pPr>
            <a:endParaRPr lang="en-US"/>
          </a:p>
        </c:txPr>
        <c:crossAx val="149010688"/>
        <c:crosses val="autoZero"/>
        <c:auto val="1"/>
        <c:lblAlgn val="ctr"/>
        <c:lblOffset val="100"/>
        <c:noMultiLvlLbl val="0"/>
      </c:catAx>
      <c:valAx>
        <c:axId val="149010688"/>
        <c:scaling>
          <c:orientation val="minMax"/>
          <c:min val="0.6000000000000009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9009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2640607424071997E-2"/>
          <c:y val="0.71828780005738102"/>
          <c:w val="0.49307367829021398"/>
          <c:h val="8.1643023367018494E-2"/>
        </c:manualLayout>
      </c:layout>
      <c:overlay val="0"/>
    </c:legend>
    <c:plotVisOnly val="1"/>
    <c:dispBlanksAs val="span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488407699037593E-2"/>
          <c:y val="9.9245042286381799E-2"/>
          <c:w val="0.89285870516185495"/>
          <c:h val="0.67556248177311096"/>
        </c:manualLayout>
      </c:layout>
      <c:lineChart>
        <c:grouping val="standard"/>
        <c:varyColors val="0"/>
        <c:ser>
          <c:idx val="2"/>
          <c:order val="0"/>
          <c:tx>
            <c:v>T3 81 - T4 86</c:v>
          </c:tx>
          <c:spPr>
            <a:ln>
              <a:solidFill>
                <a:srgbClr val="0065A2"/>
              </a:solidFill>
            </a:ln>
          </c:spPr>
          <c:marker>
            <c:symbol val="none"/>
          </c:marker>
          <c:cat>
            <c:strRef>
              <c:f>realGDP!$A$14:$A$35</c:f>
              <c:strCache>
                <c:ptCount val="22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FMI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  <c:pt idx="16">
                  <c:v>8</c:v>
                </c:pt>
                <c:pt idx="17">
                  <c:v>9</c:v>
                </c:pt>
                <c:pt idx="18">
                  <c:v>10</c:v>
                </c:pt>
                <c:pt idx="19">
                  <c:v>11</c:v>
                </c:pt>
                <c:pt idx="20">
                  <c:v>12</c:v>
                </c:pt>
                <c:pt idx="21">
                  <c:v>13</c:v>
                </c:pt>
              </c:strCache>
            </c:strRef>
          </c:cat>
          <c:val>
            <c:numRef>
              <c:f>realGDP!$G$14:$G$35</c:f>
              <c:numCache>
                <c:formatCode>0.00%</c:formatCode>
                <c:ptCount val="22"/>
                <c:pt idx="0">
                  <c:v>3.2824702957630902E-2</c:v>
                </c:pt>
                <c:pt idx="1">
                  <c:v>2.7230047720058201E-2</c:v>
                </c:pt>
                <c:pt idx="2">
                  <c:v>2.6191430583881299E-2</c:v>
                </c:pt>
                <c:pt idx="3">
                  <c:v>2.48593992834562E-2</c:v>
                </c:pt>
                <c:pt idx="4">
                  <c:v>2.0046002643349398E-2</c:v>
                </c:pt>
                <c:pt idx="5">
                  <c:v>1.8853233514621301E-2</c:v>
                </c:pt>
                <c:pt idx="6">
                  <c:v>2.26851220298445E-2</c:v>
                </c:pt>
                <c:pt idx="7">
                  <c:v>2.1977664157731801E-2</c:v>
                </c:pt>
                <c:pt idx="8">
                  <c:v>8.0273357869210995E-3</c:v>
                </c:pt>
                <c:pt idx="9">
                  <c:v>8.9550779123841896E-3</c:v>
                </c:pt>
                <c:pt idx="10">
                  <c:v>-1.05448084162525E-2</c:v>
                </c:pt>
                <c:pt idx="11">
                  <c:v>-3.50980495319463E-3</c:v>
                </c:pt>
                <c:pt idx="12">
                  <c:v>-1.25671633483413E-2</c:v>
                </c:pt>
                <c:pt idx="13">
                  <c:v>-1.73404912739946E-3</c:v>
                </c:pt>
                <c:pt idx="14">
                  <c:v>1.6787243492415799E-2</c:v>
                </c:pt>
                <c:pt idx="15">
                  <c:v>8.0429355171456208E-3</c:v>
                </c:pt>
                <c:pt idx="16">
                  <c:v>1.6881818108562398E-2</c:v>
                </c:pt>
                <c:pt idx="17">
                  <c:v>1.59717995483286E-2</c:v>
                </c:pt>
                <c:pt idx="18">
                  <c:v>1.2968907542570201E-2</c:v>
                </c:pt>
                <c:pt idx="19">
                  <c:v>3.0108363783349999E-2</c:v>
                </c:pt>
                <c:pt idx="20">
                  <c:v>3.80218871619422E-2</c:v>
                </c:pt>
                <c:pt idx="21">
                  <c:v>3.7109468206598301E-2</c:v>
                </c:pt>
              </c:numCache>
            </c:numRef>
          </c:val>
          <c:smooth val="0"/>
        </c:ser>
        <c:ser>
          <c:idx val="0"/>
          <c:order val="1"/>
          <c:tx>
            <c:v>T2 09 - T1 12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realGDP!$A$14:$A$35</c:f>
              <c:strCache>
                <c:ptCount val="22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FMI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  <c:pt idx="16">
                  <c:v>8</c:v>
                </c:pt>
                <c:pt idx="17">
                  <c:v>9</c:v>
                </c:pt>
                <c:pt idx="18">
                  <c:v>10</c:v>
                </c:pt>
                <c:pt idx="19">
                  <c:v>11</c:v>
                </c:pt>
                <c:pt idx="20">
                  <c:v>12</c:v>
                </c:pt>
                <c:pt idx="21">
                  <c:v>13</c:v>
                </c:pt>
              </c:strCache>
            </c:strRef>
          </c:cat>
          <c:val>
            <c:numRef>
              <c:f>realGDP!$M$15:$M$35</c:f>
              <c:numCache>
                <c:formatCode>0.00%</c:formatCode>
                <c:ptCount val="21"/>
                <c:pt idx="0">
                  <c:v>-3.5287118944094802E-2</c:v>
                </c:pt>
                <c:pt idx="1">
                  <c:v>-2.5059660071251998E-2</c:v>
                </c:pt>
                <c:pt idx="2">
                  <c:v>-1.4986509929576499E-2</c:v>
                </c:pt>
                <c:pt idx="3">
                  <c:v>1.68891728203787E-2</c:v>
                </c:pt>
                <c:pt idx="4">
                  <c:v>1.6514175419246602E-2</c:v>
                </c:pt>
                <c:pt idx="5">
                  <c:v>1.28169976021099E-2</c:v>
                </c:pt>
                <c:pt idx="6">
                  <c:v>9.8461584515563607E-3</c:v>
                </c:pt>
                <c:pt idx="7">
                  <c:v>-6.0275978402549802E-3</c:v>
                </c:pt>
                <c:pt idx="8">
                  <c:v>-1.1434757520011499E-2</c:v>
                </c:pt>
                <c:pt idx="9">
                  <c:v>-1.9567935264121698E-2</c:v>
                </c:pt>
                <c:pt idx="10">
                  <c:v>-2.8902162474618E-2</c:v>
                </c:pt>
                <c:pt idx="11">
                  <c:v>-2.2445069301017698E-2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134208"/>
        <c:axId val="195135744"/>
      </c:lineChart>
      <c:catAx>
        <c:axId val="195134208"/>
        <c:scaling>
          <c:orientation val="minMax"/>
        </c:scaling>
        <c:delete val="0"/>
        <c:axPos val="b"/>
        <c:majorGridlines>
          <c:spPr>
            <a:ln>
              <a:solidFill>
                <a:srgbClr val="0070C0">
                  <a:alpha val="84000"/>
                </a:srgbClr>
              </a:solidFill>
              <a:prstDash val="sysDot"/>
            </a:ln>
          </c:spPr>
        </c:majorGridlines>
        <c:numFmt formatCode="yy" sourceLinked="0"/>
        <c:majorTickMark val="out"/>
        <c:minorTickMark val="none"/>
        <c:tickLblPos val="low"/>
        <c:txPr>
          <a:bodyPr/>
          <a:lstStyle/>
          <a:p>
            <a:pPr>
              <a:defRPr lang="pt-PT" sz="900"/>
            </a:pPr>
            <a:endParaRPr lang="en-US"/>
          </a:p>
        </c:txPr>
        <c:crossAx val="195135744"/>
        <c:crosses val="autoZero"/>
        <c:auto val="1"/>
        <c:lblAlgn val="ctr"/>
        <c:lblOffset val="100"/>
        <c:tickMarkSkip val="1"/>
        <c:noMultiLvlLbl val="0"/>
      </c:catAx>
      <c:valAx>
        <c:axId val="195135744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lang="pt-PT"/>
            </a:pPr>
            <a:endParaRPr lang="en-US"/>
          </a:p>
        </c:txPr>
        <c:crossAx val="195134208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51628360032582099"/>
          <c:y val="0.10108413531641899"/>
          <c:w val="0.35757760883337902"/>
          <c:h val="0.145053951589385"/>
        </c:manualLayout>
      </c:layout>
      <c:overlay val="0"/>
      <c:txPr>
        <a:bodyPr/>
        <a:lstStyle/>
        <a:p>
          <a:pPr>
            <a:defRPr lang="pt-PT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1446631671041"/>
          <c:y val="9.9245042286381702E-2"/>
          <c:w val="0.89285870516185495"/>
          <c:h val="0.67556248177311096"/>
        </c:manualLayout>
      </c:layout>
      <c:lineChart>
        <c:grouping val="standard"/>
        <c:varyColors val="0"/>
        <c:ser>
          <c:idx val="2"/>
          <c:order val="0"/>
          <c:tx>
            <c:v>T3 81 - T4 86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PublicSpending!$A$9:$A$30</c:f>
              <c:strCache>
                <c:ptCount val="22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FMI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  <c:pt idx="16">
                  <c:v>8</c:v>
                </c:pt>
                <c:pt idx="17">
                  <c:v>9</c:v>
                </c:pt>
                <c:pt idx="18">
                  <c:v>10</c:v>
                </c:pt>
                <c:pt idx="19">
                  <c:v>11</c:v>
                </c:pt>
                <c:pt idx="20">
                  <c:v>12</c:v>
                </c:pt>
                <c:pt idx="21">
                  <c:v>13</c:v>
                </c:pt>
              </c:strCache>
            </c:strRef>
          </c:cat>
          <c:val>
            <c:numRef>
              <c:f>PublicSpending!$D$9:$D$30</c:f>
              <c:numCache>
                <c:formatCode>0.00%</c:formatCode>
                <c:ptCount val="22"/>
                <c:pt idx="0">
                  <c:v>0.137829212105677</c:v>
                </c:pt>
                <c:pt idx="1">
                  <c:v>0.136903293586077</c:v>
                </c:pt>
                <c:pt idx="2">
                  <c:v>0.13791946377282499</c:v>
                </c:pt>
                <c:pt idx="3">
                  <c:v>0.14016505861592901</c:v>
                </c:pt>
                <c:pt idx="4">
                  <c:v>0.14042623977690599</c:v>
                </c:pt>
                <c:pt idx="5">
                  <c:v>0.142067052506302</c:v>
                </c:pt>
                <c:pt idx="6">
                  <c:v>0.139393978349798</c:v>
                </c:pt>
                <c:pt idx="7">
                  <c:v>0.13959812988589301</c:v>
                </c:pt>
                <c:pt idx="8">
                  <c:v>0.13770272625681701</c:v>
                </c:pt>
                <c:pt idx="9">
                  <c:v>0.137097330291263</c:v>
                </c:pt>
                <c:pt idx="10">
                  <c:v>0.138352251342476</c:v>
                </c:pt>
                <c:pt idx="11">
                  <c:v>0.13602934316603901</c:v>
                </c:pt>
                <c:pt idx="12">
                  <c:v>0.13598471482417601</c:v>
                </c:pt>
                <c:pt idx="13">
                  <c:v>0.13733724143781101</c:v>
                </c:pt>
                <c:pt idx="14">
                  <c:v>0.13768350364239401</c:v>
                </c:pt>
                <c:pt idx="15">
                  <c:v>0.139783646000288</c:v>
                </c:pt>
                <c:pt idx="16">
                  <c:v>0.143049670965718</c:v>
                </c:pt>
                <c:pt idx="17">
                  <c:v>0.14566873043404799</c:v>
                </c:pt>
                <c:pt idx="18">
                  <c:v>0.14673238045636899</c:v>
                </c:pt>
                <c:pt idx="19">
                  <c:v>0.14285541450863101</c:v>
                </c:pt>
                <c:pt idx="20">
                  <c:v>0.14169370245298399</c:v>
                </c:pt>
                <c:pt idx="21">
                  <c:v>0.14043075795612001</c:v>
                </c:pt>
              </c:numCache>
            </c:numRef>
          </c:val>
          <c:smooth val="0"/>
        </c:ser>
        <c:ser>
          <c:idx val="0"/>
          <c:order val="1"/>
          <c:tx>
            <c:v>T2 09-T1 12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PublicSpending!$A$9:$A$30</c:f>
              <c:strCache>
                <c:ptCount val="22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FMI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  <c:pt idx="16">
                  <c:v>8</c:v>
                </c:pt>
                <c:pt idx="17">
                  <c:v>9</c:v>
                </c:pt>
                <c:pt idx="18">
                  <c:v>10</c:v>
                </c:pt>
                <c:pt idx="19">
                  <c:v>11</c:v>
                </c:pt>
                <c:pt idx="20">
                  <c:v>12</c:v>
                </c:pt>
                <c:pt idx="21">
                  <c:v>13</c:v>
                </c:pt>
              </c:strCache>
            </c:strRef>
          </c:cat>
          <c:val>
            <c:numRef>
              <c:f>PublicSpending!$I$10:$I$21</c:f>
              <c:numCache>
                <c:formatCode>0.00%</c:formatCode>
                <c:ptCount val="12"/>
                <c:pt idx="0">
                  <c:v>0.22012503579268899</c:v>
                </c:pt>
                <c:pt idx="1">
                  <c:v>0.22156799197575699</c:v>
                </c:pt>
                <c:pt idx="2">
                  <c:v>0.220020489148994</c:v>
                </c:pt>
                <c:pt idx="3">
                  <c:v>0.21703725738082799</c:v>
                </c:pt>
                <c:pt idx="4">
                  <c:v>0.22344338577442899</c:v>
                </c:pt>
                <c:pt idx="5">
                  <c:v>0.208016811668843</c:v>
                </c:pt>
                <c:pt idx="6">
                  <c:v>0.215515129666348</c:v>
                </c:pt>
                <c:pt idx="7">
                  <c:v>0.20319990745025401</c:v>
                </c:pt>
                <c:pt idx="8">
                  <c:v>0.205580266314948</c:v>
                </c:pt>
                <c:pt idx="9">
                  <c:v>0.198289679665413</c:v>
                </c:pt>
                <c:pt idx="10">
                  <c:v>0.19694410173673699</c:v>
                </c:pt>
                <c:pt idx="11">
                  <c:v>0.190648032770281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175168"/>
        <c:axId val="195176704"/>
      </c:lineChart>
      <c:catAx>
        <c:axId val="195175168"/>
        <c:scaling>
          <c:orientation val="minMax"/>
        </c:scaling>
        <c:delete val="0"/>
        <c:axPos val="b"/>
        <c:majorGridlines>
          <c:spPr>
            <a:ln>
              <a:solidFill>
                <a:srgbClr val="1F497D">
                  <a:lumMod val="60000"/>
                  <a:lumOff val="40000"/>
                  <a:alpha val="84000"/>
                </a:srgbClr>
              </a:solidFill>
              <a:prstDash val="sysDot"/>
            </a:ln>
          </c:spPr>
        </c:majorGridlines>
        <c:numFmt formatCode="yy" sourceLinked="0"/>
        <c:majorTickMark val="out"/>
        <c:minorTickMark val="none"/>
        <c:tickLblPos val="low"/>
        <c:spPr>
          <a:ln>
            <a:solidFill>
              <a:sysClr val="windowText" lastClr="000000">
                <a:lumMod val="50000"/>
                <a:lumOff val="50000"/>
                <a:alpha val="84000"/>
              </a:sysClr>
            </a:solidFill>
          </a:ln>
        </c:spPr>
        <c:txPr>
          <a:bodyPr/>
          <a:lstStyle/>
          <a:p>
            <a:pPr>
              <a:defRPr lang="pt-PT" sz="900"/>
            </a:pPr>
            <a:endParaRPr lang="en-US"/>
          </a:p>
        </c:txPr>
        <c:crossAx val="195176704"/>
        <c:crosses val="autoZero"/>
        <c:auto val="1"/>
        <c:lblAlgn val="ctr"/>
        <c:lblOffset val="100"/>
        <c:tickMarkSkip val="1"/>
        <c:noMultiLvlLbl val="0"/>
      </c:catAx>
      <c:valAx>
        <c:axId val="195176704"/>
        <c:scaling>
          <c:orientation val="minMax"/>
          <c:min val="0.12"/>
        </c:scaling>
        <c:delete val="0"/>
        <c:axPos val="l"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lang="pt-PT"/>
            </a:pPr>
            <a:endParaRPr lang="en-US"/>
          </a:p>
        </c:txPr>
        <c:crossAx val="195175168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68611111111111101"/>
          <c:y val="0.10571376494604801"/>
          <c:w val="0.29886111111111102"/>
          <c:h val="0.23333131435493601"/>
        </c:manualLayout>
      </c:layout>
      <c:overlay val="0"/>
      <c:txPr>
        <a:bodyPr/>
        <a:lstStyle/>
        <a:p>
          <a:pPr>
            <a:defRPr lang="pt-PT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488407699037593E-2"/>
          <c:y val="9.9245042286381702E-2"/>
          <c:w val="0.89285870516185495"/>
          <c:h val="0.67556248177311096"/>
        </c:manualLayout>
      </c:layout>
      <c:lineChart>
        <c:grouping val="standard"/>
        <c:varyColors val="0"/>
        <c:ser>
          <c:idx val="2"/>
          <c:order val="0"/>
          <c:tx>
            <c:v>T3 81-T4 86</c:v>
          </c:tx>
          <c:spPr>
            <a:ln>
              <a:solidFill>
                <a:srgbClr val="0065A2"/>
              </a:solidFill>
            </a:ln>
          </c:spPr>
          <c:marker>
            <c:symbol val="none"/>
          </c:marker>
          <c:cat>
            <c:strRef>
              <c:f>PrivateConsumption!$C$40:$C$61</c:f>
              <c:strCache>
                <c:ptCount val="22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FMI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  <c:pt idx="16">
                  <c:v>8</c:v>
                </c:pt>
                <c:pt idx="17">
                  <c:v>9</c:v>
                </c:pt>
                <c:pt idx="18">
                  <c:v>10</c:v>
                </c:pt>
                <c:pt idx="19">
                  <c:v>11</c:v>
                </c:pt>
                <c:pt idx="20">
                  <c:v>12</c:v>
                </c:pt>
                <c:pt idx="21">
                  <c:v>13</c:v>
                </c:pt>
              </c:strCache>
            </c:strRef>
          </c:cat>
          <c:val>
            <c:numRef>
              <c:f>PrivateConsumption!$D$40:$D$61</c:f>
              <c:numCache>
                <c:formatCode>#,#00%</c:formatCode>
                <c:ptCount val="22"/>
                <c:pt idx="0">
                  <c:v>0.65469069185100803</c:v>
                </c:pt>
                <c:pt idx="1">
                  <c:v>0.65536928661799099</c:v>
                </c:pt>
                <c:pt idx="2">
                  <c:v>0.66016904557890699</c:v>
                </c:pt>
                <c:pt idx="3">
                  <c:v>0.66581898934604</c:v>
                </c:pt>
                <c:pt idx="4">
                  <c:v>0.65450614684657105</c:v>
                </c:pt>
                <c:pt idx="5">
                  <c:v>0.64143414552621103</c:v>
                </c:pt>
                <c:pt idx="6">
                  <c:v>0.63772229482378295</c:v>
                </c:pt>
                <c:pt idx="7">
                  <c:v>0.632501771665683</c:v>
                </c:pt>
                <c:pt idx="8">
                  <c:v>0.63898800877190098</c:v>
                </c:pt>
                <c:pt idx="9">
                  <c:v>0.65021575636849005</c:v>
                </c:pt>
                <c:pt idx="10">
                  <c:v>0.655715640230771</c:v>
                </c:pt>
                <c:pt idx="11">
                  <c:v>0.64975070278065905</c:v>
                </c:pt>
                <c:pt idx="12">
                  <c:v>0.65820596928631203</c:v>
                </c:pt>
                <c:pt idx="13">
                  <c:v>0.63972356818982501</c:v>
                </c:pt>
                <c:pt idx="14">
                  <c:v>0.63463755156366897</c:v>
                </c:pt>
                <c:pt idx="15">
                  <c:v>0.62479324493854105</c:v>
                </c:pt>
                <c:pt idx="16">
                  <c:v>0.61778178037187503</c:v>
                </c:pt>
                <c:pt idx="17">
                  <c:v>0.61749615417342896</c:v>
                </c:pt>
                <c:pt idx="18">
                  <c:v>0.62688856850215602</c:v>
                </c:pt>
                <c:pt idx="19">
                  <c:v>0.619392191947846</c:v>
                </c:pt>
                <c:pt idx="20">
                  <c:v>0.61490437277847099</c:v>
                </c:pt>
                <c:pt idx="21">
                  <c:v>0.62103220273542104</c:v>
                </c:pt>
              </c:numCache>
            </c:numRef>
          </c:val>
          <c:smooth val="0"/>
        </c:ser>
        <c:ser>
          <c:idx val="0"/>
          <c:order val="1"/>
          <c:tx>
            <c:v>T2 09-T1 12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PrivateConsumption!$C$40:$C$61</c:f>
              <c:strCache>
                <c:ptCount val="22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FMI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  <c:pt idx="16">
                  <c:v>8</c:v>
                </c:pt>
                <c:pt idx="17">
                  <c:v>9</c:v>
                </c:pt>
                <c:pt idx="18">
                  <c:v>10</c:v>
                </c:pt>
                <c:pt idx="19">
                  <c:v>11</c:v>
                </c:pt>
                <c:pt idx="20">
                  <c:v>12</c:v>
                </c:pt>
                <c:pt idx="21">
                  <c:v>13</c:v>
                </c:pt>
              </c:strCache>
            </c:strRef>
          </c:cat>
          <c:val>
            <c:numRef>
              <c:f>PrivateConsumption!$E$41:$E$58</c:f>
              <c:numCache>
                <c:formatCode>#,#00%</c:formatCode>
                <c:ptCount val="18"/>
                <c:pt idx="0">
                  <c:v>0.649148134007827</c:v>
                </c:pt>
                <c:pt idx="1">
                  <c:v>0.64895356016644601</c:v>
                </c:pt>
                <c:pt idx="2">
                  <c:v>0.65471309303722203</c:v>
                </c:pt>
                <c:pt idx="3">
                  <c:v>0.65243641704469402</c:v>
                </c:pt>
                <c:pt idx="4">
                  <c:v>0.66110534479340399</c:v>
                </c:pt>
                <c:pt idx="5">
                  <c:v>0.65808072911876703</c:v>
                </c:pt>
                <c:pt idx="6">
                  <c:v>0.667249021320651</c:v>
                </c:pt>
                <c:pt idx="7">
                  <c:v>0.65872281351226303</c:v>
                </c:pt>
                <c:pt idx="8">
                  <c:v>0.66602824042243702</c:v>
                </c:pt>
                <c:pt idx="9">
                  <c:v>0.66591976448047796</c:v>
                </c:pt>
                <c:pt idx="10">
                  <c:v>0.66161383695549003</c:v>
                </c:pt>
                <c:pt idx="11">
                  <c:v>0.62984799696606397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314816"/>
        <c:axId val="195316352"/>
      </c:lineChart>
      <c:catAx>
        <c:axId val="195314816"/>
        <c:scaling>
          <c:orientation val="minMax"/>
        </c:scaling>
        <c:delete val="0"/>
        <c:axPos val="b"/>
        <c:majorGridlines>
          <c:spPr>
            <a:ln>
              <a:solidFill>
                <a:srgbClr val="1F497D">
                  <a:lumMod val="60000"/>
                  <a:lumOff val="40000"/>
                </a:srgbClr>
              </a:solidFill>
              <a:prstDash val="sysDot"/>
            </a:ln>
          </c:spPr>
        </c:majorGridlines>
        <c:numFmt formatCode="yy" sourceLinked="0"/>
        <c:majorTickMark val="out"/>
        <c:minorTickMark val="none"/>
        <c:tickLblPos val="low"/>
        <c:txPr>
          <a:bodyPr/>
          <a:lstStyle/>
          <a:p>
            <a:pPr>
              <a:defRPr lang="pt-PT" sz="900"/>
            </a:pPr>
            <a:endParaRPr lang="en-US"/>
          </a:p>
        </c:txPr>
        <c:crossAx val="195316352"/>
        <c:crosses val="autoZero"/>
        <c:auto val="1"/>
        <c:lblAlgn val="ctr"/>
        <c:lblOffset val="100"/>
        <c:tickMarkSkip val="1"/>
        <c:noMultiLvlLbl val="0"/>
      </c:catAx>
      <c:valAx>
        <c:axId val="195316352"/>
        <c:scaling>
          <c:orientation val="minMax"/>
          <c:max val="0.73000000000000098"/>
          <c:min val="0.57000000000000095"/>
        </c:scaling>
        <c:delete val="0"/>
        <c:axPos val="l"/>
        <c:numFmt formatCode="#,#00%" sourceLinked="1"/>
        <c:majorTickMark val="out"/>
        <c:minorTickMark val="none"/>
        <c:tickLblPos val="nextTo"/>
        <c:txPr>
          <a:bodyPr/>
          <a:lstStyle/>
          <a:p>
            <a:pPr>
              <a:defRPr lang="pt-PT"/>
            </a:pPr>
            <a:endParaRPr lang="en-US"/>
          </a:p>
        </c:txPr>
        <c:crossAx val="195314816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62610950272006405"/>
          <c:y val="0.10108413531642001"/>
          <c:w val="0.32830722553470798"/>
          <c:h val="0.214498396033831"/>
        </c:manualLayout>
      </c:layout>
      <c:overlay val="0"/>
      <c:txPr>
        <a:bodyPr/>
        <a:lstStyle/>
        <a:p>
          <a:pPr>
            <a:defRPr lang="pt-PT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600"/>
              <a:t>Variação da Taxa de câmbio efectiva real,</a:t>
            </a:r>
            <a:r>
              <a:rPr lang="en-US" sz="1600" baseline="0"/>
              <a:t> dados anuais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158573928259"/>
          <c:y val="0.141762957891133"/>
          <c:w val="0.86701137357830305"/>
          <c:h val="0.692172817528244"/>
        </c:manualLayout>
      </c:layout>
      <c:lineChart>
        <c:grouping val="standard"/>
        <c:varyColors val="0"/>
        <c:ser>
          <c:idx val="0"/>
          <c:order val="0"/>
          <c:tx>
            <c:v>80-86</c:v>
          </c:tx>
          <c:marker>
            <c:symbol val="none"/>
          </c:marker>
          <c:cat>
            <c:strRef>
              <c:f>OECD!$C$4:$H$4</c:f>
              <c:strCache>
                <c:ptCount val="6"/>
                <c:pt idx="0">
                  <c:v>-2</c:v>
                </c:pt>
                <c:pt idx="1">
                  <c:v>-1</c:v>
                </c:pt>
                <c:pt idx="2">
                  <c:v>FMI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</c:strCache>
            </c:strRef>
          </c:cat>
          <c:val>
            <c:numRef>
              <c:f>OECD!$C$2:$H$2</c:f>
              <c:numCache>
                <c:formatCode>0.00%</c:formatCode>
                <c:ptCount val="6"/>
                <c:pt idx="0">
                  <c:v>6.3815667822122002E-2</c:v>
                </c:pt>
                <c:pt idx="1">
                  <c:v>-3.3297691597857699E-3</c:v>
                </c:pt>
                <c:pt idx="2">
                  <c:v>-6.5562807205514495E-2</c:v>
                </c:pt>
                <c:pt idx="3">
                  <c:v>1.8958957875148001E-2</c:v>
                </c:pt>
                <c:pt idx="4">
                  <c:v>1.7078875305110298E-2</c:v>
                </c:pt>
                <c:pt idx="5">
                  <c:v>-5.6699276009128698E-3</c:v>
                </c:pt>
              </c:numCache>
            </c:numRef>
          </c:val>
          <c:smooth val="0"/>
        </c:ser>
        <c:ser>
          <c:idx val="1"/>
          <c:order val="1"/>
          <c:tx>
            <c:v>11-Aug</c:v>
          </c:tx>
          <c:marker>
            <c:symbol val="none"/>
          </c:marker>
          <c:cat>
            <c:strRef>
              <c:f>OECD!$C$4:$H$4</c:f>
              <c:strCache>
                <c:ptCount val="6"/>
                <c:pt idx="0">
                  <c:v>-2</c:v>
                </c:pt>
                <c:pt idx="1">
                  <c:v>-1</c:v>
                </c:pt>
                <c:pt idx="2">
                  <c:v>FMI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</c:strCache>
            </c:strRef>
          </c:cat>
          <c:val>
            <c:numRef>
              <c:f>OECD!$K$2:$M$2</c:f>
              <c:numCache>
                <c:formatCode>0.00%</c:formatCode>
                <c:ptCount val="3"/>
                <c:pt idx="0">
                  <c:v>-8.37038897050244E-3</c:v>
                </c:pt>
                <c:pt idx="1">
                  <c:v>-2.61612541435088E-2</c:v>
                </c:pt>
                <c:pt idx="2">
                  <c:v>7.1405223388679301E-3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342720"/>
        <c:axId val="195344256"/>
      </c:lineChart>
      <c:catAx>
        <c:axId val="19534272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crossAx val="195344256"/>
        <c:crosses val="autoZero"/>
        <c:auto val="1"/>
        <c:lblAlgn val="ctr"/>
        <c:lblOffset val="100"/>
        <c:noMultiLvlLbl val="0"/>
      </c:catAx>
      <c:valAx>
        <c:axId val="19534425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95342720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/>
              <a:t>Balança</a:t>
            </a:r>
            <a:r>
              <a:rPr lang="en-US" baseline="0"/>
              <a:t> corrente em % PIB, dados anuais</a:t>
            </a:r>
            <a:endParaRPr lang="en-US"/>
          </a:p>
        </c:rich>
      </c:tx>
      <c:layout>
        <c:manualLayout>
          <c:xMode val="edge"/>
          <c:yMode val="edge"/>
          <c:x val="0.265118063450625"/>
          <c:y val="4.6297154032216596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4393728127734005E-2"/>
          <c:y val="9.3067220764071201E-2"/>
          <c:w val="0.87215499132127206"/>
          <c:h val="0.71060558058309498"/>
        </c:manualLayout>
      </c:layout>
      <c:lineChart>
        <c:grouping val="standard"/>
        <c:varyColors val="0"/>
        <c:ser>
          <c:idx val="1"/>
          <c:order val="0"/>
          <c:tx>
            <c:v>1979 - 1988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AmecoAll!$C$11:$AE$11</c:f>
              <c:strCache>
                <c:ptCount val="10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FMI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</c:strCache>
            </c:strRef>
          </c:cat>
          <c:val>
            <c:numRef>
              <c:f>AmecoAll!$C$5:$AE$5</c:f>
              <c:numCache>
                <c:formatCode>0.00%</c:formatCode>
                <c:ptCount val="10"/>
                <c:pt idx="0">
                  <c:v>-3.9189649E-2</c:v>
                </c:pt>
                <c:pt idx="1">
                  <c:v>-8.5682526999999994E-2</c:v>
                </c:pt>
                <c:pt idx="2">
                  <c:v>-0.144382591</c:v>
                </c:pt>
                <c:pt idx="3">
                  <c:v>-0.16027922999999999</c:v>
                </c:pt>
                <c:pt idx="4">
                  <c:v>-0.104882456</c:v>
                </c:pt>
                <c:pt idx="5">
                  <c:v>-7.8978943999999995E-2</c:v>
                </c:pt>
                <c:pt idx="6">
                  <c:v>-4.3282807999999999E-2</c:v>
                </c:pt>
                <c:pt idx="7">
                  <c:v>-1.6841463000000001E-2</c:v>
                </c:pt>
                <c:pt idx="8">
                  <c:v>-4.2688762999999998E-2</c:v>
                </c:pt>
                <c:pt idx="9">
                  <c:v>-7.9124190999999996E-2</c:v>
                </c:pt>
              </c:numCache>
            </c:numRef>
          </c:val>
          <c:smooth val="0"/>
        </c:ser>
        <c:ser>
          <c:idx val="0"/>
          <c:order val="1"/>
          <c:tx>
            <c:v>2007 - 2013 (previsões AMECO)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AmecoAll!$C$11:$AE$11</c:f>
              <c:strCache>
                <c:ptCount val="10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FMI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</c:strCache>
            </c:strRef>
          </c:cat>
          <c:val>
            <c:numRef>
              <c:f>AmecoAll!$AX$5:$BD$5</c:f>
              <c:numCache>
                <c:formatCode>0.00%</c:formatCode>
                <c:ptCount val="7"/>
                <c:pt idx="0">
                  <c:v>-0.101628758</c:v>
                </c:pt>
                <c:pt idx="1">
                  <c:v>-0.125997845</c:v>
                </c:pt>
                <c:pt idx="2">
                  <c:v>-0.10792172999999999</c:v>
                </c:pt>
                <c:pt idx="3">
                  <c:v>-9.6516120999999996E-2</c:v>
                </c:pt>
                <c:pt idx="4">
                  <c:v>-6.5985677000000006E-2</c:v>
                </c:pt>
                <c:pt idx="5">
                  <c:v>-3.6232248000000002E-2</c:v>
                </c:pt>
                <c:pt idx="6">
                  <c:v>-2.8572955000000001E-2</c:v>
                </c:pt>
              </c:numCache>
            </c:numRef>
          </c:val>
          <c:smooth val="0"/>
        </c:ser>
        <c:ser>
          <c:idx val="2"/>
          <c:order val="2"/>
          <c:tx>
            <c:v>2007 - 2013 (previsões BP)</c:v>
          </c:tx>
          <c:spPr>
            <a:ln>
              <a:solidFill>
                <a:srgbClr val="C0504D">
                  <a:lumMod val="50000"/>
                </a:srgbClr>
              </a:solidFill>
            </a:ln>
          </c:spPr>
          <c:marker>
            <c:symbol val="none"/>
          </c:marker>
          <c:val>
            <c:numRef>
              <c:f>AmecoAll!$AX$6:$BD$6</c:f>
              <c:numCache>
                <c:formatCode>0.00%</c:formatCode>
                <c:ptCount val="7"/>
                <c:pt idx="0">
                  <c:v>-0.101628758</c:v>
                </c:pt>
                <c:pt idx="1">
                  <c:v>-0.125997845</c:v>
                </c:pt>
                <c:pt idx="2">
                  <c:v>-0.10792172999999999</c:v>
                </c:pt>
                <c:pt idx="3">
                  <c:v>-9.6516120999999996E-2</c:v>
                </c:pt>
                <c:pt idx="4">
                  <c:v>-6.5985677000000006E-2</c:v>
                </c:pt>
                <c:pt idx="5">
                  <c:v>-1.7000000000000001E-2</c:v>
                </c:pt>
                <c:pt idx="6">
                  <c:v>8.0000000000000002E-3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428352"/>
        <c:axId val="195429888"/>
      </c:lineChart>
      <c:catAx>
        <c:axId val="195428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ysDot"/>
            </a:ln>
            <a:effectLst/>
          </c:spPr>
        </c:majorGridlines>
        <c:numFmt formatCode="General" sourceLinked="1"/>
        <c:majorTickMark val="out"/>
        <c:minorTickMark val="none"/>
        <c:tickLblPos val="low"/>
        <c:crossAx val="195429888"/>
        <c:crosses val="autoZero"/>
        <c:auto val="1"/>
        <c:lblAlgn val="ctr"/>
        <c:lblOffset val="100"/>
        <c:noMultiLvlLbl val="0"/>
      </c:catAx>
      <c:valAx>
        <c:axId val="195429888"/>
        <c:scaling>
          <c:orientation val="minMax"/>
          <c:max val="0.05"/>
        </c:scaling>
        <c:delete val="0"/>
        <c:axPos val="l"/>
        <c:numFmt formatCode="0.00%" sourceLinked="1"/>
        <c:majorTickMark val="out"/>
        <c:minorTickMark val="none"/>
        <c:tickLblPos val="nextTo"/>
        <c:crossAx val="195428352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52578160032041099"/>
          <c:y val="0.51807312407117001"/>
          <c:w val="0.42352724525060997"/>
          <c:h val="0.26901973019795899"/>
        </c:manualLayout>
      </c:layout>
      <c:overlay val="0"/>
    </c:legend>
    <c:plotVisOnly val="1"/>
    <c:dispBlanksAs val="span"/>
    <c:showDLblsOverMax val="0"/>
  </c:chart>
  <c:spPr>
    <a:ln>
      <a:noFill/>
    </a:ln>
  </c:sp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488388318548796E-2"/>
          <c:y val="9.0459602658916602E-2"/>
          <c:w val="0.89285870516185495"/>
          <c:h val="0.71900137777117501"/>
        </c:manualLayout>
      </c:layout>
      <c:lineChart>
        <c:grouping val="standard"/>
        <c:varyColors val="0"/>
        <c:ser>
          <c:idx val="2"/>
          <c:order val="0"/>
          <c:tx>
            <c:v>T3 1983 / T4 1986</c:v>
          </c:tx>
          <c:spPr>
            <a:ln>
              <a:solidFill>
                <a:srgbClr val="0065A2"/>
              </a:solidFill>
            </a:ln>
          </c:spPr>
          <c:marker>
            <c:symbol val="none"/>
          </c:marker>
          <c:cat>
            <c:strRef>
              <c:f>Employment!$AB$9:$AB$30</c:f>
              <c:strCache>
                <c:ptCount val="22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FMI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  <c:pt idx="16">
                  <c:v>8</c:v>
                </c:pt>
                <c:pt idx="17">
                  <c:v>9</c:v>
                </c:pt>
                <c:pt idx="18">
                  <c:v>10</c:v>
                </c:pt>
                <c:pt idx="19">
                  <c:v>11</c:v>
                </c:pt>
                <c:pt idx="20">
                  <c:v>12</c:v>
                </c:pt>
                <c:pt idx="21">
                  <c:v>13</c:v>
                </c:pt>
              </c:strCache>
            </c:strRef>
          </c:cat>
          <c:val>
            <c:numRef>
              <c:f>Employment!$AE$9:$AE$30</c:f>
              <c:numCache>
                <c:formatCode>#,#00</c:formatCode>
                <c:ptCount val="22"/>
                <c:pt idx="0">
                  <c:v>5.9734760401424332</c:v>
                </c:pt>
                <c:pt idx="1">
                  <c:v>5.9750349563461809</c:v>
                </c:pt>
                <c:pt idx="2">
                  <c:v>5.7591737632666353</c:v>
                </c:pt>
                <c:pt idx="3">
                  <c:v>5.8390236055707154</c:v>
                </c:pt>
                <c:pt idx="4">
                  <c:v>5.7059387800539429</c:v>
                </c:pt>
                <c:pt idx="5">
                  <c:v>5.7306120906964297</c:v>
                </c:pt>
                <c:pt idx="6">
                  <c:v>6.3571772644146707</c:v>
                </c:pt>
                <c:pt idx="7">
                  <c:v>6.5213491962849419</c:v>
                </c:pt>
                <c:pt idx="8">
                  <c:v>6.9829688367008416</c:v>
                </c:pt>
                <c:pt idx="9">
                  <c:v>7.1665899916947717</c:v>
                </c:pt>
                <c:pt idx="10">
                  <c:v>7.20929175324141</c:v>
                </c:pt>
                <c:pt idx="11">
                  <c:v>7.2619075970754103</c:v>
                </c:pt>
                <c:pt idx="12">
                  <c:v>7.4760270727395781</c:v>
                </c:pt>
                <c:pt idx="13">
                  <c:v>7.5495972804356821</c:v>
                </c:pt>
                <c:pt idx="14">
                  <c:v>7.7416535891998164</c:v>
                </c:pt>
                <c:pt idx="15">
                  <c:v>7.6805876184104704</c:v>
                </c:pt>
                <c:pt idx="16">
                  <c:v>7.8224049607230928</c:v>
                </c:pt>
                <c:pt idx="17">
                  <c:v>7.90165879548971</c:v>
                </c:pt>
                <c:pt idx="18">
                  <c:v>8.1665370035604052</c:v>
                </c:pt>
                <c:pt idx="19">
                  <c:v>8.1745838377679583</c:v>
                </c:pt>
                <c:pt idx="20">
                  <c:v>8.0258481945950635</c:v>
                </c:pt>
                <c:pt idx="21">
                  <c:v>7.7746122103349418</c:v>
                </c:pt>
              </c:numCache>
            </c:numRef>
          </c:val>
          <c:smooth val="0"/>
        </c:ser>
        <c:ser>
          <c:idx val="0"/>
          <c:order val="1"/>
          <c:tx>
            <c:v>T2 09 - T1 12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Employment!$AB$9:$AB$30</c:f>
              <c:strCache>
                <c:ptCount val="22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FMI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  <c:pt idx="16">
                  <c:v>8</c:v>
                </c:pt>
                <c:pt idx="17">
                  <c:v>9</c:v>
                </c:pt>
                <c:pt idx="18">
                  <c:v>10</c:v>
                </c:pt>
                <c:pt idx="19">
                  <c:v>11</c:v>
                </c:pt>
                <c:pt idx="20">
                  <c:v>12</c:v>
                </c:pt>
                <c:pt idx="21">
                  <c:v>13</c:v>
                </c:pt>
              </c:strCache>
            </c:strRef>
          </c:cat>
          <c:val>
            <c:numRef>
              <c:f>Employment!$AJ$10:$AJ$21</c:f>
              <c:numCache>
                <c:formatCode>#,#00</c:formatCode>
                <c:ptCount val="12"/>
                <c:pt idx="0">
                  <c:v>10.76314781954258</c:v>
                </c:pt>
                <c:pt idx="1">
                  <c:v>10.97490261738225</c:v>
                </c:pt>
                <c:pt idx="2">
                  <c:v>11.41013749083111</c:v>
                </c:pt>
                <c:pt idx="3">
                  <c:v>11.75115712893556</c:v>
                </c:pt>
                <c:pt idx="4">
                  <c:v>11.942226318906339</c:v>
                </c:pt>
                <c:pt idx="5">
                  <c:v>12.11267455389574</c:v>
                </c:pt>
                <c:pt idx="6">
                  <c:v>12.250744078900009</c:v>
                </c:pt>
                <c:pt idx="7">
                  <c:v>12.309386452386381</c:v>
                </c:pt>
                <c:pt idx="8">
                  <c:v>12.3</c:v>
                </c:pt>
                <c:pt idx="9">
                  <c:v>12.4</c:v>
                </c:pt>
                <c:pt idx="10">
                  <c:v>14</c:v>
                </c:pt>
                <c:pt idx="11">
                  <c:v>14.8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474560"/>
        <c:axId val="195476096"/>
      </c:lineChart>
      <c:catAx>
        <c:axId val="195474560"/>
        <c:scaling>
          <c:orientation val="minMax"/>
        </c:scaling>
        <c:delete val="0"/>
        <c:axPos val="b"/>
        <c:majorGridlines>
          <c:spPr>
            <a:ln>
              <a:solidFill>
                <a:srgbClr val="4F81BD">
                  <a:alpha val="84000"/>
                </a:srgbClr>
              </a:solidFill>
              <a:prstDash val="sysDot"/>
            </a:ln>
          </c:spPr>
        </c:majorGridlines>
        <c:numFmt formatCode="yy" sourceLinked="0"/>
        <c:majorTickMark val="out"/>
        <c:minorTickMark val="none"/>
        <c:tickLblPos val="low"/>
        <c:txPr>
          <a:bodyPr/>
          <a:lstStyle/>
          <a:p>
            <a:pPr>
              <a:defRPr lang="pt-PT" sz="900"/>
            </a:pPr>
            <a:endParaRPr lang="en-US"/>
          </a:p>
        </c:txPr>
        <c:crossAx val="195476096"/>
        <c:crosses val="autoZero"/>
        <c:auto val="1"/>
        <c:lblAlgn val="ctr"/>
        <c:lblOffset val="100"/>
        <c:tickMarkSkip val="1"/>
        <c:noMultiLvlLbl val="0"/>
      </c:catAx>
      <c:valAx>
        <c:axId val="195476096"/>
        <c:scaling>
          <c:orientation val="minMax"/>
          <c:max val="16"/>
          <c:min val="4"/>
        </c:scaling>
        <c:delete val="0"/>
        <c:axPos val="l"/>
        <c:numFmt formatCode="#,#00" sourceLinked="1"/>
        <c:majorTickMark val="out"/>
        <c:minorTickMark val="none"/>
        <c:tickLblPos val="nextTo"/>
        <c:txPr>
          <a:bodyPr/>
          <a:lstStyle/>
          <a:p>
            <a:pPr>
              <a:defRPr lang="pt-PT"/>
            </a:pPr>
            <a:endParaRPr lang="en-US"/>
          </a:p>
        </c:txPr>
        <c:crossAx val="195474560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66414141414142003"/>
          <c:y val="0.13349154272382599"/>
          <c:w val="0.29886111111111102"/>
          <c:h val="0.246905803441238"/>
        </c:manualLayout>
      </c:layout>
      <c:overlay val="0"/>
      <c:txPr>
        <a:bodyPr/>
        <a:lstStyle/>
        <a:p>
          <a:pPr>
            <a:defRPr lang="pt-PT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Gross National Saving</a:t>
            </a:r>
          </a:p>
          <a:p>
            <a:pPr>
              <a:defRPr/>
            </a:pPr>
            <a:r>
              <a:rPr lang="en-US" sz="1400"/>
              <a:t> % of GDP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'Dados Análise'!$A$14</c:f>
              <c:strCache>
                <c:ptCount val="1"/>
                <c:pt idx="0">
                  <c:v>West Germany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Análise'!$AH$14:$BB$14</c:f>
            </c:numRef>
          </c:val>
          <c:smooth val="0"/>
        </c:ser>
        <c:ser>
          <c:idx val="2"/>
          <c:order val="1"/>
          <c:tx>
            <c:strRef>
              <c:f>'Dados Análise'!$A$15</c:f>
              <c:strCache>
                <c:ptCount val="1"/>
                <c:pt idx="0">
                  <c:v>Estonia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Análise'!$AH$15:$BB$15</c:f>
            </c:numRef>
          </c:val>
          <c:smooth val="0"/>
        </c:ser>
        <c:ser>
          <c:idx val="3"/>
          <c:order val="2"/>
          <c:tx>
            <c:strRef>
              <c:f>'Dados Análise'!$A$16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Análise'!$AH$16:$BB$16</c:f>
            </c:numRef>
          </c:val>
          <c:smooth val="0"/>
        </c:ser>
        <c:ser>
          <c:idx val="4"/>
          <c:order val="3"/>
          <c:tx>
            <c:strRef>
              <c:f>'Dados Análise'!$A$17</c:f>
              <c:strCache>
                <c:ptCount val="1"/>
                <c:pt idx="0">
                  <c:v>Greece</c:v>
                </c:pt>
              </c:strCache>
            </c:strRef>
          </c:tx>
          <c:spPr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Análise'!$AH$17:$BB$17</c:f>
              <c:numCache>
                <c:formatCode>0.0%</c:formatCode>
                <c:ptCount val="21"/>
                <c:pt idx="0">
                  <c:v>0.19340217818735173</c:v>
                </c:pt>
                <c:pt idx="1">
                  <c:v>0.18770609098883151</c:v>
                </c:pt>
                <c:pt idx="2">
                  <c:v>0.17367152677084979</c:v>
                </c:pt>
                <c:pt idx="3">
                  <c:v>0.18226874041157518</c:v>
                </c:pt>
                <c:pt idx="4">
                  <c:v>0.16081690767342771</c:v>
                </c:pt>
                <c:pt idx="5">
                  <c:v>0.15551301831065878</c:v>
                </c:pt>
                <c:pt idx="6">
                  <c:v>0.16023127199597789</c:v>
                </c:pt>
                <c:pt idx="7">
                  <c:v>0.15919132746540396</c:v>
                </c:pt>
                <c:pt idx="8">
                  <c:v>0.15004512768748487</c:v>
                </c:pt>
                <c:pt idx="9">
                  <c:v>0.1127610388781926</c:v>
                </c:pt>
                <c:pt idx="10">
                  <c:v>0.11761938810841366</c:v>
                </c:pt>
                <c:pt idx="11">
                  <c:v>9.6473189600458434E-2</c:v>
                </c:pt>
                <c:pt idx="12">
                  <c:v>0.12222829872337419</c:v>
                </c:pt>
                <c:pt idx="13">
                  <c:v>0.12425545265895173</c:v>
                </c:pt>
                <c:pt idx="14">
                  <c:v>9.3003728287485668E-2</c:v>
                </c:pt>
                <c:pt idx="15">
                  <c:v>8.8760004656367228E-2</c:v>
                </c:pt>
                <c:pt idx="16">
                  <c:v>7.4941353635809616E-2</c:v>
                </c:pt>
                <c:pt idx="17">
                  <c:v>7.1617624859761808E-2</c:v>
                </c:pt>
                <c:pt idx="18">
                  <c:v>7.6886571147165808E-2</c:v>
                </c:pt>
                <c:pt idx="19">
                  <c:v>7.9055948991303374E-2</c:v>
                </c:pt>
                <c:pt idx="20">
                  <c:v>8.1622348866081232E-2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'Dados Análise'!$A$18</c:f>
              <c:strCache>
                <c:ptCount val="1"/>
                <c:pt idx="0">
                  <c:v>Spain</c:v>
                </c:pt>
              </c:strCache>
            </c:strRef>
          </c:tx>
          <c:spPr>
            <a:ln>
              <a:solidFill>
                <a:srgbClr val="9BBB59">
                  <a:lumMod val="75000"/>
                </a:srgbClr>
              </a:solidFill>
            </a:ln>
          </c:spPr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Análise'!$AH$18:$BB$18</c:f>
              <c:numCache>
                <c:formatCode>0.0%</c:formatCode>
                <c:ptCount val="21"/>
                <c:pt idx="0">
                  <c:v>0.21622950132484373</c:v>
                </c:pt>
                <c:pt idx="1">
                  <c:v>0.19747183710212218</c:v>
                </c:pt>
                <c:pt idx="2">
                  <c:v>0.1965559562306507</c:v>
                </c:pt>
                <c:pt idx="3">
                  <c:v>0.19437446169576772</c:v>
                </c:pt>
                <c:pt idx="4">
                  <c:v>0.21657849483565014</c:v>
                </c:pt>
                <c:pt idx="5">
                  <c:v>0.21463091900708497</c:v>
                </c:pt>
                <c:pt idx="6">
                  <c:v>0.22203083668192103</c:v>
                </c:pt>
                <c:pt idx="7">
                  <c:v>0.22383417952089521</c:v>
                </c:pt>
                <c:pt idx="8">
                  <c:v>0.22441382069241433</c:v>
                </c:pt>
                <c:pt idx="9">
                  <c:v>0.22259279062867388</c:v>
                </c:pt>
                <c:pt idx="10">
                  <c:v>0.22022307170203828</c:v>
                </c:pt>
                <c:pt idx="11">
                  <c:v>0.22876114568448441</c:v>
                </c:pt>
                <c:pt idx="12">
                  <c:v>0.23351287281477634</c:v>
                </c:pt>
                <c:pt idx="13">
                  <c:v>0.2239186628016199</c:v>
                </c:pt>
                <c:pt idx="14">
                  <c:v>0.2202396147853414</c:v>
                </c:pt>
                <c:pt idx="15">
                  <c:v>0.21980647861795991</c:v>
                </c:pt>
                <c:pt idx="16">
                  <c:v>0.21040152745718291</c:v>
                </c:pt>
                <c:pt idx="17">
                  <c:v>0.19776536928733296</c:v>
                </c:pt>
                <c:pt idx="18">
                  <c:v>0.19082790938866712</c:v>
                </c:pt>
                <c:pt idx="19">
                  <c:v>0.17746877211775741</c:v>
                </c:pt>
                <c:pt idx="20">
                  <c:v>0.17600008220365582</c:v>
                </c:pt>
              </c:numCache>
            </c:numRef>
          </c:val>
          <c:smooth val="0"/>
        </c:ser>
        <c:ser>
          <c:idx val="7"/>
          <c:order val="5"/>
          <c:tx>
            <c:strRef>
              <c:f>'Dados Análise'!$A$20</c:f>
              <c:strCache>
                <c:ptCount val="1"/>
                <c:pt idx="0">
                  <c:v>Italy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Análise'!$AH$20:$BB$20</c:f>
              <c:numCache>
                <c:formatCode>0.0%</c:formatCode>
                <c:ptCount val="21"/>
                <c:pt idx="0">
                  <c:v>0.19977293172441604</c:v>
                </c:pt>
                <c:pt idx="1">
                  <c:v>0.19053389816640651</c:v>
                </c:pt>
                <c:pt idx="2">
                  <c:v>0.19741459037416267</c:v>
                </c:pt>
                <c:pt idx="3">
                  <c:v>0.19906200946779998</c:v>
                </c:pt>
                <c:pt idx="4">
                  <c:v>0.21982664416880823</c:v>
                </c:pt>
                <c:pt idx="5">
                  <c:v>0.22225880939494089</c:v>
                </c:pt>
                <c:pt idx="6">
                  <c:v>0.22222458683869251</c:v>
                </c:pt>
                <c:pt idx="7">
                  <c:v>0.21564766381873821</c:v>
                </c:pt>
                <c:pt idx="8">
                  <c:v>0.21089211075237096</c:v>
                </c:pt>
                <c:pt idx="9">
                  <c:v>0.20552484054079725</c:v>
                </c:pt>
                <c:pt idx="10">
                  <c:v>0.20866593307321199</c:v>
                </c:pt>
                <c:pt idx="11">
                  <c:v>0.2079733575453247</c:v>
                </c:pt>
                <c:pt idx="12">
                  <c:v>0.19769589187586245</c:v>
                </c:pt>
                <c:pt idx="13">
                  <c:v>0.20252822432861667</c:v>
                </c:pt>
                <c:pt idx="14">
                  <c:v>0.19492192610034845</c:v>
                </c:pt>
                <c:pt idx="15">
                  <c:v>0.19630652689519226</c:v>
                </c:pt>
                <c:pt idx="16">
                  <c:v>0.19968593741403248</c:v>
                </c:pt>
                <c:pt idx="17">
                  <c:v>0.18198160208059441</c:v>
                </c:pt>
                <c:pt idx="18">
                  <c:v>0.16680199504498633</c:v>
                </c:pt>
                <c:pt idx="19">
                  <c:v>0.16833488364995608</c:v>
                </c:pt>
                <c:pt idx="20">
                  <c:v>0.17167435268378217</c:v>
                </c:pt>
              </c:numCache>
            </c:numRef>
          </c:val>
          <c:smooth val="0"/>
        </c:ser>
        <c:ser>
          <c:idx val="8"/>
          <c:order val="6"/>
          <c:tx>
            <c:strRef>
              <c:f>'Dados Análise'!$A$21</c:f>
              <c:strCache>
                <c:ptCount val="1"/>
                <c:pt idx="0">
                  <c:v>Cyprus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Análise'!$AH$21:$BB$21</c:f>
            </c:numRef>
          </c:val>
          <c:smooth val="0"/>
        </c:ser>
        <c:ser>
          <c:idx val="9"/>
          <c:order val="7"/>
          <c:tx>
            <c:strRef>
              <c:f>'Dados Análise'!$A$22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Análise'!$AH$22:$BB$22</c:f>
            </c:numRef>
          </c:val>
          <c:smooth val="0"/>
        </c:ser>
        <c:ser>
          <c:idx val="10"/>
          <c:order val="8"/>
          <c:tx>
            <c:strRef>
              <c:f>'Dados Análise'!$A$23</c:f>
              <c:strCache>
                <c:ptCount val="1"/>
                <c:pt idx="0">
                  <c:v>Lithuania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Análise'!$AH$23:$BB$23</c:f>
            </c:numRef>
          </c:val>
          <c:smooth val="0"/>
        </c:ser>
        <c:ser>
          <c:idx val="11"/>
          <c:order val="9"/>
          <c:tx>
            <c:strRef>
              <c:f>'Dados Análise'!$A$24</c:f>
              <c:strCache>
                <c:ptCount val="1"/>
                <c:pt idx="0">
                  <c:v>Luxembourg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Análise'!$AH$24:$BB$24</c:f>
            </c:numRef>
          </c:val>
          <c:smooth val="0"/>
        </c:ser>
        <c:ser>
          <c:idx val="12"/>
          <c:order val="10"/>
          <c:tx>
            <c:strRef>
              <c:f>'Dados Análise'!$A$25</c:f>
              <c:strCache>
                <c:ptCount val="1"/>
                <c:pt idx="0">
                  <c:v>Hungary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Análise'!$AH$25:$BB$25</c:f>
            </c:numRef>
          </c:val>
          <c:smooth val="0"/>
        </c:ser>
        <c:ser>
          <c:idx val="13"/>
          <c:order val="11"/>
          <c:tx>
            <c:strRef>
              <c:f>'Dados Análise'!$A$26</c:f>
              <c:strCache>
                <c:ptCount val="1"/>
                <c:pt idx="0">
                  <c:v>Malta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Análise'!$AH$26:$BB$26</c:f>
            </c:numRef>
          </c:val>
          <c:smooth val="0"/>
        </c:ser>
        <c:ser>
          <c:idx val="14"/>
          <c:order val="12"/>
          <c:tx>
            <c:strRef>
              <c:f>'Dados Análise'!$A$27</c:f>
              <c:strCache>
                <c:ptCount val="1"/>
                <c:pt idx="0">
                  <c:v>Netherlands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Análise'!$AH$27:$BB$27</c:f>
            </c:numRef>
          </c:val>
          <c:smooth val="0"/>
        </c:ser>
        <c:ser>
          <c:idx val="15"/>
          <c:order val="13"/>
          <c:tx>
            <c:strRef>
              <c:f>'Dados Análise'!$A$28</c:f>
              <c:strCache>
                <c:ptCount val="1"/>
                <c:pt idx="0">
                  <c:v>Austria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Análise'!$AH$28:$BB$28</c:f>
            </c:numRef>
          </c:val>
          <c:smooth val="0"/>
        </c:ser>
        <c:ser>
          <c:idx val="16"/>
          <c:order val="14"/>
          <c:tx>
            <c:strRef>
              <c:f>'Dados Análise'!$A$29</c:f>
              <c:strCache>
                <c:ptCount val="1"/>
                <c:pt idx="0">
                  <c:v>Poland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Análise'!$AH$29:$BB$29</c:f>
              <c:numCache>
                <c:formatCode>0.0%</c:formatCode>
                <c:ptCount val="21"/>
                <c:pt idx="0">
                  <c:v>0.13426197425049174</c:v>
                </c:pt>
                <c:pt idx="1">
                  <c:v>0.13077554243989178</c:v>
                </c:pt>
                <c:pt idx="2">
                  <c:v>0.13575510153279396</c:v>
                </c:pt>
                <c:pt idx="3">
                  <c:v>0.18230526814419773</c:v>
                </c:pt>
                <c:pt idx="4">
                  <c:v>0.20117315562692561</c:v>
                </c:pt>
                <c:pt idx="5">
                  <c:v>0.19842055290370017</c:v>
                </c:pt>
                <c:pt idx="6">
                  <c:v>0.20052470920382318</c:v>
                </c:pt>
                <c:pt idx="7">
                  <c:v>0.21233413391818393</c:v>
                </c:pt>
                <c:pt idx="8">
                  <c:v>0.20165447702002356</c:v>
                </c:pt>
                <c:pt idx="9">
                  <c:v>0.19455844217382345</c:v>
                </c:pt>
                <c:pt idx="10">
                  <c:v>0.18377454229251539</c:v>
                </c:pt>
                <c:pt idx="11">
                  <c:v>0.1647732211409334</c:v>
                </c:pt>
                <c:pt idx="12">
                  <c:v>0.17033976398002973</c:v>
                </c:pt>
                <c:pt idx="13">
                  <c:v>0.15942662160825619</c:v>
                </c:pt>
                <c:pt idx="14">
                  <c:v>0.18029454386859298</c:v>
                </c:pt>
                <c:pt idx="15">
                  <c:v>0.18072960616262182</c:v>
                </c:pt>
                <c:pt idx="16">
                  <c:v>0.19283662618990582</c:v>
                </c:pt>
                <c:pt idx="17">
                  <c:v>0.18615681682225246</c:v>
                </c:pt>
                <c:pt idx="18">
                  <c:v>0.18787464394871237</c:v>
                </c:pt>
                <c:pt idx="19">
                  <c:v>0.18299218532093087</c:v>
                </c:pt>
                <c:pt idx="20">
                  <c:v>0.18820288557357662</c:v>
                </c:pt>
              </c:numCache>
            </c:numRef>
          </c:val>
          <c:smooth val="0"/>
        </c:ser>
        <c:ser>
          <c:idx val="17"/>
          <c:order val="15"/>
          <c:tx>
            <c:strRef>
              <c:f>'Dados Análise'!$A$30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Análise'!$AH$30:$BB$30</c:f>
              <c:numCache>
                <c:formatCode>0.0%</c:formatCode>
                <c:ptCount val="21"/>
                <c:pt idx="0">
                  <c:v>0.18698293188614395</c:v>
                </c:pt>
                <c:pt idx="1">
                  <c:v>0.1908088599639467</c:v>
                </c:pt>
                <c:pt idx="2">
                  <c:v>0.17318789411880339</c:v>
                </c:pt>
                <c:pt idx="3">
                  <c:v>0.16567563894606785</c:v>
                </c:pt>
                <c:pt idx="4">
                  <c:v>0.20212113517842173</c:v>
                </c:pt>
                <c:pt idx="5">
                  <c:v>0.19462815579124981</c:v>
                </c:pt>
                <c:pt idx="6">
                  <c:v>0.19333450704937905</c:v>
                </c:pt>
                <c:pt idx="7">
                  <c:v>0.19826624924898825</c:v>
                </c:pt>
                <c:pt idx="8">
                  <c:v>0.18944768943805698</c:v>
                </c:pt>
                <c:pt idx="9">
                  <c:v>0.17013303323295453</c:v>
                </c:pt>
                <c:pt idx="10">
                  <c:v>0.16668986701559987</c:v>
                </c:pt>
                <c:pt idx="11">
                  <c:v>0.16727089880206991</c:v>
                </c:pt>
                <c:pt idx="12">
                  <c:v>0.16448372481005838</c:v>
                </c:pt>
                <c:pt idx="13">
                  <c:v>0.15271564165186546</c:v>
                </c:pt>
                <c:pt idx="14">
                  <c:v>0.12757764883153738</c:v>
                </c:pt>
                <c:pt idx="15">
                  <c:v>0.11732386039423258</c:v>
                </c:pt>
                <c:pt idx="16">
                  <c:v>0.12415317906667268</c:v>
                </c:pt>
                <c:pt idx="17">
                  <c:v>0.10226378272108209</c:v>
                </c:pt>
                <c:pt idx="18">
                  <c:v>8.0982087141537984E-2</c:v>
                </c:pt>
                <c:pt idx="19">
                  <c:v>7.460136896326075E-2</c:v>
                </c:pt>
                <c:pt idx="20">
                  <c:v>7.6122289092268799E-2</c:v>
                </c:pt>
              </c:numCache>
            </c:numRef>
          </c:val>
          <c:smooth val="0"/>
        </c:ser>
        <c:ser>
          <c:idx val="18"/>
          <c:order val="16"/>
          <c:tx>
            <c:strRef>
              <c:f>'Dados Análise'!$A$31</c:f>
              <c:strCache>
                <c:ptCount val="1"/>
                <c:pt idx="0">
                  <c:v>Romania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Análise'!$AH$31:$BB$31</c:f>
            </c:numRef>
          </c:val>
          <c:smooth val="0"/>
        </c:ser>
        <c:ser>
          <c:idx val="19"/>
          <c:order val="17"/>
          <c:tx>
            <c:strRef>
              <c:f>'Dados Análise'!$A$32</c:f>
              <c:strCache>
                <c:ptCount val="1"/>
                <c:pt idx="0">
                  <c:v>Slovenia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Análise'!$AH$32:$BB$32</c:f>
            </c:numRef>
          </c:val>
          <c:smooth val="0"/>
        </c:ser>
        <c:ser>
          <c:idx val="20"/>
          <c:order val="18"/>
          <c:tx>
            <c:strRef>
              <c:f>'Dados Análise'!$A$33</c:f>
              <c:strCache>
                <c:ptCount val="1"/>
                <c:pt idx="0">
                  <c:v>Slovakia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Análise'!$AH$33:$BB$33</c:f>
            </c:numRef>
          </c:val>
          <c:smooth val="0"/>
        </c:ser>
        <c:ser>
          <c:idx val="21"/>
          <c:order val="19"/>
          <c:tx>
            <c:strRef>
              <c:f>'Dados Análise'!$A$34</c:f>
              <c:strCache>
                <c:ptCount val="1"/>
                <c:pt idx="0">
                  <c:v>Finland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Análise'!$AH$34:$BB$34</c:f>
            </c:numRef>
          </c:val>
          <c:smooth val="0"/>
        </c:ser>
        <c:ser>
          <c:idx val="22"/>
          <c:order val="20"/>
          <c:tx>
            <c:strRef>
              <c:f>'Dados Análise'!$A$35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Análise'!$AH$35:$BB$35</c:f>
            </c:numRef>
          </c:val>
          <c:smooth val="0"/>
        </c:ser>
        <c:ser>
          <c:idx val="23"/>
          <c:order val="21"/>
          <c:tx>
            <c:strRef>
              <c:f>'Dados Análise'!$A$36</c:f>
              <c:strCache>
                <c:ptCount val="1"/>
                <c:pt idx="0">
                  <c:v>United Kingdom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Análise'!$AH$36:$BB$36</c:f>
            </c:numRef>
          </c:val>
          <c:smooth val="0"/>
        </c:ser>
        <c:ser>
          <c:idx val="24"/>
          <c:order val="22"/>
          <c:tx>
            <c:strRef>
              <c:f>'Dados Análise'!$A$37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Análise'!$AH$37:$BB$37</c:f>
            </c:numRef>
          </c:val>
          <c:smooth val="0"/>
        </c:ser>
        <c:ser>
          <c:idx val="25"/>
          <c:order val="23"/>
          <c:tx>
            <c:strRef>
              <c:f>'Dados Análise'!$A$38</c:f>
              <c:strCache>
                <c:ptCount val="1"/>
                <c:pt idx="0">
                  <c:v>Macedonia FYR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Análise'!$AH$38:$BB$38</c:f>
            </c:numRef>
          </c:val>
          <c:smooth val="0"/>
        </c:ser>
        <c:ser>
          <c:idx val="26"/>
          <c:order val="24"/>
          <c:tx>
            <c:strRef>
              <c:f>'Dados Análise'!$A$39</c:f>
              <c:strCache>
                <c:ptCount val="1"/>
                <c:pt idx="0">
                  <c:v>Turkey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Análise'!$AH$39:$BB$39</c:f>
            </c:numRef>
          </c:val>
          <c:smooth val="0"/>
        </c:ser>
        <c:ser>
          <c:idx val="27"/>
          <c:order val="25"/>
          <c:tx>
            <c:strRef>
              <c:f>'Dados Análise'!$A$40</c:f>
              <c:strCache>
                <c:ptCount val="1"/>
                <c:pt idx="0">
                  <c:v>Iceland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Análise'!$AH$40:$BB$40</c:f>
            </c:numRef>
          </c:val>
          <c:smooth val="0"/>
        </c:ser>
        <c:ser>
          <c:idx val="28"/>
          <c:order val="26"/>
          <c:tx>
            <c:strRef>
              <c:f>'Dados Análise'!$A$41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Análise'!$AH$41:$BB$41</c:f>
            </c:numRef>
          </c:val>
          <c:smooth val="0"/>
        </c:ser>
        <c:ser>
          <c:idx val="29"/>
          <c:order val="27"/>
          <c:tx>
            <c:strRef>
              <c:f>'Dados Análise'!$A$42</c:f>
              <c:strCache>
                <c:ptCount val="1"/>
                <c:pt idx="0">
                  <c:v>Switzerland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Análise'!$AH$42:$BB$42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675200"/>
        <c:axId val="148685184"/>
      </c:lineChart>
      <c:catAx>
        <c:axId val="14867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8685184"/>
        <c:crosses val="autoZero"/>
        <c:auto val="1"/>
        <c:lblAlgn val="ctr"/>
        <c:lblOffset val="100"/>
        <c:tickLblSkip val="2"/>
        <c:noMultiLvlLbl val="0"/>
      </c:catAx>
      <c:valAx>
        <c:axId val="14868518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crossAx val="148675200"/>
        <c:crosses val="autoZero"/>
        <c:crossBetween val="midCat"/>
        <c:majorUnit val="2.0000000000000011E-2"/>
      </c:val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Gross Capital Formation</a:t>
            </a:r>
          </a:p>
          <a:p>
            <a:pPr>
              <a:defRPr/>
            </a:pPr>
            <a:r>
              <a:rPr lang="en-US" sz="1400"/>
              <a:t>% of GDP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'Dados Análise'!$A$13</c:f>
              <c:strCache>
                <c:ptCount val="1"/>
                <c:pt idx="0">
                  <c:v>Germany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Análise'!$AH$13:$BB$13</c:f>
              <c:numCache>
                <c:formatCode>0.0%</c:formatCode>
                <c:ptCount val="21"/>
                <c:pt idx="0">
                  <c:v>0.2399518162183657</c:v>
                </c:pt>
                <c:pt idx="1">
                  <c:v>0.23388515037322771</c:v>
                </c:pt>
                <c:pt idx="2">
                  <c:v>0.22168717643071667</c:v>
                </c:pt>
                <c:pt idx="3">
                  <c:v>0.22471611975629718</c:v>
                </c:pt>
                <c:pt idx="4">
                  <c:v>0.22222401320188118</c:v>
                </c:pt>
                <c:pt idx="5">
                  <c:v>0.21109920011906408</c:v>
                </c:pt>
                <c:pt idx="6">
                  <c:v>0.2111215042453973</c:v>
                </c:pt>
                <c:pt idx="7">
                  <c:v>0.21608545646878641</c:v>
                </c:pt>
                <c:pt idx="8">
                  <c:v>0.21486580516898621</c:v>
                </c:pt>
                <c:pt idx="9">
                  <c:v>0.21778424242424282</c:v>
                </c:pt>
                <c:pt idx="10">
                  <c:v>0.19489768876942618</c:v>
                </c:pt>
                <c:pt idx="11">
                  <c:v>0.17273397474780491</c:v>
                </c:pt>
                <c:pt idx="12">
                  <c:v>0.17396247342637997</c:v>
                </c:pt>
                <c:pt idx="13">
                  <c:v>0.17143244832421212</c:v>
                </c:pt>
                <c:pt idx="14">
                  <c:v>0.16872714298456873</c:v>
                </c:pt>
                <c:pt idx="15">
                  <c:v>0.17638811233925422</c:v>
                </c:pt>
                <c:pt idx="16">
                  <c:v>0.18348570957911245</c:v>
                </c:pt>
                <c:pt idx="17">
                  <c:v>0.19177418062344739</c:v>
                </c:pt>
                <c:pt idx="18">
                  <c:v>0.17556356543161569</c:v>
                </c:pt>
                <c:pt idx="19">
                  <c:v>0.17959316146673762</c:v>
                </c:pt>
                <c:pt idx="20">
                  <c:v>0.18414877348655581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'Dados Análise'!$A$14</c:f>
              <c:strCache>
                <c:ptCount val="1"/>
                <c:pt idx="0">
                  <c:v>West Germany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Análise'!$AH$14:$BB$14</c:f>
            </c:numRef>
          </c:val>
          <c:smooth val="0"/>
        </c:ser>
        <c:ser>
          <c:idx val="2"/>
          <c:order val="2"/>
          <c:tx>
            <c:strRef>
              <c:f>'Dados Análise'!$A$15</c:f>
              <c:strCache>
                <c:ptCount val="1"/>
                <c:pt idx="0">
                  <c:v>Estonia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Análise'!$AH$15:$BB$15</c:f>
            </c:numRef>
          </c:val>
          <c:smooth val="0"/>
        </c:ser>
        <c:ser>
          <c:idx val="3"/>
          <c:order val="3"/>
          <c:tx>
            <c:strRef>
              <c:f>'Dados Análise'!$A$16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Análise'!$AH$16:$BB$16</c:f>
            </c:numRef>
          </c:val>
          <c:smooth val="0"/>
        </c:ser>
        <c:ser>
          <c:idx val="6"/>
          <c:order val="4"/>
          <c:tx>
            <c:strRef>
              <c:f>'Dados Análise'!$A$19</c:f>
              <c:strCache>
                <c:ptCount val="1"/>
                <c:pt idx="0">
                  <c:v>France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Análise'!$AH$19:$BB$19</c:f>
              <c:numCache>
                <c:formatCode>0.0%</c:formatCode>
                <c:ptCount val="21"/>
                <c:pt idx="0">
                  <c:v>0.21702856938477863</c:v>
                </c:pt>
                <c:pt idx="1">
                  <c:v>0.19927508505404823</c:v>
                </c:pt>
                <c:pt idx="2">
                  <c:v>0.17503501946937344</c:v>
                </c:pt>
                <c:pt idx="3">
                  <c:v>0.18327184843167876</c:v>
                </c:pt>
                <c:pt idx="4">
                  <c:v>0.18560859275987204</c:v>
                </c:pt>
                <c:pt idx="5">
                  <c:v>0.17648027615798459</c:v>
                </c:pt>
                <c:pt idx="6">
                  <c:v>0.17386848099977123</c:v>
                </c:pt>
                <c:pt idx="7">
                  <c:v>0.18707040878547426</c:v>
                </c:pt>
                <c:pt idx="8">
                  <c:v>0.19331927351942524</c:v>
                </c:pt>
                <c:pt idx="9">
                  <c:v>0.20465694861774156</c:v>
                </c:pt>
                <c:pt idx="10">
                  <c:v>0.20074446278253857</c:v>
                </c:pt>
                <c:pt idx="11">
                  <c:v>0.18966342257543997</c:v>
                </c:pt>
                <c:pt idx="12">
                  <c:v>0.18825894430322318</c:v>
                </c:pt>
                <c:pt idx="13">
                  <c:v>0.19561086117303508</c:v>
                </c:pt>
                <c:pt idx="14">
                  <c:v>0.20325850429994638</c:v>
                </c:pt>
                <c:pt idx="15">
                  <c:v>0.21123022272118094</c:v>
                </c:pt>
                <c:pt idx="16">
                  <c:v>0.22156809240354133</c:v>
                </c:pt>
                <c:pt idx="17">
                  <c:v>0.22181310045459571</c:v>
                </c:pt>
                <c:pt idx="18">
                  <c:v>0.19407420671429371</c:v>
                </c:pt>
                <c:pt idx="19">
                  <c:v>0.19697162593626377</c:v>
                </c:pt>
                <c:pt idx="20">
                  <c:v>0.20210982772778918</c:v>
                </c:pt>
              </c:numCache>
            </c:numRef>
          </c:val>
          <c:smooth val="0"/>
        </c:ser>
        <c:ser>
          <c:idx val="8"/>
          <c:order val="5"/>
          <c:tx>
            <c:strRef>
              <c:f>'Dados Análise'!$A$21</c:f>
              <c:strCache>
                <c:ptCount val="1"/>
                <c:pt idx="0">
                  <c:v>Cyprus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Análise'!$AH$21:$BB$21</c:f>
            </c:numRef>
          </c:val>
          <c:smooth val="0"/>
        </c:ser>
        <c:ser>
          <c:idx val="9"/>
          <c:order val="6"/>
          <c:tx>
            <c:strRef>
              <c:f>'Dados Análise'!$A$22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Análise'!$AH$22:$BB$22</c:f>
            </c:numRef>
          </c:val>
          <c:smooth val="0"/>
        </c:ser>
        <c:ser>
          <c:idx val="10"/>
          <c:order val="7"/>
          <c:tx>
            <c:strRef>
              <c:f>'Dados Análise'!$A$23</c:f>
              <c:strCache>
                <c:ptCount val="1"/>
                <c:pt idx="0">
                  <c:v>Lithuania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Análise'!$AH$23:$BB$23</c:f>
            </c:numRef>
          </c:val>
          <c:smooth val="0"/>
        </c:ser>
        <c:ser>
          <c:idx val="11"/>
          <c:order val="8"/>
          <c:tx>
            <c:strRef>
              <c:f>'Dados Análise'!$A$24</c:f>
              <c:strCache>
                <c:ptCount val="1"/>
                <c:pt idx="0">
                  <c:v>Luxembourg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Análise'!$AH$24:$BB$24</c:f>
            </c:numRef>
          </c:val>
          <c:smooth val="0"/>
        </c:ser>
        <c:ser>
          <c:idx val="12"/>
          <c:order val="9"/>
          <c:tx>
            <c:strRef>
              <c:f>'Dados Análise'!$A$25</c:f>
              <c:strCache>
                <c:ptCount val="1"/>
                <c:pt idx="0">
                  <c:v>Hungary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Análise'!$AH$25:$BB$25</c:f>
            </c:numRef>
          </c:val>
          <c:smooth val="0"/>
        </c:ser>
        <c:ser>
          <c:idx val="13"/>
          <c:order val="10"/>
          <c:tx>
            <c:strRef>
              <c:f>'Dados Análise'!$A$26</c:f>
              <c:strCache>
                <c:ptCount val="1"/>
                <c:pt idx="0">
                  <c:v>Malta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Análise'!$AH$26:$BB$26</c:f>
            </c:numRef>
          </c:val>
          <c:smooth val="0"/>
        </c:ser>
        <c:ser>
          <c:idx val="14"/>
          <c:order val="11"/>
          <c:tx>
            <c:strRef>
              <c:f>'Dados Análise'!$A$27</c:f>
              <c:strCache>
                <c:ptCount val="1"/>
                <c:pt idx="0">
                  <c:v>Netherlands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Análise'!$AH$27:$BB$27</c:f>
            </c:numRef>
          </c:val>
          <c:smooth val="0"/>
        </c:ser>
        <c:ser>
          <c:idx val="15"/>
          <c:order val="12"/>
          <c:tx>
            <c:strRef>
              <c:f>'Dados Análise'!$A$28</c:f>
              <c:strCache>
                <c:ptCount val="1"/>
                <c:pt idx="0">
                  <c:v>Austria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Análise'!$AH$28:$BB$28</c:f>
            </c:numRef>
          </c:val>
          <c:smooth val="0"/>
        </c:ser>
        <c:ser>
          <c:idx val="16"/>
          <c:order val="13"/>
          <c:tx>
            <c:strRef>
              <c:f>'Dados Análise'!$A$29</c:f>
              <c:strCache>
                <c:ptCount val="1"/>
                <c:pt idx="0">
                  <c:v>Poland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Análise'!$AH$29:$BB$29</c:f>
              <c:numCache>
                <c:formatCode>0.0%</c:formatCode>
                <c:ptCount val="21"/>
                <c:pt idx="0">
                  <c:v>0.18911877080385764</c:v>
                </c:pt>
                <c:pt idx="1">
                  <c:v>0.14410433573577006</c:v>
                </c:pt>
                <c:pt idx="2">
                  <c:v>0.14774163435747809</c:v>
                </c:pt>
                <c:pt idx="3">
                  <c:v>0.1674114994758617</c:v>
                </c:pt>
                <c:pt idx="4">
                  <c:v>0.18716166475653589</c:v>
                </c:pt>
                <c:pt idx="5">
                  <c:v>0.20875347144583925</c:v>
                </c:pt>
                <c:pt idx="6">
                  <c:v>0.23429376217508491</c:v>
                </c:pt>
                <c:pt idx="7">
                  <c:v>0.25061490782411516</c:v>
                </c:pt>
                <c:pt idx="8">
                  <c:v>0.25259424511509199</c:v>
                </c:pt>
                <c:pt idx="9">
                  <c:v>0.24849743047418899</c:v>
                </c:pt>
                <c:pt idx="10">
                  <c:v>0.20770972204754121</c:v>
                </c:pt>
                <c:pt idx="11">
                  <c:v>0.18623807999480971</c:v>
                </c:pt>
                <c:pt idx="12">
                  <c:v>0.18742439137404238</c:v>
                </c:pt>
                <c:pt idx="13">
                  <c:v>0.20068615824824487</c:v>
                </c:pt>
                <c:pt idx="14">
                  <c:v>0.19266205599737499</c:v>
                </c:pt>
                <c:pt idx="15">
                  <c:v>0.21052401393646294</c:v>
                </c:pt>
                <c:pt idx="16">
                  <c:v>0.24445309749309924</c:v>
                </c:pt>
                <c:pt idx="17">
                  <c:v>0.23726899423644518</c:v>
                </c:pt>
                <c:pt idx="18">
                  <c:v>0.20646317783797091</c:v>
                </c:pt>
                <c:pt idx="19">
                  <c:v>0.21118653325764952</c:v>
                </c:pt>
                <c:pt idx="20">
                  <c:v>0.22004869946996741</c:v>
                </c:pt>
              </c:numCache>
            </c:numRef>
          </c:val>
          <c:smooth val="0"/>
        </c:ser>
        <c:ser>
          <c:idx val="17"/>
          <c:order val="14"/>
          <c:tx>
            <c:strRef>
              <c:f>'Dados Análise'!$A$30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Análise'!$AH$30:$BB$30</c:f>
              <c:numCache>
                <c:formatCode>0.0%</c:formatCode>
                <c:ptCount val="21"/>
                <c:pt idx="0">
                  <c:v>0.26092024787549756</c:v>
                </c:pt>
                <c:pt idx="1">
                  <c:v>0.25970289490553322</c:v>
                </c:pt>
                <c:pt idx="2">
                  <c:v>0.22847380645695278</c:v>
                </c:pt>
                <c:pt idx="3">
                  <c:v>0.2370457183537952</c:v>
                </c:pt>
                <c:pt idx="4">
                  <c:v>0.23254234055582479</c:v>
                </c:pt>
                <c:pt idx="5">
                  <c:v>0.23546763591169367</c:v>
                </c:pt>
                <c:pt idx="6">
                  <c:v>0.25603431702879853</c:v>
                </c:pt>
                <c:pt idx="7">
                  <c:v>0.27148479272076054</c:v>
                </c:pt>
                <c:pt idx="8">
                  <c:v>0.2779732558037708</c:v>
                </c:pt>
                <c:pt idx="9">
                  <c:v>0.27693419982955847</c:v>
                </c:pt>
                <c:pt idx="10">
                  <c:v>0.27091356787339432</c:v>
                </c:pt>
                <c:pt idx="11">
                  <c:v>0.2522291366396523</c:v>
                </c:pt>
                <c:pt idx="12">
                  <c:v>0.22885639631669621</c:v>
                </c:pt>
                <c:pt idx="13">
                  <c:v>0.23117506660746009</c:v>
                </c:pt>
                <c:pt idx="14">
                  <c:v>0.22564756815333351</c:v>
                </c:pt>
                <c:pt idx="15">
                  <c:v>0.22182007548587518</c:v>
                </c:pt>
                <c:pt idx="16">
                  <c:v>0.22200109168297041</c:v>
                </c:pt>
                <c:pt idx="17">
                  <c:v>0.22303631449731867</c:v>
                </c:pt>
                <c:pt idx="18">
                  <c:v>0.18314020497006542</c:v>
                </c:pt>
                <c:pt idx="19">
                  <c:v>0.17693655170901071</c:v>
                </c:pt>
                <c:pt idx="20">
                  <c:v>0.1777668767731444</c:v>
                </c:pt>
              </c:numCache>
            </c:numRef>
          </c:val>
          <c:smooth val="0"/>
        </c:ser>
        <c:ser>
          <c:idx val="18"/>
          <c:order val="15"/>
          <c:tx>
            <c:strRef>
              <c:f>'Dados Análise'!$A$31</c:f>
              <c:strCache>
                <c:ptCount val="1"/>
                <c:pt idx="0">
                  <c:v>Romania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Análise'!$AH$31:$BB$31</c:f>
            </c:numRef>
          </c:val>
          <c:smooth val="0"/>
        </c:ser>
        <c:ser>
          <c:idx val="19"/>
          <c:order val="16"/>
          <c:tx>
            <c:strRef>
              <c:f>'Dados Análise'!$A$32</c:f>
              <c:strCache>
                <c:ptCount val="1"/>
                <c:pt idx="0">
                  <c:v>Slovenia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Análise'!$AH$32:$BB$32</c:f>
            </c:numRef>
          </c:val>
          <c:smooth val="0"/>
        </c:ser>
        <c:ser>
          <c:idx val="20"/>
          <c:order val="17"/>
          <c:tx>
            <c:strRef>
              <c:f>'Dados Análise'!$A$33</c:f>
              <c:strCache>
                <c:ptCount val="1"/>
                <c:pt idx="0">
                  <c:v>Slovakia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Análise'!$AH$33:$BB$33</c:f>
            </c:numRef>
          </c:val>
          <c:smooth val="0"/>
        </c:ser>
        <c:ser>
          <c:idx val="21"/>
          <c:order val="18"/>
          <c:tx>
            <c:strRef>
              <c:f>'Dados Análise'!$A$34</c:f>
              <c:strCache>
                <c:ptCount val="1"/>
                <c:pt idx="0">
                  <c:v>Finland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Análise'!$AH$34:$BB$34</c:f>
            </c:numRef>
          </c:val>
          <c:smooth val="0"/>
        </c:ser>
        <c:ser>
          <c:idx val="22"/>
          <c:order val="19"/>
          <c:tx>
            <c:strRef>
              <c:f>'Dados Análise'!$A$35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Análise'!$AH$35:$BB$35</c:f>
            </c:numRef>
          </c:val>
          <c:smooth val="0"/>
        </c:ser>
        <c:ser>
          <c:idx val="23"/>
          <c:order val="20"/>
          <c:tx>
            <c:strRef>
              <c:f>'Dados Análise'!$A$36</c:f>
              <c:strCache>
                <c:ptCount val="1"/>
                <c:pt idx="0">
                  <c:v>United Kingdom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Análise'!$AH$36:$BB$36</c:f>
            </c:numRef>
          </c:val>
          <c:smooth val="0"/>
        </c:ser>
        <c:ser>
          <c:idx val="24"/>
          <c:order val="21"/>
          <c:tx>
            <c:strRef>
              <c:f>'Dados Análise'!$A$37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Análise'!$AH$37:$BB$37</c:f>
            </c:numRef>
          </c:val>
          <c:smooth val="0"/>
        </c:ser>
        <c:ser>
          <c:idx val="25"/>
          <c:order val="22"/>
          <c:tx>
            <c:strRef>
              <c:f>'Dados Análise'!$A$38</c:f>
              <c:strCache>
                <c:ptCount val="1"/>
                <c:pt idx="0">
                  <c:v>Macedonia FYR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Análise'!$AH$38:$BB$38</c:f>
            </c:numRef>
          </c:val>
          <c:smooth val="0"/>
        </c:ser>
        <c:ser>
          <c:idx val="26"/>
          <c:order val="23"/>
          <c:tx>
            <c:strRef>
              <c:f>'Dados Análise'!$A$39</c:f>
              <c:strCache>
                <c:ptCount val="1"/>
                <c:pt idx="0">
                  <c:v>Turkey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Análise'!$AH$39:$BB$39</c:f>
            </c:numRef>
          </c:val>
          <c:smooth val="0"/>
        </c:ser>
        <c:ser>
          <c:idx val="27"/>
          <c:order val="24"/>
          <c:tx>
            <c:strRef>
              <c:f>'Dados Análise'!$A$40</c:f>
              <c:strCache>
                <c:ptCount val="1"/>
                <c:pt idx="0">
                  <c:v>Iceland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Análise'!$AH$40:$BB$40</c:f>
            </c:numRef>
          </c:val>
          <c:smooth val="0"/>
        </c:ser>
        <c:ser>
          <c:idx val="28"/>
          <c:order val="25"/>
          <c:tx>
            <c:strRef>
              <c:f>'Dados Análise'!$A$41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Análise'!$AH$41:$BB$41</c:f>
            </c:numRef>
          </c:val>
          <c:smooth val="0"/>
        </c:ser>
        <c:ser>
          <c:idx val="29"/>
          <c:order val="26"/>
          <c:tx>
            <c:strRef>
              <c:f>'Dados Análise'!$A$42</c:f>
              <c:strCache>
                <c:ptCount val="1"/>
                <c:pt idx="0">
                  <c:v>Switzerland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Análise'!$AH$42:$BB$42</c:f>
            </c:numRef>
          </c:val>
          <c:smooth val="0"/>
        </c:ser>
        <c:ser>
          <c:idx val="30"/>
          <c:order val="27"/>
          <c:tx>
            <c:strRef>
              <c:f>'Dados Análise'!$A$43</c:f>
              <c:strCache>
                <c:ptCount val="1"/>
                <c:pt idx="0">
                  <c:v>United States</c:v>
                </c:pt>
              </c:strCache>
            </c:strRef>
          </c:tx>
          <c:marker>
            <c:symbol val="none"/>
          </c:marker>
          <c:cat>
            <c:strRef>
              <c:f>'Dados Análise'!$AH$2:$BB$2</c:f>
              <c:strCach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2010(p)</c:v>
                </c:pt>
                <c:pt idx="20">
                  <c:v>2011(p)</c:v>
                </c:pt>
              </c:strCache>
            </c:strRef>
          </c:cat>
          <c:val>
            <c:numRef>
              <c:f>'Dados Análise'!$AH$43:$BB$43</c:f>
              <c:numCache>
                <c:formatCode>0.0%</c:formatCode>
                <c:ptCount val="21"/>
                <c:pt idx="0">
                  <c:v>0.16255559146398668</c:v>
                </c:pt>
                <c:pt idx="1">
                  <c:v>0.16409433222605074</c:v>
                </c:pt>
                <c:pt idx="2">
                  <c:v>0.16979881099493321</c:v>
                </c:pt>
                <c:pt idx="3">
                  <c:v>0.18081203038050098</c:v>
                </c:pt>
                <c:pt idx="4">
                  <c:v>0.18102279816505609</c:v>
                </c:pt>
                <c:pt idx="5">
                  <c:v>0.18504875812771432</c:v>
                </c:pt>
                <c:pt idx="6">
                  <c:v>0.19378181349960819</c:v>
                </c:pt>
                <c:pt idx="7">
                  <c:v>0.19870717517776376</c:v>
                </c:pt>
                <c:pt idx="8">
                  <c:v>0.20321474692820091</c:v>
                </c:pt>
                <c:pt idx="9">
                  <c:v>0.20575219174656756</c:v>
                </c:pt>
                <c:pt idx="10">
                  <c:v>0.18989821021153491</c:v>
                </c:pt>
                <c:pt idx="11">
                  <c:v>0.18365089966213571</c:v>
                </c:pt>
                <c:pt idx="12">
                  <c:v>0.18349395820625158</c:v>
                </c:pt>
                <c:pt idx="13">
                  <c:v>0.19331550858452259</c:v>
                </c:pt>
                <c:pt idx="14">
                  <c:v>0.19889967631139391</c:v>
                </c:pt>
                <c:pt idx="15">
                  <c:v>0.20117414010783899</c:v>
                </c:pt>
                <c:pt idx="16">
                  <c:v>0.19090283069344621</c:v>
                </c:pt>
                <c:pt idx="17">
                  <c:v>0.17686190901200399</c:v>
                </c:pt>
                <c:pt idx="18">
                  <c:v>0.14700790191457766</c:v>
                </c:pt>
                <c:pt idx="19">
                  <c:v>0.16104129722919341</c:v>
                </c:pt>
                <c:pt idx="20">
                  <c:v>0.16783631013316336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778368"/>
        <c:axId val="148780160"/>
      </c:lineChart>
      <c:catAx>
        <c:axId val="148778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8780160"/>
        <c:crosses val="autoZero"/>
        <c:auto val="1"/>
        <c:lblAlgn val="ctr"/>
        <c:lblOffset val="100"/>
        <c:tickLblSkip val="2"/>
        <c:noMultiLvlLbl val="0"/>
      </c:catAx>
      <c:valAx>
        <c:axId val="148780160"/>
        <c:scaling>
          <c:orientation val="minMax"/>
          <c:min val="0.1"/>
        </c:scaling>
        <c:delete val="0"/>
        <c:axPos val="l"/>
        <c:numFmt formatCode="0.0%" sourceLinked="1"/>
        <c:majorTickMark val="out"/>
        <c:minorTickMark val="none"/>
        <c:tickLblPos val="nextTo"/>
        <c:crossAx val="148778368"/>
        <c:crosses val="autoZero"/>
        <c:crossBetween val="midCat"/>
        <c:majorUnit val="2.0000000000000011E-2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0.02833</cdr:x>
      <cdr:y>0.91112</cdr:y>
    </cdr:from>
    <cdr:to>
      <cdr:x>0.22833</cdr:x>
      <cdr:y>0.98056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" y="2499372"/>
          <a:ext cx="914400" cy="190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100"/>
            <a:t>Source: AMECO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0.01774</cdr:x>
      <cdr:y>0.94024</cdr:y>
    </cdr:from>
    <cdr:to>
      <cdr:x>0.01774</cdr:x>
      <cdr:y>0.94145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7160" y="2552712"/>
          <a:ext cx="914400" cy="190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100"/>
            <a:t>Fonte: BCE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0.40208</cdr:x>
      <cdr:y>0.00347</cdr:y>
    </cdr:from>
    <cdr:to>
      <cdr:x>0.60208</cdr:x>
      <cdr:y>0.07292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38325" y="9525"/>
          <a:ext cx="9144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pt-PT" sz="1400" b="1" dirty="0"/>
            <a:t>Taxa de variação homóloga</a:t>
          </a:r>
          <a:r>
            <a:rPr lang="pt-PT" sz="1400" b="1" baseline="0" dirty="0"/>
            <a:t> do PIB real (base=2006</a:t>
          </a:r>
          <a:r>
            <a:rPr lang="pt-PT" sz="1400" b="1" baseline="0" dirty="0" smtClean="0"/>
            <a:t>), valores trimestrais</a:t>
          </a:r>
          <a:endParaRPr lang="pt-PT" sz="1400" b="1" dirty="0"/>
        </a:p>
      </cdr:txBody>
    </cdr:sp>
  </cdr:relSizeAnchor>
  <cdr:relSizeAnchor xmlns:cdr="http://schemas.openxmlformats.org/drawingml/2006/chartDrawing">
    <cdr:from>
      <cdr:x>0.05891</cdr:x>
      <cdr:y>0.91319</cdr:y>
    </cdr:from>
    <cdr:to>
      <cdr:x>0.25891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9337" y="2505063"/>
          <a:ext cx="914400" cy="2381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pt-PT" sz="1100"/>
            <a:t>Fonte:  Banco de Portugal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0.42123</cdr:x>
      <cdr:y>0.00347</cdr:y>
    </cdr:from>
    <cdr:to>
      <cdr:x>0.62123</cdr:x>
      <cdr:y>0.07292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04364" y="10136"/>
          <a:ext cx="1094105" cy="202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pt-PT" sz="1400" b="1" dirty="0"/>
            <a:t>Gastos</a:t>
          </a:r>
          <a:r>
            <a:rPr lang="pt-PT" sz="1400" b="1" baseline="0" dirty="0"/>
            <a:t> Públicos (% do PIB, antes e depois do FMI), dados trimestrais</a:t>
          </a:r>
          <a:endParaRPr lang="pt-PT" sz="1400" b="1" dirty="0"/>
        </a:p>
      </cdr:txBody>
    </cdr:sp>
  </cdr:relSizeAnchor>
  <cdr:relSizeAnchor xmlns:cdr="http://schemas.openxmlformats.org/drawingml/2006/chartDrawing">
    <cdr:from>
      <cdr:x>0.05891</cdr:x>
      <cdr:y>0.91319</cdr:y>
    </cdr:from>
    <cdr:to>
      <cdr:x>0.25891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9337" y="2505063"/>
          <a:ext cx="914400" cy="2381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pt-PT" sz="1100"/>
            <a:t>Fonte:  Banco de Portugal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0.05891</cdr:x>
      <cdr:y>0.91319</cdr:y>
    </cdr:from>
    <cdr:to>
      <cdr:x>0.25891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9337" y="2505063"/>
          <a:ext cx="914400" cy="2381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pt-PT" sz="1200">
              <a:latin typeface="Garamond" pitchFamily="18" charset="0"/>
            </a:rPr>
            <a:t>Fonte: Banco de Portugal</a:t>
          </a:r>
          <a:r>
            <a:rPr lang="pt-PT" sz="800">
              <a:latin typeface="Garamond" pitchFamily="18" charset="0"/>
            </a:rPr>
            <a:t>  </a:t>
          </a:r>
        </a:p>
      </cdr:txBody>
    </cdr:sp>
  </cdr:relSizeAnchor>
  <cdr:relSizeAnchor xmlns:cdr="http://schemas.openxmlformats.org/drawingml/2006/chartDrawing">
    <cdr:from>
      <cdr:x>0.40208</cdr:x>
      <cdr:y>0.00347</cdr:y>
    </cdr:from>
    <cdr:to>
      <cdr:x>0.60208</cdr:x>
      <cdr:y>0.07292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38325" y="9525"/>
          <a:ext cx="9144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pt-PT" sz="1400" b="1" dirty="0"/>
            <a:t>Consumo</a:t>
          </a:r>
          <a:r>
            <a:rPr lang="pt-PT" sz="1400" b="1" baseline="0" dirty="0"/>
            <a:t> Privado (% do PIB), dados trimestrais</a:t>
          </a:r>
          <a:endParaRPr lang="pt-PT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0.00834</cdr:x>
      <cdr:y>0.90972</cdr:y>
    </cdr:from>
    <cdr:to>
      <cdr:x>0.2125</cdr:x>
      <cdr:y>0.99074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15" y="2495544"/>
          <a:ext cx="933420" cy="2222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100"/>
            <a:t>Fonte: OCDE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0.10695</cdr:x>
      <cdr:y>0.92157</cdr:y>
    </cdr:from>
    <cdr:to>
      <cdr:x>0.56863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1" y="2701925"/>
          <a:ext cx="2466975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0.08378</cdr:x>
      <cdr:y>0.90285</cdr:y>
    </cdr:from>
    <cdr:to>
      <cdr:x>0.54545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7675" y="2920999"/>
          <a:ext cx="24669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100"/>
            <a:t>Fonte: AMECO, Banco de Portugal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0.40208</cdr:x>
      <cdr:y>0.00347</cdr:y>
    </cdr:from>
    <cdr:to>
      <cdr:x>0.60208</cdr:x>
      <cdr:y>0.07292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38325" y="9525"/>
          <a:ext cx="9144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pt-PT" sz="1400" b="1" dirty="0"/>
            <a:t>Taxa de </a:t>
          </a:r>
          <a:r>
            <a:rPr lang="pt-PT" sz="1400" b="1" dirty="0" smtClean="0"/>
            <a:t>desemprego, dados mensais</a:t>
          </a:r>
          <a:endParaRPr lang="pt-PT" sz="1400" b="1" dirty="0"/>
        </a:p>
      </cdr:txBody>
    </cdr:sp>
  </cdr:relSizeAnchor>
  <cdr:relSizeAnchor xmlns:cdr="http://schemas.openxmlformats.org/drawingml/2006/chartDrawing">
    <cdr:from>
      <cdr:x>0.05891</cdr:x>
      <cdr:y>0.91319</cdr:y>
    </cdr:from>
    <cdr:to>
      <cdr:x>0.25891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9337" y="2505063"/>
          <a:ext cx="914400" cy="2381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pt-PT" sz="1100"/>
            <a:t>Fonte:  Banco de Portugal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0.00845</cdr:x>
      <cdr:y>0.97089</cdr:y>
    </cdr:from>
    <cdr:to>
      <cdr:x>0.15495</cdr:x>
      <cdr:y>0.9973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264" y="6110531"/>
          <a:ext cx="1270005" cy="166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000"/>
            <a:t>Source:</a:t>
          </a:r>
          <a:r>
            <a:rPr lang="en-US" sz="1000" baseline="0"/>
            <a:t> Ameco</a:t>
          </a:r>
          <a:endParaRPr lang="en-US" sz="100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0.00845</cdr:x>
      <cdr:y>0.96896</cdr:y>
    </cdr:from>
    <cdr:to>
      <cdr:x>0.14509</cdr:x>
      <cdr:y>0.99612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269" y="6098350"/>
          <a:ext cx="1184520" cy="1709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/>
            <a:t>Source: Ameco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ABE43-41E3-4DB0-981B-D3FBE3D519C6}" type="datetimeFigureOut">
              <a:rPr lang="pt-PT" smtClean="0"/>
              <a:t>30-08-2012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35533-5D54-4755-8B6E-1BDB9309952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7706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D37A2-01A4-49A0-A915-BE9E865DC962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0A78B-EB86-D54D-97AB-C22A55EED9B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0A78B-EB86-D54D-97AB-C22A55EED9B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0A78B-EB86-D54D-97AB-C22A55EED9B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D37A2-01A4-49A0-A915-BE9E865DC962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D37A2-01A4-49A0-A915-BE9E865DC962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D37A2-01A4-49A0-A915-BE9E865DC962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D37A2-01A4-49A0-A915-BE9E865DC962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D37A2-01A4-49A0-A915-BE9E865DC962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D37A2-01A4-49A0-A915-BE9E865DC962}" type="slidenum">
              <a:rPr lang="pt-PT" smtClean="0"/>
              <a:pPr/>
              <a:t>19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0A78B-EB86-D54D-97AB-C22A55EED9B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0A78B-EB86-D54D-97AB-C22A55EED9B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08C7-9268-4C91-8981-6E669D3CA34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38C9-76C0-4F3D-A546-5B6F26AD014B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08C7-9268-4C91-8981-6E669D3CA34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38C9-76C0-4F3D-A546-5B6F26AD014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08C7-9268-4C91-8981-6E669D3CA34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38C9-76C0-4F3D-A546-5B6F26AD014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47944" y="204883"/>
            <a:ext cx="6022975" cy="700955"/>
          </a:xfrm>
          <a:prstGeom prst="rect">
            <a:avLst/>
          </a:prstGeom>
        </p:spPr>
        <p:txBody>
          <a:bodyPr vert="horz" lIns="0" anchor="ctr" anchorCtr="0"/>
          <a:lstStyle>
            <a:lvl1pPr marL="0" indent="0">
              <a:buFontTx/>
              <a:buNone/>
              <a:defRPr baseline="0">
                <a:latin typeface=""/>
              </a:defRPr>
            </a:lvl1pPr>
          </a:lstStyle>
          <a:p>
            <a:pPr lvl="0"/>
            <a:r>
              <a:rPr lang="pt-PT" dirty="0" smtClean="0"/>
              <a:t>ADICIONAR TÍTULO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447675" y="1616581"/>
            <a:ext cx="8413858" cy="503272"/>
          </a:xfrm>
          <a:prstGeom prst="rect">
            <a:avLst/>
          </a:prstGeom>
        </p:spPr>
        <p:txBody>
          <a:bodyPr vert="horz" lIns="0"/>
          <a:lstStyle>
            <a:lvl1pPr marL="0" indent="0">
              <a:buFontTx/>
              <a:buNone/>
              <a:defRPr sz="2400" cap="all">
                <a:solidFill>
                  <a:srgbClr val="1E1853"/>
                </a:solidFill>
                <a:latin typeface=""/>
              </a:defRPr>
            </a:lvl1pPr>
            <a:lvl2pPr marL="457200" indent="0">
              <a:buFontTx/>
              <a:buNone/>
              <a:defRPr sz="2400" cap="all">
                <a:solidFill>
                  <a:srgbClr val="1E1853"/>
                </a:solidFill>
                <a:latin typeface=""/>
              </a:defRPr>
            </a:lvl2pPr>
            <a:lvl3pPr marL="914400" indent="0">
              <a:buFontTx/>
              <a:buNone/>
              <a:defRPr sz="2400" cap="all">
                <a:solidFill>
                  <a:srgbClr val="1E1853"/>
                </a:solidFill>
                <a:latin typeface=""/>
              </a:defRPr>
            </a:lvl3pPr>
            <a:lvl4pPr marL="1371600" indent="0">
              <a:buFontTx/>
              <a:buNone/>
              <a:defRPr sz="2400" cap="all">
                <a:solidFill>
                  <a:srgbClr val="1E1853"/>
                </a:solidFill>
                <a:latin typeface=""/>
              </a:defRPr>
            </a:lvl4pPr>
            <a:lvl5pPr marL="1828800" indent="0">
              <a:buFontTx/>
              <a:buNone/>
              <a:defRPr sz="2400" cap="all">
                <a:solidFill>
                  <a:srgbClr val="1E1853"/>
                </a:solidFill>
                <a:latin typeface=""/>
              </a:defRPr>
            </a:lvl5pPr>
          </a:lstStyle>
          <a:p>
            <a:pPr lvl="0"/>
            <a:r>
              <a:rPr lang="pt-PT" dirty="0" smtClean="0"/>
              <a:t>ADICIONAR TÍTULO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447675" y="2119313"/>
            <a:ext cx="8413750" cy="467466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1E1853"/>
              </a:buClr>
              <a:defRPr sz="1800">
                <a:latin typeface=""/>
              </a:defRPr>
            </a:lvl1pPr>
          </a:lstStyle>
          <a:p>
            <a:pPr lvl="0"/>
            <a:r>
              <a:rPr lang="pt-PT" dirty="0" err="1" smtClean="0"/>
              <a:t>Subtitulo</a:t>
            </a:r>
            <a:endParaRPr lang="pt-PT" dirty="0" smtClean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47675" y="2589762"/>
            <a:ext cx="8413750" cy="370559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1E1853"/>
              </a:buClr>
              <a:defRPr sz="1800">
                <a:latin typeface=""/>
              </a:defRPr>
            </a:lvl1pPr>
          </a:lstStyle>
          <a:p>
            <a:pPr lvl="0"/>
            <a:r>
              <a:rPr lang="pt-PT" dirty="0" err="1" smtClean="0"/>
              <a:t>Subtitulo</a:t>
            </a:r>
            <a:endParaRPr lang="pt-PT" dirty="0" smtClean="0"/>
          </a:p>
          <a:p>
            <a:pPr lvl="0"/>
            <a:endParaRPr lang="pt-PT" dirty="0" smtClean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447944" y="2972642"/>
            <a:ext cx="8413750" cy="2471735"/>
          </a:xfrm>
          <a:prstGeom prst="rect">
            <a:avLst/>
          </a:prstGeom>
        </p:spPr>
        <p:txBody>
          <a:bodyPr vert="horz"/>
          <a:lstStyle>
            <a:lvl1pPr marL="720000" indent="-342900">
              <a:buClr>
                <a:srgbClr val="AF9C64"/>
              </a:buClr>
              <a:buSzPct val="115000"/>
              <a:buFont typeface="Lucida Grande"/>
              <a:buChar char="›"/>
              <a:defRPr sz="1800" b="0" i="0" baseline="0">
                <a:latin typeface="Helvetica Neue LT Com 55 Roman"/>
              </a:defRPr>
            </a:lvl1pPr>
          </a:lstStyle>
          <a:p>
            <a:pPr lvl="0"/>
            <a:r>
              <a:rPr lang="pt-PT" dirty="0" smtClean="0"/>
              <a:t>Texto</a:t>
            </a:r>
          </a:p>
          <a:p>
            <a:pPr lvl="0"/>
            <a:r>
              <a:rPr lang="pt-PT" dirty="0" smtClean="0"/>
              <a:t>Texto</a:t>
            </a:r>
          </a:p>
          <a:p>
            <a:pPr lvl="0"/>
            <a:endParaRPr lang="pt-PT" dirty="0" smtClean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5" hasCustomPrompt="1"/>
          </p:nvPr>
        </p:nvSpPr>
        <p:spPr>
          <a:xfrm>
            <a:off x="447675" y="6490072"/>
            <a:ext cx="3931734" cy="349250"/>
          </a:xfrm>
          <a:prstGeom prst="rect">
            <a:avLst/>
          </a:prstGeom>
        </p:spPr>
        <p:txBody>
          <a:bodyPr vert="horz" lIns="0" anchor="ctr" anchorCtr="0"/>
          <a:lstStyle>
            <a:lvl1pPr marL="0" indent="0">
              <a:buFontTx/>
              <a:buNone/>
              <a:defRPr sz="1200" cap="all">
                <a:solidFill>
                  <a:schemeClr val="bg1"/>
                </a:solidFill>
                <a:latin typeface="Helvetica Neue"/>
              </a:defRPr>
            </a:lvl1pPr>
            <a:lvl2pPr>
              <a:defRPr sz="1200" cap="all">
                <a:solidFill>
                  <a:schemeClr val="bg1"/>
                </a:solidFill>
                <a:latin typeface=""/>
              </a:defRPr>
            </a:lvl2pPr>
            <a:lvl3pPr>
              <a:defRPr sz="1200" cap="all">
                <a:solidFill>
                  <a:schemeClr val="bg1"/>
                </a:solidFill>
                <a:latin typeface=""/>
              </a:defRPr>
            </a:lvl3pPr>
            <a:lvl4pPr>
              <a:defRPr sz="1200" cap="all">
                <a:solidFill>
                  <a:schemeClr val="bg1"/>
                </a:solidFill>
                <a:latin typeface=""/>
              </a:defRPr>
            </a:lvl4pPr>
            <a:lvl5pPr>
              <a:defRPr sz="1200" cap="all">
                <a:solidFill>
                  <a:schemeClr val="bg1"/>
                </a:solidFill>
                <a:latin typeface=""/>
              </a:defRPr>
            </a:lvl5pPr>
          </a:lstStyle>
          <a:p>
            <a:pPr lvl="0"/>
            <a:r>
              <a:rPr lang="pt-PT" dirty="0" smtClean="0"/>
              <a:t>PROFESSOR’S NAME</a:t>
            </a:r>
            <a:endParaRPr lang="en-US" dirty="0"/>
          </a:p>
        </p:txBody>
      </p:sp>
      <p:sp>
        <p:nvSpPr>
          <p:cNvPr id="17" name="Content Placeholder 15"/>
          <p:cNvSpPr>
            <a:spLocks noGrp="1"/>
          </p:cNvSpPr>
          <p:nvPr>
            <p:ph sz="quarter" idx="16" hasCustomPrompt="1"/>
          </p:nvPr>
        </p:nvSpPr>
        <p:spPr>
          <a:xfrm>
            <a:off x="4505052" y="6490072"/>
            <a:ext cx="3931734" cy="349250"/>
          </a:xfrm>
          <a:prstGeom prst="rect">
            <a:avLst/>
          </a:prstGeom>
        </p:spPr>
        <p:txBody>
          <a:bodyPr vert="horz" lIns="0" rIns="0" anchor="ctr" anchorCtr="0"/>
          <a:lstStyle>
            <a:lvl1pPr marL="0" indent="0" algn="r">
              <a:buFontTx/>
              <a:buNone/>
              <a:defRPr sz="1200" cap="all">
                <a:solidFill>
                  <a:schemeClr val="bg1"/>
                </a:solidFill>
                <a:latin typeface="Helvetica Neue Medium"/>
              </a:defRPr>
            </a:lvl1pPr>
            <a:lvl2pPr>
              <a:defRPr sz="1200" cap="all">
                <a:solidFill>
                  <a:schemeClr val="bg1"/>
                </a:solidFill>
                <a:latin typeface=""/>
              </a:defRPr>
            </a:lvl2pPr>
            <a:lvl3pPr>
              <a:defRPr sz="1200" cap="all">
                <a:solidFill>
                  <a:schemeClr val="bg1"/>
                </a:solidFill>
                <a:latin typeface=""/>
              </a:defRPr>
            </a:lvl3pPr>
            <a:lvl4pPr>
              <a:defRPr sz="1200" cap="all">
                <a:solidFill>
                  <a:schemeClr val="bg1"/>
                </a:solidFill>
                <a:latin typeface=""/>
              </a:defRPr>
            </a:lvl4pPr>
            <a:lvl5pPr>
              <a:defRPr sz="1200" cap="all">
                <a:solidFill>
                  <a:schemeClr val="bg1"/>
                </a:solidFill>
                <a:latin typeface=""/>
              </a:defRPr>
            </a:lvl5pPr>
          </a:lstStyle>
          <a:p>
            <a:pPr lvl="0"/>
            <a:r>
              <a:rPr lang="pt-PT" dirty="0" smtClean="0"/>
              <a:t>PROFESSOR’S COURSE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7" hasCustomPrompt="1"/>
          </p:nvPr>
        </p:nvSpPr>
        <p:spPr>
          <a:xfrm>
            <a:off x="8610600" y="6489700"/>
            <a:ext cx="533400" cy="349250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FontTx/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FontTx/>
              <a:buNone/>
              <a:defRPr sz="1200">
                <a:solidFill>
                  <a:schemeClr val="bg1"/>
                </a:solidFill>
              </a:defRPr>
            </a:lvl2pPr>
            <a:lvl3pPr marL="914400" indent="0" algn="ctr">
              <a:buFontTx/>
              <a:buNone/>
              <a:defRPr sz="1200">
                <a:solidFill>
                  <a:schemeClr val="bg1"/>
                </a:solidFill>
              </a:defRPr>
            </a:lvl3pPr>
            <a:lvl4pPr marL="1371600" indent="0" algn="ctr">
              <a:buFontTx/>
              <a:buNone/>
              <a:defRPr sz="1200">
                <a:solidFill>
                  <a:schemeClr val="bg1"/>
                </a:solidFill>
              </a:defRPr>
            </a:lvl4pPr>
            <a:lvl5pPr marL="1828800" indent="0" algn="ctr"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fld id="{59B5DC8B-5148-2142-B6B4-864D5D2CEE1B}" type="slidenum">
              <a:rPr lang="pt-PT" smtClean="0"/>
              <a:pPr lvl="0"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2123440"/>
            <a:ext cx="5283200" cy="0"/>
          </a:xfrm>
          <a:prstGeom prst="line">
            <a:avLst/>
          </a:prstGeom>
          <a:ln w="9525" cap="rnd" cmpd="sng">
            <a:solidFill>
              <a:srgbClr val="AF9C64"/>
            </a:solidFill>
            <a:prstDash val="sys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08C7-9268-4C91-8981-6E669D3CA34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38C9-76C0-4F3D-A546-5B6F26AD014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08C7-9268-4C91-8981-6E669D3CA34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38C9-76C0-4F3D-A546-5B6F26AD014B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08C7-9268-4C91-8981-6E669D3CA34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38C9-76C0-4F3D-A546-5B6F26AD014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08C7-9268-4C91-8981-6E669D3CA34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38C9-76C0-4F3D-A546-5B6F26AD014B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08C7-9268-4C91-8981-6E669D3CA34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38C9-76C0-4F3D-A546-5B6F26AD014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08C7-9268-4C91-8981-6E669D3CA34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38C9-76C0-4F3D-A546-5B6F26AD014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08C7-9268-4C91-8981-6E669D3CA34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38C9-76C0-4F3D-A546-5B6F26AD014B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08C7-9268-4C91-8981-6E669D3CA34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38C9-76C0-4F3D-A546-5B6F26AD014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1EA08C7-9268-4C91-8981-6E669D3CA34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B3738C9-76C0-4F3D-A546-5B6F26AD014B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file:///C:\Users\Ines\My%20Dropbox\0%20-%20Macrometria\Clientes\AB\Funda&#231;&#227;o%20Champalimaud\Manuel\83-85\RealWages.xlsx!Main!%5bRealWages.xlsx%5dMain%20Chart%202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lha_C_lculo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file:///C:\Users\Ines\My%20Dropbox\Cat&#243;lica-aulas\Cat&#243;lica-MEP\growth\amecoSerie.xls!AmecoAll!%5bamecoSerie.xls%5dAmecoAll%20Chart%208-1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file:///C:\Users\Ines\My%20Dropbox\Cat&#243;lica-aulas\Cat&#243;lica-MEP\growth\amecoSerie.xls!Fig4%20(2)!%5bamecoSerie.xls%5dFig4%20(2)%20Chart%201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file:///C:\Users\Ines\My%20Dropbox\Cat&#243;lica-aulas\Cat&#243;lica-MEP\growth\amecoSerie.xls!fig5%20(2)!%5bamecoSerie.xls%5dfig5%20(2)%20Chart%20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LIÇÕES DO PASSADO</a:t>
            </a:r>
            <a:br>
              <a:rPr lang="en-US" dirty="0" smtClean="0"/>
            </a:br>
            <a:r>
              <a:rPr lang="en-US" dirty="0" smtClean="0"/>
              <a:t>DESAFIOS PARA O FUTURO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UNIVERSIDADE DE VERÃO</a:t>
            </a:r>
          </a:p>
          <a:p>
            <a:r>
              <a:rPr lang="pt-PT" dirty="0" smtClean="0"/>
              <a:t>Castelo de Vide, 30/8/2012</a:t>
            </a:r>
          </a:p>
          <a:p>
            <a:r>
              <a:rPr lang="pt-PT" dirty="0" smtClean="0"/>
              <a:t>António Borges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8564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286790"/>
              </p:ext>
            </p:extLst>
          </p:nvPr>
        </p:nvGraphicFramePr>
        <p:xfrm>
          <a:off x="1" y="1090089"/>
          <a:ext cx="9144000" cy="4677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95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093760"/>
              </p:ext>
            </p:extLst>
          </p:nvPr>
        </p:nvGraphicFramePr>
        <p:xfrm>
          <a:off x="0" y="1090078"/>
          <a:ext cx="9144000" cy="467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244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7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097905"/>
              </p:ext>
            </p:extLst>
          </p:nvPr>
        </p:nvGraphicFramePr>
        <p:xfrm>
          <a:off x="764703" y="1270410"/>
          <a:ext cx="7614595" cy="4317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Worksheet" r:id="rId4" imgW="4905360" imgH="2933790" progId="Excel.Sheet.8">
                  <p:link updateAutomatic="1"/>
                </p:oleObj>
              </mc:Choice>
              <mc:Fallback>
                <p:oleObj name="Worksheet" r:id="rId4" imgW="4905360" imgH="2933790" progId="Excel.Sheet.8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703" y="1270410"/>
                        <a:ext cx="7614595" cy="43171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62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EXCELENTE EXECUÇÃO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Ponto de partida: bancarrota completa</a:t>
            </a:r>
          </a:p>
          <a:p>
            <a:r>
              <a:rPr lang="pt-PT" dirty="0" smtClean="0"/>
              <a:t>Primeira prioridade: reequilibrar a economia, cortar despesa excessiva</a:t>
            </a:r>
          </a:p>
          <a:p>
            <a:r>
              <a:rPr lang="pt-PT" dirty="0" smtClean="0"/>
              <a:t>Resultados superiores ao esperado:</a:t>
            </a:r>
          </a:p>
          <a:p>
            <a:pPr lvl="1"/>
            <a:r>
              <a:rPr lang="pt-PT" dirty="0" smtClean="0"/>
              <a:t>Consumo privado e público, investimento</a:t>
            </a:r>
          </a:p>
          <a:p>
            <a:pPr lvl="1"/>
            <a:r>
              <a:rPr lang="pt-PT" dirty="0" smtClean="0"/>
              <a:t>Reequilíbrio imediato da balança corrente</a:t>
            </a:r>
          </a:p>
          <a:p>
            <a:r>
              <a:rPr lang="pt-PT" dirty="0" smtClean="0"/>
              <a:t>Recuperação da credibilidade internacional</a:t>
            </a:r>
          </a:p>
          <a:p>
            <a:r>
              <a:rPr lang="pt-PT" dirty="0" smtClean="0"/>
              <a:t>Folga financeira para o Estado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6868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POUPANÇA NACIONAL</a:t>
            </a:r>
            <a:endParaRPr lang="pt-PT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969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FORMAÇÃO DE CAPITAL</a:t>
            </a:r>
            <a:endParaRPr lang="pt-PT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730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602128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PT: -4 = Q1 2010; 4 = Q1 2012</a:t>
            </a:r>
          </a:p>
          <a:p>
            <a:r>
              <a:rPr lang="en-US" sz="1200" dirty="0" smtClean="0"/>
              <a:t>EL: -4 = Q2 2009; 7 = Q1 2012 </a:t>
            </a:r>
            <a:endParaRPr lang="en-US" sz="1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072158"/>
              </p:ext>
            </p:extLst>
          </p:nvPr>
        </p:nvGraphicFramePr>
        <p:xfrm>
          <a:off x="0" y="1052736"/>
          <a:ext cx="91440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9418" y="5556075"/>
            <a:ext cx="1774668" cy="35436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 err="1"/>
              <a:t>Fonte</a:t>
            </a:r>
            <a:r>
              <a:rPr lang="en-GB" sz="1100" dirty="0"/>
              <a:t>: </a:t>
            </a:r>
            <a:r>
              <a:rPr lang="en-GB" sz="1100" dirty="0" smtClean="0"/>
              <a:t>ECB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02698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REGRESSO À NORMALIDADE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Hoje: Portugal sob vigilância externa</a:t>
            </a:r>
          </a:p>
          <a:p>
            <a:r>
              <a:rPr lang="pt-PT" dirty="0" smtClean="0"/>
              <a:t>Amanhã: fim do programa, regresso à normalidade</a:t>
            </a:r>
          </a:p>
          <a:p>
            <a:r>
              <a:rPr lang="pt-PT" dirty="0" smtClean="0"/>
              <a:t>Prioridade máxima: recuperação da credibilidade externa, regresso ao financiamento em condições normais</a:t>
            </a:r>
          </a:p>
          <a:p>
            <a:r>
              <a:rPr lang="pt-PT" dirty="0" smtClean="0"/>
              <a:t>Nem mais tempo, nem mais dinheiro</a:t>
            </a:r>
          </a:p>
          <a:p>
            <a:r>
              <a:rPr lang="pt-PT" dirty="0" smtClean="0"/>
              <a:t>Quem quer seguir o exemplo Grego?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9320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BATALHAS POR GANHAR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Relançar o crescimento económico</a:t>
            </a:r>
          </a:p>
          <a:p>
            <a:r>
              <a:rPr lang="pt-PT" dirty="0" smtClean="0"/>
              <a:t>Repor o financiamento da economia</a:t>
            </a:r>
          </a:p>
          <a:p>
            <a:pPr lvl="1"/>
            <a:r>
              <a:rPr lang="pt-PT" dirty="0" smtClean="0"/>
              <a:t>O problema dos bancos</a:t>
            </a:r>
          </a:p>
          <a:p>
            <a:r>
              <a:rPr lang="pt-PT" dirty="0" smtClean="0"/>
              <a:t>Recuperar produtividade</a:t>
            </a:r>
          </a:p>
          <a:p>
            <a:r>
              <a:rPr lang="pt-PT" dirty="0" smtClean="0"/>
              <a:t>Redefinir modelo económico</a:t>
            </a:r>
          </a:p>
          <a:p>
            <a:pPr lvl="1"/>
            <a:r>
              <a:rPr lang="pt-PT" dirty="0" smtClean="0"/>
              <a:t>Economia muito aberta, indústrias novas, avançadas, inovadoras</a:t>
            </a:r>
          </a:p>
          <a:p>
            <a:pPr lvl="1"/>
            <a:r>
              <a:rPr lang="pt-PT" dirty="0" smtClean="0"/>
              <a:t>Economia sem protecção do Estado, liberta do peso dos grandes incumbentes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7340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5161426"/>
              </p:ext>
            </p:extLst>
          </p:nvPr>
        </p:nvGraphicFramePr>
        <p:xfrm>
          <a:off x="0" y="1097822"/>
          <a:ext cx="9144000" cy="4662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768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SUMÁRIO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tranquilidade necessária</a:t>
            </a:r>
          </a:p>
          <a:p>
            <a:r>
              <a:rPr lang="pt-PT" dirty="0" smtClean="0"/>
              <a:t>Lições de 83/85</a:t>
            </a:r>
          </a:p>
          <a:p>
            <a:r>
              <a:rPr lang="pt-PT" dirty="0" smtClean="0"/>
              <a:t>Um programa em excelente execução</a:t>
            </a:r>
          </a:p>
          <a:p>
            <a:r>
              <a:rPr lang="pt-PT" dirty="0" smtClean="0"/>
              <a:t>Prioridade máxima: regresso à normalidade</a:t>
            </a:r>
          </a:p>
          <a:p>
            <a:r>
              <a:rPr lang="pt-PT" dirty="0" smtClean="0"/>
              <a:t>Batalhas ainda por ganhar</a:t>
            </a:r>
          </a:p>
          <a:p>
            <a:r>
              <a:rPr lang="pt-PT" dirty="0" smtClean="0"/>
              <a:t>O futuro: Portugal e a Europa</a:t>
            </a:r>
          </a:p>
          <a:p>
            <a:r>
              <a:rPr lang="pt-PT" dirty="0" smtClean="0"/>
              <a:t>O futuro: um novo País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0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PRODUTIVIDADE DO TRABALHO</a:t>
            </a:r>
            <a:endParaRPr lang="pt-PT" dirty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050925" y="1377950"/>
          <a:ext cx="7029450" cy="496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Gráfico" r:id="rId3" imgW="4467149" imgH="3152851" progId="Excel.Chart.8">
                  <p:embed/>
                </p:oleObj>
              </mc:Choice>
              <mc:Fallback>
                <p:oleObj name="Gráfico" r:id="rId3" imgW="4467149" imgH="3152851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1377950"/>
                        <a:ext cx="7029450" cy="496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151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António Borges</a:t>
            </a:r>
            <a:endParaRPr lang="en-US" dirty="0"/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870126" y="2246487"/>
          <a:ext cx="7456619" cy="4108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4" imgW="4581630" imgH="2524035" progId="Excel.Sheet.8">
                  <p:link updateAutomatic="1"/>
                </p:oleObj>
              </mc:Choice>
              <mc:Fallback>
                <p:oleObj name="Worksheet" r:id="rId4" imgW="4581630" imgH="2524035" progId="Excel.Sheet.8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126" y="2246487"/>
                        <a:ext cx="7456619" cy="41081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774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PORTUGAL E A EUROPA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Europa do futuro</a:t>
            </a:r>
          </a:p>
          <a:p>
            <a:r>
              <a:rPr lang="pt-PT" dirty="0" smtClean="0"/>
              <a:t>Vantagens e robustez do novo modelo europeu</a:t>
            </a:r>
          </a:p>
          <a:p>
            <a:r>
              <a:rPr lang="pt-PT" dirty="0" smtClean="0"/>
              <a:t>Exigência maior: racionalidade e eficiência económica</a:t>
            </a:r>
          </a:p>
          <a:p>
            <a:r>
              <a:rPr lang="pt-PT" dirty="0" smtClean="0"/>
              <a:t>Mitos e “</a:t>
            </a:r>
            <a:r>
              <a:rPr lang="pt-PT" dirty="0" err="1" smtClean="0"/>
              <a:t>straw</a:t>
            </a:r>
            <a:r>
              <a:rPr lang="pt-PT" dirty="0" smtClean="0"/>
              <a:t> </a:t>
            </a:r>
            <a:r>
              <a:rPr lang="pt-PT" dirty="0" err="1" smtClean="0"/>
              <a:t>men</a:t>
            </a:r>
            <a:r>
              <a:rPr lang="pt-PT" dirty="0" smtClean="0"/>
              <a:t>”</a:t>
            </a:r>
          </a:p>
          <a:p>
            <a:pPr lvl="1"/>
            <a:r>
              <a:rPr lang="pt-PT" dirty="0" smtClean="0"/>
              <a:t>Austeridade</a:t>
            </a:r>
          </a:p>
          <a:p>
            <a:pPr lvl="1"/>
            <a:r>
              <a:rPr lang="pt-PT" dirty="0"/>
              <a:t>M</a:t>
            </a:r>
            <a:r>
              <a:rPr lang="pt-PT" dirty="0" smtClean="0"/>
              <a:t>odelo social incomportável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894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318240" y="764704"/>
            <a:ext cx="8413858" cy="792088"/>
          </a:xfrm>
        </p:spPr>
        <p:txBody>
          <a:bodyPr>
            <a:normAutofit/>
          </a:bodyPr>
          <a:lstStyle/>
          <a:p>
            <a:r>
              <a:rPr lang="en-US" dirty="0" smtClean="0"/>
              <a:t>CRESCIMENTO DO PIB</a:t>
            </a:r>
            <a:endParaRPr lang="en-US" dirty="0"/>
          </a:p>
        </p:txBody>
      </p:sp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2325688"/>
            <a:ext cx="6532562" cy="392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2926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79512" y="476672"/>
            <a:ext cx="8413858" cy="503272"/>
          </a:xfrm>
        </p:spPr>
        <p:txBody>
          <a:bodyPr>
            <a:normAutofit/>
          </a:bodyPr>
          <a:lstStyle/>
          <a:p>
            <a:r>
              <a:rPr lang="en-US" dirty="0" smtClean="0"/>
              <a:t>ABERTURA DA ECONOMIA</a:t>
            </a:r>
            <a:endParaRPr lang="en-US" dirty="0"/>
          </a:p>
        </p:txBody>
      </p:sp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1713" y="2239963"/>
            <a:ext cx="7019697" cy="422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287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UM NOVO PAÍS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 herança do Doutor Salazar</a:t>
            </a:r>
          </a:p>
          <a:p>
            <a:r>
              <a:rPr lang="pt-PT" dirty="0" smtClean="0"/>
              <a:t>Peso dos incumbentes</a:t>
            </a:r>
          </a:p>
          <a:p>
            <a:r>
              <a:rPr lang="pt-PT" dirty="0" smtClean="0"/>
              <a:t>Captura do poder político pelo poder económico</a:t>
            </a:r>
          </a:p>
          <a:p>
            <a:r>
              <a:rPr lang="pt-PT" dirty="0" smtClean="0"/>
              <a:t>Um novo modelo: </a:t>
            </a:r>
          </a:p>
          <a:p>
            <a:pPr lvl="1"/>
            <a:r>
              <a:rPr lang="pt-PT" dirty="0" smtClean="0"/>
              <a:t>Novas empresas, novos empreendedores</a:t>
            </a:r>
          </a:p>
          <a:p>
            <a:pPr lvl="1"/>
            <a:r>
              <a:rPr lang="pt-PT" dirty="0" smtClean="0"/>
              <a:t>Sempre sujeitos ao teste da competitividade</a:t>
            </a:r>
          </a:p>
          <a:p>
            <a:pPr lvl="1"/>
            <a:r>
              <a:rPr lang="pt-PT" dirty="0" smtClean="0"/>
              <a:t>Estado dever fazer bem o que só o Estado pode fazer</a:t>
            </a:r>
          </a:p>
          <a:p>
            <a:r>
              <a:rPr lang="pt-PT" dirty="0" smtClean="0"/>
              <a:t>O papel dos jovens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6491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DISTRIBUIÇÃO DE RENDIMENTO</a:t>
            </a:r>
            <a:endParaRPr lang="en-US" dirty="0"/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1026608" y="2347560"/>
          <a:ext cx="6997875" cy="3906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Worksheet" r:id="rId4" imgW="6705720" imgH="3743325" progId="Excel.Sheet.8">
                  <p:link updateAutomatic="1"/>
                </p:oleObj>
              </mc:Choice>
              <mc:Fallback>
                <p:oleObj name="Worksheet" r:id="rId4" imgW="6705720" imgH="3743325" progId="Excel.Sheet.8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608" y="2347560"/>
                        <a:ext cx="6997875" cy="39064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472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OS 1% MAIS RICOS</a:t>
            </a:r>
            <a:endParaRPr lang="en-US" dirty="0"/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1335644" y="2245784"/>
          <a:ext cx="6471355" cy="4272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Worksheet" r:id="rId4" imgW="5943510" imgH="3924210" progId="Excel.Sheet.8">
                  <p:link updateAutomatic="1"/>
                </p:oleObj>
              </mc:Choice>
              <mc:Fallback>
                <p:oleObj name="Worksheet" r:id="rId4" imgW="5943510" imgH="3924210" progId="Excel.Sheet.8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644" y="2245784"/>
                        <a:ext cx="6471355" cy="42727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80444" y="6120740"/>
            <a:ext cx="136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Fonte: OCDE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0386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TRANQUILIDADE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O exemplo da Ásia: 1997</a:t>
            </a:r>
          </a:p>
          <a:p>
            <a:r>
              <a:rPr lang="pt-PT" dirty="0" smtClean="0"/>
              <a:t>Programas de ajustamento: a inevitável oposição</a:t>
            </a:r>
          </a:p>
          <a:p>
            <a:pPr lvl="1"/>
            <a:r>
              <a:rPr lang="pt-PT" dirty="0" smtClean="0"/>
              <a:t>Grécia, Espanha, Itália</a:t>
            </a:r>
          </a:p>
          <a:p>
            <a:r>
              <a:rPr lang="pt-PT" dirty="0" smtClean="0"/>
              <a:t>Resistência à mudança: interesses estabelecidos</a:t>
            </a:r>
          </a:p>
          <a:p>
            <a:r>
              <a:rPr lang="pt-PT" dirty="0" smtClean="0"/>
              <a:t>O que é importante: serenidade, determinação, verdade na comunicação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6219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dirty="0" smtClean="0"/>
              <a:t>CRESCIMENTO DO PIB – PORTUGAL E EUROZONA</a:t>
            </a:r>
            <a:endParaRPr lang="pt-PT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683568" y="1772816"/>
          <a:ext cx="756084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9290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LIÇÕES DE 83/85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Paralelo com 83/85</a:t>
            </a:r>
          </a:p>
          <a:p>
            <a:r>
              <a:rPr lang="pt-PT" dirty="0" smtClean="0"/>
              <a:t>Fortíssima reacção à mudança</a:t>
            </a:r>
          </a:p>
          <a:p>
            <a:r>
              <a:rPr lang="pt-PT" dirty="0" smtClean="0"/>
              <a:t>Um programa bem sucedido – 15 anos de crescimento rápido</a:t>
            </a:r>
          </a:p>
          <a:p>
            <a:r>
              <a:rPr lang="pt-PT" dirty="0" smtClean="0"/>
              <a:t>Economia ajusta rapidamente</a:t>
            </a:r>
          </a:p>
          <a:p>
            <a:r>
              <a:rPr lang="pt-PT" dirty="0" smtClean="0"/>
              <a:t>Solução passa sempre por muito maior abertura ao exterior</a:t>
            </a:r>
          </a:p>
          <a:p>
            <a:r>
              <a:rPr lang="pt-PT" dirty="0" smtClean="0"/>
              <a:t>Novos empresários, novos </a:t>
            </a:r>
            <a:r>
              <a:rPr lang="pt-PT" dirty="0" err="1" smtClean="0"/>
              <a:t>players</a:t>
            </a:r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1128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472273"/>
              </p:ext>
            </p:extLst>
          </p:nvPr>
        </p:nvGraphicFramePr>
        <p:xfrm>
          <a:off x="-24368" y="1124744"/>
          <a:ext cx="9144000" cy="4665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618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2501970"/>
              </p:ext>
            </p:extLst>
          </p:nvPr>
        </p:nvGraphicFramePr>
        <p:xfrm>
          <a:off x="0" y="1103166"/>
          <a:ext cx="9144000" cy="4651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137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8862870"/>
              </p:ext>
            </p:extLst>
          </p:nvPr>
        </p:nvGraphicFramePr>
        <p:xfrm>
          <a:off x="0" y="1096032"/>
          <a:ext cx="9143999" cy="4665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500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190758"/>
              </p:ext>
            </p:extLst>
          </p:nvPr>
        </p:nvGraphicFramePr>
        <p:xfrm>
          <a:off x="457200" y="1135104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2695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e">
  <a:themeElements>
    <a:clrScheme name="Claridade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á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Default Design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  <a:fontScheme name="Default Design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Default Design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  <a:fontScheme name="Default Design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105</TotalTime>
  <Words>555</Words>
  <Application>Microsoft Office PowerPoint</Application>
  <PresentationFormat>Apresentação no Ecrã (4:3)</PresentationFormat>
  <Paragraphs>114</Paragraphs>
  <Slides>27</Slides>
  <Notes>12</Notes>
  <HiddenSlides>0</HiddenSlides>
  <MMClips>0</MMClips>
  <ScaleCrop>false</ScaleCrop>
  <HeadingPairs>
    <vt:vector size="8" baseType="variant">
      <vt:variant>
        <vt:lpstr>Tema</vt:lpstr>
      </vt:variant>
      <vt:variant>
        <vt:i4>1</vt:i4>
      </vt:variant>
      <vt:variant>
        <vt:lpstr>Ligações</vt:lpstr>
      </vt:variant>
      <vt:variant>
        <vt:i4>4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27</vt:i4>
      </vt:variant>
    </vt:vector>
  </HeadingPairs>
  <TitlesOfParts>
    <vt:vector size="33" baseType="lpstr">
      <vt:lpstr>Claridade</vt:lpstr>
      <vt:lpstr>C:\Users\Ines\My Dropbox\0 - Macrometria\Clientes\AB\Fundação Champalimaud\Manuel\83-85\RealWages.xlsx!Main![RealWages.xlsx]Main Chart 2</vt:lpstr>
      <vt:lpstr>C:\Users\Ines\My Dropbox\Católica-aulas\Católica-MEP\growth\amecoSerie.xls!AmecoAll![amecoSerie.xls]AmecoAll Chart 8-1</vt:lpstr>
      <vt:lpstr>C:\Users\Ines\My Dropbox\Católica-aulas\Católica-MEP\growth\amecoSerie.xls!Fig4 (2)![amecoSerie.xls]Fig4 (2) Chart 1</vt:lpstr>
      <vt:lpstr>C:\Users\Ines\My Dropbox\Católica-aulas\Católica-MEP\growth\amecoSerie.xls!fig5 (2)![amecoSerie.xls]fig5 (2) Chart 2</vt:lpstr>
      <vt:lpstr>Gráfico</vt:lpstr>
      <vt:lpstr>LIÇÕES DO PASSADO DESAFIOS PARA O FUTURO</vt:lpstr>
      <vt:lpstr>SUMÁRIO</vt:lpstr>
      <vt:lpstr>TRANQUILIDADE</vt:lpstr>
      <vt:lpstr>CRESCIMENTO DO PIB – PORTUGAL E EUROZONA</vt:lpstr>
      <vt:lpstr>LIÇÕES DE 83/85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EXCELENTE EXECUÇÃO</vt:lpstr>
      <vt:lpstr>POUPANÇA NACIONAL</vt:lpstr>
      <vt:lpstr>FORMAÇÃO DE CAPITAL</vt:lpstr>
      <vt:lpstr>Apresentação do PowerPoint</vt:lpstr>
      <vt:lpstr>REGRESSO À NORMALIDADE</vt:lpstr>
      <vt:lpstr>BATALHAS POR GANHAR</vt:lpstr>
      <vt:lpstr>Apresentação do PowerPoint</vt:lpstr>
      <vt:lpstr>PRODUTIVIDADE DO TRABALHO</vt:lpstr>
      <vt:lpstr>Apresentação do PowerPoint</vt:lpstr>
      <vt:lpstr>PORTUGAL E A EUROPA</vt:lpstr>
      <vt:lpstr>Apresentação do PowerPoint</vt:lpstr>
      <vt:lpstr>Apresentação do PowerPoint</vt:lpstr>
      <vt:lpstr>UM NOVO PAÍS</vt:lpstr>
      <vt:lpstr>Apresentação do PowerPoint</vt:lpstr>
      <vt:lpstr>Apresentação do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LIÇÕES DO PASSADO DESAFIOS PARA O FUTURO</dc:title>
  <dc:creator>Prof. António Borges</dc:creator>
  <cp:lastModifiedBy>Prof. António Borges</cp:lastModifiedBy>
  <cp:revision>10</cp:revision>
  <dcterms:created xsi:type="dcterms:W3CDTF">2012-08-29T15:06:57Z</dcterms:created>
  <dcterms:modified xsi:type="dcterms:W3CDTF">2012-08-29T23:13:46Z</dcterms:modified>
</cp:coreProperties>
</file>