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75" r:id="rId2"/>
    <p:sldId id="323" r:id="rId3"/>
    <p:sldId id="284" r:id="rId4"/>
    <p:sldId id="281" r:id="rId5"/>
    <p:sldId id="348" r:id="rId6"/>
    <p:sldId id="349" r:id="rId7"/>
    <p:sldId id="335" r:id="rId8"/>
    <p:sldId id="320" r:id="rId9"/>
    <p:sldId id="322" r:id="rId10"/>
    <p:sldId id="358" r:id="rId11"/>
    <p:sldId id="359" r:id="rId12"/>
    <p:sldId id="280" r:id="rId13"/>
    <p:sldId id="282" r:id="rId14"/>
    <p:sldId id="294" r:id="rId15"/>
    <p:sldId id="296" r:id="rId16"/>
    <p:sldId id="339" r:id="rId17"/>
    <p:sldId id="337" r:id="rId18"/>
    <p:sldId id="324" r:id="rId19"/>
    <p:sldId id="311" r:id="rId20"/>
    <p:sldId id="297" r:id="rId21"/>
    <p:sldId id="298" r:id="rId22"/>
    <p:sldId id="338" r:id="rId23"/>
    <p:sldId id="362" r:id="rId24"/>
    <p:sldId id="357" r:id="rId25"/>
    <p:sldId id="299" r:id="rId26"/>
    <p:sldId id="300" r:id="rId27"/>
    <p:sldId id="346" r:id="rId28"/>
    <p:sldId id="328" r:id="rId29"/>
    <p:sldId id="354" r:id="rId30"/>
    <p:sldId id="344" r:id="rId31"/>
    <p:sldId id="356" r:id="rId32"/>
    <p:sldId id="325" r:id="rId33"/>
    <p:sldId id="305" r:id="rId34"/>
    <p:sldId id="363" r:id="rId35"/>
    <p:sldId id="350" r:id="rId36"/>
    <p:sldId id="327" r:id="rId37"/>
    <p:sldId id="309" r:id="rId38"/>
    <p:sldId id="310" r:id="rId39"/>
    <p:sldId id="318" r:id="rId40"/>
    <p:sldId id="319" r:id="rId41"/>
    <p:sldId id="355" r:id="rId42"/>
    <p:sldId id="361" r:id="rId43"/>
    <p:sldId id="307" r:id="rId44"/>
    <p:sldId id="336" r:id="rId45"/>
    <p:sldId id="342" r:id="rId46"/>
    <p:sldId id="343" r:id="rId47"/>
    <p:sldId id="360" r:id="rId48"/>
    <p:sldId id="329" r:id="rId49"/>
    <p:sldId id="326" r:id="rId50"/>
    <p:sldId id="331" r:id="rId51"/>
    <p:sldId id="332" r:id="rId52"/>
    <p:sldId id="345" r:id="rId53"/>
    <p:sldId id="347" r:id="rId54"/>
    <p:sldId id="334" r:id="rId55"/>
    <p:sldId id="330" r:id="rId56"/>
    <p:sldId id="333"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6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53" d="100"/>
          <a:sy n="153" d="100"/>
        </p:scale>
        <p:origin x="-944"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Utilizador\Defini&#231;&#245;es%20locais\Temporary%20Internet%20Files\Content.Outlook\FSEME0OI\Brent(1)%20(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rv\public\T&#201;CNICO\2%20Dados%20T&#233;cnicos\Nacionais\APREN\an&#225;lises%20APREN\factura%20energetica.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rv\public\T&#201;CNICO\2%20Dados%20T&#233;cnicos\Nacionais\APREN\Site_APREN\Gr&#225;ficos%20Site\Gr&#225;ficos_Site_Actualiza&#231;&#227;o%20Set201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Livro2" TargetMode="External"/><Relationship Id="rId2"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oleObject" Target="Livro2" TargetMode="External"/><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a:pPr>
            <a:r>
              <a:rPr lang="en-US" sz="1600" b="1"/>
              <a:t>Evolução do preço do Brent e dos custos de investimento em eólica e solar PV</a:t>
            </a:r>
          </a:p>
        </c:rich>
      </c:tx>
      <c:layout/>
      <c:overlay val="0"/>
    </c:title>
    <c:autoTitleDeleted val="0"/>
    <c:plotArea>
      <c:layout/>
      <c:lineChart>
        <c:grouping val="standard"/>
        <c:varyColors val="0"/>
        <c:ser>
          <c:idx val="0"/>
          <c:order val="0"/>
          <c:tx>
            <c:strRef>
              <c:f>BPBrentOil!$D$1</c:f>
              <c:strCache>
                <c:ptCount val="1"/>
                <c:pt idx="0">
                  <c:v>Preço Brent USD/bbr</c:v>
                </c:pt>
              </c:strCache>
            </c:strRef>
          </c:tx>
          <c:marker>
            <c:symbol val="none"/>
          </c:marker>
          <c:cat>
            <c:strRef>
              <c:f>BPBrentOil!$B$2:$B$1882</c:f>
              <c:strCache>
                <c:ptCount val="1881"/>
                <c:pt idx="0">
                  <c:v>2003-01-03</c:v>
                </c:pt>
                <c:pt idx="1">
                  <c:v>2003-01-10</c:v>
                </c:pt>
                <c:pt idx="2">
                  <c:v>2003-01-17</c:v>
                </c:pt>
                <c:pt idx="3">
                  <c:v>2003-01-24</c:v>
                </c:pt>
                <c:pt idx="4">
                  <c:v>2003-01-31</c:v>
                </c:pt>
                <c:pt idx="5">
                  <c:v>2003-02-07</c:v>
                </c:pt>
                <c:pt idx="6">
                  <c:v>2003-02-14</c:v>
                </c:pt>
                <c:pt idx="7">
                  <c:v>2003-02-21</c:v>
                </c:pt>
                <c:pt idx="8">
                  <c:v>2003-02-28</c:v>
                </c:pt>
                <c:pt idx="9">
                  <c:v>2003-03-07</c:v>
                </c:pt>
                <c:pt idx="10">
                  <c:v>2003-03-14</c:v>
                </c:pt>
                <c:pt idx="11">
                  <c:v>2003-03-21</c:v>
                </c:pt>
                <c:pt idx="12">
                  <c:v>2003-03-28</c:v>
                </c:pt>
                <c:pt idx="13">
                  <c:v>2003-04-04</c:v>
                </c:pt>
                <c:pt idx="14">
                  <c:v>2003-04-11</c:v>
                </c:pt>
                <c:pt idx="15">
                  <c:v>2003-04-18</c:v>
                </c:pt>
                <c:pt idx="16">
                  <c:v>2003-04-25</c:v>
                </c:pt>
                <c:pt idx="17">
                  <c:v>2003-05-02</c:v>
                </c:pt>
                <c:pt idx="18">
                  <c:v>2003-05-09</c:v>
                </c:pt>
                <c:pt idx="19">
                  <c:v>2003-05-16</c:v>
                </c:pt>
                <c:pt idx="20">
                  <c:v>2003-05-23</c:v>
                </c:pt>
                <c:pt idx="21">
                  <c:v>2003-05-30</c:v>
                </c:pt>
                <c:pt idx="22">
                  <c:v>2003-06-06</c:v>
                </c:pt>
                <c:pt idx="23">
                  <c:v>2003-06-13</c:v>
                </c:pt>
                <c:pt idx="24">
                  <c:v>2003-06-20</c:v>
                </c:pt>
                <c:pt idx="25">
                  <c:v>2003-06-27</c:v>
                </c:pt>
                <c:pt idx="26">
                  <c:v>2003-07-04</c:v>
                </c:pt>
                <c:pt idx="27">
                  <c:v>2003-07-11</c:v>
                </c:pt>
                <c:pt idx="28">
                  <c:v>2003-07-18</c:v>
                </c:pt>
                <c:pt idx="29">
                  <c:v>2003-07-25</c:v>
                </c:pt>
                <c:pt idx="30">
                  <c:v>2003-08-01</c:v>
                </c:pt>
                <c:pt idx="31">
                  <c:v>2003-08-08</c:v>
                </c:pt>
                <c:pt idx="32">
                  <c:v>2003-08-15</c:v>
                </c:pt>
                <c:pt idx="33">
                  <c:v>2003-08-22</c:v>
                </c:pt>
                <c:pt idx="34">
                  <c:v>2003-08-29</c:v>
                </c:pt>
                <c:pt idx="35">
                  <c:v>2003-09-05</c:v>
                </c:pt>
                <c:pt idx="36">
                  <c:v>2003-09-12</c:v>
                </c:pt>
                <c:pt idx="37">
                  <c:v>2003-09-19</c:v>
                </c:pt>
                <c:pt idx="38">
                  <c:v>2003-09-26</c:v>
                </c:pt>
                <c:pt idx="39">
                  <c:v>2003-10-03</c:v>
                </c:pt>
                <c:pt idx="40">
                  <c:v>2003-10-10</c:v>
                </c:pt>
                <c:pt idx="41">
                  <c:v>2003-10-17</c:v>
                </c:pt>
                <c:pt idx="42">
                  <c:v>2003-10-24</c:v>
                </c:pt>
                <c:pt idx="43">
                  <c:v>2003-10-31</c:v>
                </c:pt>
                <c:pt idx="44">
                  <c:v>2003-11-07</c:v>
                </c:pt>
                <c:pt idx="45">
                  <c:v>2003-11-14</c:v>
                </c:pt>
                <c:pt idx="46">
                  <c:v>2003-11-21</c:v>
                </c:pt>
                <c:pt idx="47">
                  <c:v>2003-11-28</c:v>
                </c:pt>
                <c:pt idx="48">
                  <c:v>2003-12-05</c:v>
                </c:pt>
                <c:pt idx="49">
                  <c:v>2003-12-12</c:v>
                </c:pt>
                <c:pt idx="50">
                  <c:v>2003-12-19</c:v>
                </c:pt>
                <c:pt idx="51">
                  <c:v>2003-12-26</c:v>
                </c:pt>
                <c:pt idx="52">
                  <c:v>2004-01-02</c:v>
                </c:pt>
                <c:pt idx="53">
                  <c:v>2004-01-09</c:v>
                </c:pt>
                <c:pt idx="54">
                  <c:v>2004-01-16</c:v>
                </c:pt>
                <c:pt idx="55">
                  <c:v>2004-01-23</c:v>
                </c:pt>
                <c:pt idx="56">
                  <c:v>2004-01-30</c:v>
                </c:pt>
                <c:pt idx="57">
                  <c:v>2004-02-06</c:v>
                </c:pt>
                <c:pt idx="58">
                  <c:v>2004-02-13</c:v>
                </c:pt>
                <c:pt idx="59">
                  <c:v>2004-02-20</c:v>
                </c:pt>
                <c:pt idx="60">
                  <c:v>2004-02-27</c:v>
                </c:pt>
                <c:pt idx="61">
                  <c:v>2004-03-05</c:v>
                </c:pt>
                <c:pt idx="62">
                  <c:v>2004-03-12</c:v>
                </c:pt>
                <c:pt idx="63">
                  <c:v>2004-03-19</c:v>
                </c:pt>
                <c:pt idx="64">
                  <c:v>2004-03-26</c:v>
                </c:pt>
                <c:pt idx="65">
                  <c:v>2004-04-02</c:v>
                </c:pt>
                <c:pt idx="66">
                  <c:v>2004-04-09</c:v>
                </c:pt>
                <c:pt idx="67">
                  <c:v>2004-04-16</c:v>
                </c:pt>
                <c:pt idx="68">
                  <c:v>2004-04-23</c:v>
                </c:pt>
                <c:pt idx="69">
                  <c:v>2004-04-30</c:v>
                </c:pt>
                <c:pt idx="70">
                  <c:v>2004-05-07</c:v>
                </c:pt>
                <c:pt idx="71">
                  <c:v>2004-05-14</c:v>
                </c:pt>
                <c:pt idx="72">
                  <c:v>2004-05-21</c:v>
                </c:pt>
                <c:pt idx="73">
                  <c:v>2004-05-28</c:v>
                </c:pt>
                <c:pt idx="74">
                  <c:v>2004-06-04</c:v>
                </c:pt>
                <c:pt idx="75">
                  <c:v>2004-06-11</c:v>
                </c:pt>
                <c:pt idx="76">
                  <c:v>2004-06-18</c:v>
                </c:pt>
                <c:pt idx="77">
                  <c:v>2004-06-25</c:v>
                </c:pt>
                <c:pt idx="78">
                  <c:v>2004-07-02</c:v>
                </c:pt>
                <c:pt idx="79">
                  <c:v>2004-07-09</c:v>
                </c:pt>
                <c:pt idx="80">
                  <c:v>2004-07-16</c:v>
                </c:pt>
                <c:pt idx="81">
                  <c:v>2004-07-23</c:v>
                </c:pt>
                <c:pt idx="82">
                  <c:v>2004-07-30</c:v>
                </c:pt>
                <c:pt idx="83">
                  <c:v>2004-08-06</c:v>
                </c:pt>
                <c:pt idx="84">
                  <c:v>2004-08-13</c:v>
                </c:pt>
                <c:pt idx="85">
                  <c:v>2004-08-20</c:v>
                </c:pt>
                <c:pt idx="86">
                  <c:v>2004-08-27</c:v>
                </c:pt>
                <c:pt idx="87">
                  <c:v>2004-09-03</c:v>
                </c:pt>
                <c:pt idx="88">
                  <c:v>2004-09-10</c:v>
                </c:pt>
                <c:pt idx="89">
                  <c:v>2004-09-17</c:v>
                </c:pt>
                <c:pt idx="90">
                  <c:v>2004-09-24</c:v>
                </c:pt>
                <c:pt idx="91">
                  <c:v>2004-10-01</c:v>
                </c:pt>
                <c:pt idx="92">
                  <c:v>2004-10-08</c:v>
                </c:pt>
                <c:pt idx="93">
                  <c:v>2004-10-15</c:v>
                </c:pt>
                <c:pt idx="94">
                  <c:v>2004-10-22</c:v>
                </c:pt>
                <c:pt idx="95">
                  <c:v>2004-10-29</c:v>
                </c:pt>
                <c:pt idx="96">
                  <c:v>2004-11-05</c:v>
                </c:pt>
                <c:pt idx="97">
                  <c:v>2004-11-12</c:v>
                </c:pt>
                <c:pt idx="98">
                  <c:v>2004-11-19</c:v>
                </c:pt>
                <c:pt idx="99">
                  <c:v>2004-11-26</c:v>
                </c:pt>
                <c:pt idx="100">
                  <c:v>2004-12-03</c:v>
                </c:pt>
                <c:pt idx="101">
                  <c:v>2004-12-10</c:v>
                </c:pt>
                <c:pt idx="102">
                  <c:v>2004-12-17</c:v>
                </c:pt>
                <c:pt idx="103">
                  <c:v>2004-12-24</c:v>
                </c:pt>
                <c:pt idx="104">
                  <c:v>2004-12-31</c:v>
                </c:pt>
                <c:pt idx="105">
                  <c:v>2005-01-07</c:v>
                </c:pt>
                <c:pt idx="106">
                  <c:v>2005-01-14</c:v>
                </c:pt>
                <c:pt idx="107">
                  <c:v>2005-01-21</c:v>
                </c:pt>
                <c:pt idx="108">
                  <c:v>2005-01-28</c:v>
                </c:pt>
                <c:pt idx="109">
                  <c:v>2005-02-04</c:v>
                </c:pt>
                <c:pt idx="110">
                  <c:v>2005-02-11</c:v>
                </c:pt>
                <c:pt idx="111">
                  <c:v>2005-02-18</c:v>
                </c:pt>
                <c:pt idx="112">
                  <c:v>2005-02-25</c:v>
                </c:pt>
                <c:pt idx="113">
                  <c:v>2005-03-04</c:v>
                </c:pt>
                <c:pt idx="114">
                  <c:v>2005-03-11</c:v>
                </c:pt>
                <c:pt idx="115">
                  <c:v>2005-03-18</c:v>
                </c:pt>
                <c:pt idx="116">
                  <c:v>2005-03-25</c:v>
                </c:pt>
                <c:pt idx="117">
                  <c:v>2005-04-01</c:v>
                </c:pt>
                <c:pt idx="118">
                  <c:v>2005-04-08</c:v>
                </c:pt>
                <c:pt idx="119">
                  <c:v>2005-04-15</c:v>
                </c:pt>
                <c:pt idx="120">
                  <c:v>2005-04-22</c:v>
                </c:pt>
                <c:pt idx="121">
                  <c:v>2005-04-29</c:v>
                </c:pt>
                <c:pt idx="122">
                  <c:v>2005-05-06</c:v>
                </c:pt>
                <c:pt idx="123">
                  <c:v>2005-05-06</c:v>
                </c:pt>
                <c:pt idx="124">
                  <c:v>2005-05-09</c:v>
                </c:pt>
                <c:pt idx="125">
                  <c:v>2005-05-10</c:v>
                </c:pt>
                <c:pt idx="126">
                  <c:v>2005-05-11</c:v>
                </c:pt>
                <c:pt idx="127">
                  <c:v>2005-05-12</c:v>
                </c:pt>
                <c:pt idx="128">
                  <c:v>2005-05-13</c:v>
                </c:pt>
                <c:pt idx="129">
                  <c:v>2005-05-16</c:v>
                </c:pt>
                <c:pt idx="130">
                  <c:v>2005-05-17</c:v>
                </c:pt>
                <c:pt idx="131">
                  <c:v>2005-05-18</c:v>
                </c:pt>
                <c:pt idx="132">
                  <c:v>2005-05-19</c:v>
                </c:pt>
                <c:pt idx="133">
                  <c:v>2005-05-20</c:v>
                </c:pt>
                <c:pt idx="134">
                  <c:v>2005-05-23</c:v>
                </c:pt>
                <c:pt idx="135">
                  <c:v>2005-05-24</c:v>
                </c:pt>
                <c:pt idx="136">
                  <c:v>2005-05-25</c:v>
                </c:pt>
                <c:pt idx="137">
                  <c:v>2005-05-26</c:v>
                </c:pt>
                <c:pt idx="138">
                  <c:v>2005-05-27</c:v>
                </c:pt>
                <c:pt idx="139">
                  <c:v>2005-05-31</c:v>
                </c:pt>
                <c:pt idx="140">
                  <c:v>2005-06-01</c:v>
                </c:pt>
                <c:pt idx="141">
                  <c:v>2005-06-02</c:v>
                </c:pt>
                <c:pt idx="142">
                  <c:v>2005-06-03</c:v>
                </c:pt>
                <c:pt idx="143">
                  <c:v>2005-06-06</c:v>
                </c:pt>
                <c:pt idx="144">
                  <c:v>2005-06-07</c:v>
                </c:pt>
                <c:pt idx="145">
                  <c:v>2005-06-08</c:v>
                </c:pt>
                <c:pt idx="146">
                  <c:v>2005-06-09</c:v>
                </c:pt>
                <c:pt idx="147">
                  <c:v>2005-06-10</c:v>
                </c:pt>
                <c:pt idx="148">
                  <c:v>2005-06-13</c:v>
                </c:pt>
                <c:pt idx="149">
                  <c:v>2005-06-14</c:v>
                </c:pt>
                <c:pt idx="150">
                  <c:v>2005-06-15</c:v>
                </c:pt>
                <c:pt idx="151">
                  <c:v>2005-06-16</c:v>
                </c:pt>
                <c:pt idx="152">
                  <c:v>2005-06-17</c:v>
                </c:pt>
                <c:pt idx="153">
                  <c:v>2005-06-20</c:v>
                </c:pt>
                <c:pt idx="154">
                  <c:v>2005-06-21</c:v>
                </c:pt>
                <c:pt idx="155">
                  <c:v>2005-06-22</c:v>
                </c:pt>
                <c:pt idx="156">
                  <c:v>2005-06-23</c:v>
                </c:pt>
                <c:pt idx="157">
                  <c:v>2005-06-24</c:v>
                </c:pt>
                <c:pt idx="158">
                  <c:v>2005-06-27</c:v>
                </c:pt>
                <c:pt idx="159">
                  <c:v>2005-06-28</c:v>
                </c:pt>
                <c:pt idx="160">
                  <c:v>2005-06-29</c:v>
                </c:pt>
                <c:pt idx="161">
                  <c:v>2005-06-30</c:v>
                </c:pt>
                <c:pt idx="162">
                  <c:v>2005-07-01</c:v>
                </c:pt>
                <c:pt idx="163">
                  <c:v>2005-07-04</c:v>
                </c:pt>
                <c:pt idx="164">
                  <c:v>2005-07-05</c:v>
                </c:pt>
                <c:pt idx="165">
                  <c:v>2005-07-06</c:v>
                </c:pt>
                <c:pt idx="166">
                  <c:v>2005-07-07</c:v>
                </c:pt>
                <c:pt idx="167">
                  <c:v>2005-07-08</c:v>
                </c:pt>
                <c:pt idx="168">
                  <c:v>2005-07-11</c:v>
                </c:pt>
                <c:pt idx="169">
                  <c:v>2005-07-12</c:v>
                </c:pt>
                <c:pt idx="170">
                  <c:v>2005-07-13</c:v>
                </c:pt>
                <c:pt idx="171">
                  <c:v>2005-07-14</c:v>
                </c:pt>
                <c:pt idx="172">
                  <c:v>2005-07-15</c:v>
                </c:pt>
                <c:pt idx="173">
                  <c:v>2005-07-18</c:v>
                </c:pt>
                <c:pt idx="174">
                  <c:v>2005-07-19</c:v>
                </c:pt>
                <c:pt idx="175">
                  <c:v>2005-07-20</c:v>
                </c:pt>
                <c:pt idx="176">
                  <c:v>2005-07-21</c:v>
                </c:pt>
                <c:pt idx="177">
                  <c:v>2005-07-22</c:v>
                </c:pt>
                <c:pt idx="178">
                  <c:v>2005-07-25</c:v>
                </c:pt>
                <c:pt idx="179">
                  <c:v>2005-07-26</c:v>
                </c:pt>
                <c:pt idx="180">
                  <c:v>2005-07-27</c:v>
                </c:pt>
                <c:pt idx="181">
                  <c:v>2005-07-28</c:v>
                </c:pt>
                <c:pt idx="182">
                  <c:v>2005-07-29</c:v>
                </c:pt>
                <c:pt idx="183">
                  <c:v>2005-08-01</c:v>
                </c:pt>
                <c:pt idx="184">
                  <c:v>2005-08-02</c:v>
                </c:pt>
                <c:pt idx="185">
                  <c:v>2005-08-03</c:v>
                </c:pt>
                <c:pt idx="186">
                  <c:v>2005-08-04</c:v>
                </c:pt>
                <c:pt idx="187">
                  <c:v>2005-08-05</c:v>
                </c:pt>
                <c:pt idx="188">
                  <c:v>2005-08-08</c:v>
                </c:pt>
                <c:pt idx="189">
                  <c:v>2005-08-09</c:v>
                </c:pt>
                <c:pt idx="190">
                  <c:v>2005-08-10</c:v>
                </c:pt>
                <c:pt idx="191">
                  <c:v>2005-08-11</c:v>
                </c:pt>
                <c:pt idx="192">
                  <c:v>2005-08-12</c:v>
                </c:pt>
                <c:pt idx="193">
                  <c:v>2005-08-15</c:v>
                </c:pt>
                <c:pt idx="194">
                  <c:v>2005-08-16</c:v>
                </c:pt>
                <c:pt idx="195">
                  <c:v>2005-08-17</c:v>
                </c:pt>
                <c:pt idx="196">
                  <c:v>2005-08-18</c:v>
                </c:pt>
                <c:pt idx="197">
                  <c:v>2005-08-19</c:v>
                </c:pt>
                <c:pt idx="198">
                  <c:v>2005-08-22</c:v>
                </c:pt>
                <c:pt idx="199">
                  <c:v>2005-08-23</c:v>
                </c:pt>
                <c:pt idx="200">
                  <c:v>2005-08-24</c:v>
                </c:pt>
                <c:pt idx="201">
                  <c:v>2005-08-25</c:v>
                </c:pt>
                <c:pt idx="202">
                  <c:v>2005-08-26</c:v>
                </c:pt>
                <c:pt idx="203">
                  <c:v>2005-08-30</c:v>
                </c:pt>
                <c:pt idx="204">
                  <c:v>2005-08-31</c:v>
                </c:pt>
                <c:pt idx="205">
                  <c:v>2005-09-01</c:v>
                </c:pt>
                <c:pt idx="206">
                  <c:v>2005-09-02</c:v>
                </c:pt>
                <c:pt idx="207">
                  <c:v>2005-09-05</c:v>
                </c:pt>
                <c:pt idx="208">
                  <c:v>2005-09-06</c:v>
                </c:pt>
                <c:pt idx="209">
                  <c:v>2005-09-07</c:v>
                </c:pt>
                <c:pt idx="210">
                  <c:v>2005-09-08</c:v>
                </c:pt>
                <c:pt idx="211">
                  <c:v>2005-09-09</c:v>
                </c:pt>
                <c:pt idx="212">
                  <c:v>2005-09-12</c:v>
                </c:pt>
                <c:pt idx="213">
                  <c:v>2005-09-13</c:v>
                </c:pt>
                <c:pt idx="214">
                  <c:v>2005-09-14</c:v>
                </c:pt>
                <c:pt idx="215">
                  <c:v>2005-09-15</c:v>
                </c:pt>
                <c:pt idx="216">
                  <c:v>2005-09-16</c:v>
                </c:pt>
                <c:pt idx="217">
                  <c:v>2005-09-19</c:v>
                </c:pt>
                <c:pt idx="218">
                  <c:v>2005-09-20</c:v>
                </c:pt>
                <c:pt idx="219">
                  <c:v>2005-09-21</c:v>
                </c:pt>
                <c:pt idx="220">
                  <c:v>2005-09-22</c:v>
                </c:pt>
                <c:pt idx="221">
                  <c:v>2005-09-23</c:v>
                </c:pt>
                <c:pt idx="222">
                  <c:v>2005-09-26</c:v>
                </c:pt>
                <c:pt idx="223">
                  <c:v>2005-09-27</c:v>
                </c:pt>
                <c:pt idx="224">
                  <c:v>2005-09-28</c:v>
                </c:pt>
                <c:pt idx="225">
                  <c:v>2005-09-29</c:v>
                </c:pt>
                <c:pt idx="226">
                  <c:v>2005-09-30</c:v>
                </c:pt>
                <c:pt idx="227">
                  <c:v>2005-10-03</c:v>
                </c:pt>
                <c:pt idx="228">
                  <c:v>2005-10-04</c:v>
                </c:pt>
                <c:pt idx="229">
                  <c:v>2005-10-05</c:v>
                </c:pt>
                <c:pt idx="230">
                  <c:v>2005-10-06</c:v>
                </c:pt>
                <c:pt idx="231">
                  <c:v>2005-10-07</c:v>
                </c:pt>
                <c:pt idx="232">
                  <c:v>2005-10-10</c:v>
                </c:pt>
                <c:pt idx="233">
                  <c:v>2005-10-11</c:v>
                </c:pt>
                <c:pt idx="234">
                  <c:v>2005-10-12</c:v>
                </c:pt>
                <c:pt idx="235">
                  <c:v>2005-10-13</c:v>
                </c:pt>
                <c:pt idx="236">
                  <c:v>2005-10-14</c:v>
                </c:pt>
                <c:pt idx="237">
                  <c:v>2005-10-17</c:v>
                </c:pt>
                <c:pt idx="238">
                  <c:v>2005-10-18</c:v>
                </c:pt>
                <c:pt idx="239">
                  <c:v>2005-10-19</c:v>
                </c:pt>
                <c:pt idx="240">
                  <c:v>2005-10-20</c:v>
                </c:pt>
                <c:pt idx="241">
                  <c:v>2005-10-21</c:v>
                </c:pt>
                <c:pt idx="242">
                  <c:v>2005-10-24</c:v>
                </c:pt>
                <c:pt idx="243">
                  <c:v>2005-10-25</c:v>
                </c:pt>
                <c:pt idx="244">
                  <c:v>2005-10-26</c:v>
                </c:pt>
                <c:pt idx="245">
                  <c:v>2005-10-27</c:v>
                </c:pt>
                <c:pt idx="246">
                  <c:v>2005-10-28</c:v>
                </c:pt>
                <c:pt idx="247">
                  <c:v>2005-10-31</c:v>
                </c:pt>
                <c:pt idx="248">
                  <c:v>2005-11-01</c:v>
                </c:pt>
                <c:pt idx="249">
                  <c:v>2005-11-02</c:v>
                </c:pt>
                <c:pt idx="250">
                  <c:v>2005-11-03</c:v>
                </c:pt>
                <c:pt idx="251">
                  <c:v>2005-11-04</c:v>
                </c:pt>
                <c:pt idx="252">
                  <c:v>2005-11-07</c:v>
                </c:pt>
                <c:pt idx="253">
                  <c:v>2005-11-08</c:v>
                </c:pt>
                <c:pt idx="254">
                  <c:v>2005-11-09</c:v>
                </c:pt>
                <c:pt idx="255">
                  <c:v>2005-11-10</c:v>
                </c:pt>
                <c:pt idx="256">
                  <c:v>2005-11-11</c:v>
                </c:pt>
                <c:pt idx="257">
                  <c:v>2005-11-14</c:v>
                </c:pt>
                <c:pt idx="258">
                  <c:v>2005-11-15</c:v>
                </c:pt>
                <c:pt idx="259">
                  <c:v>2005-11-16</c:v>
                </c:pt>
                <c:pt idx="260">
                  <c:v>2005-11-17</c:v>
                </c:pt>
                <c:pt idx="261">
                  <c:v>2005-11-18</c:v>
                </c:pt>
                <c:pt idx="262">
                  <c:v>2005-11-21</c:v>
                </c:pt>
                <c:pt idx="263">
                  <c:v>2005-11-22</c:v>
                </c:pt>
                <c:pt idx="264">
                  <c:v>2005-11-23</c:v>
                </c:pt>
                <c:pt idx="265">
                  <c:v>2005-11-24</c:v>
                </c:pt>
                <c:pt idx="266">
                  <c:v>2005-11-25</c:v>
                </c:pt>
                <c:pt idx="267">
                  <c:v>2005-11-28</c:v>
                </c:pt>
                <c:pt idx="268">
                  <c:v>2005-11-29</c:v>
                </c:pt>
                <c:pt idx="269">
                  <c:v>2005-11-30</c:v>
                </c:pt>
                <c:pt idx="270">
                  <c:v>2005-12-01</c:v>
                </c:pt>
                <c:pt idx="271">
                  <c:v>2005-12-02</c:v>
                </c:pt>
                <c:pt idx="272">
                  <c:v>2005-12-05</c:v>
                </c:pt>
                <c:pt idx="273">
                  <c:v>2005-12-06</c:v>
                </c:pt>
                <c:pt idx="274">
                  <c:v>2005-12-07</c:v>
                </c:pt>
                <c:pt idx="275">
                  <c:v>2005-12-08</c:v>
                </c:pt>
                <c:pt idx="276">
                  <c:v>2005-12-09</c:v>
                </c:pt>
                <c:pt idx="277">
                  <c:v>2005-12-12</c:v>
                </c:pt>
                <c:pt idx="278">
                  <c:v>2005-12-13</c:v>
                </c:pt>
                <c:pt idx="279">
                  <c:v>2005-12-14</c:v>
                </c:pt>
                <c:pt idx="280">
                  <c:v>2005-12-15</c:v>
                </c:pt>
                <c:pt idx="281">
                  <c:v>2005-12-16</c:v>
                </c:pt>
                <c:pt idx="282">
                  <c:v>2005-12-19</c:v>
                </c:pt>
                <c:pt idx="283">
                  <c:v>2005-12-20</c:v>
                </c:pt>
                <c:pt idx="284">
                  <c:v>2005-12-21</c:v>
                </c:pt>
                <c:pt idx="285">
                  <c:v>2005-12-22</c:v>
                </c:pt>
                <c:pt idx="286">
                  <c:v>2005-12-23</c:v>
                </c:pt>
                <c:pt idx="287">
                  <c:v>2005-12-27</c:v>
                </c:pt>
                <c:pt idx="288">
                  <c:v>2005-12-28</c:v>
                </c:pt>
                <c:pt idx="289">
                  <c:v>2005-12-29</c:v>
                </c:pt>
                <c:pt idx="290">
                  <c:v>2005-12-30</c:v>
                </c:pt>
                <c:pt idx="291">
                  <c:v>2006-01-03</c:v>
                </c:pt>
                <c:pt idx="292">
                  <c:v>2006-01-04</c:v>
                </c:pt>
                <c:pt idx="293">
                  <c:v>2006-01-05</c:v>
                </c:pt>
                <c:pt idx="294">
                  <c:v>2006-01-06</c:v>
                </c:pt>
                <c:pt idx="295">
                  <c:v>2006-01-09</c:v>
                </c:pt>
                <c:pt idx="296">
                  <c:v>2006-01-10</c:v>
                </c:pt>
                <c:pt idx="297">
                  <c:v>2006-01-11</c:v>
                </c:pt>
                <c:pt idx="298">
                  <c:v>2006-01-12</c:v>
                </c:pt>
                <c:pt idx="299">
                  <c:v>2006-01-13</c:v>
                </c:pt>
                <c:pt idx="300">
                  <c:v>2006-01-16</c:v>
                </c:pt>
                <c:pt idx="301">
                  <c:v>2006-01-17</c:v>
                </c:pt>
                <c:pt idx="302">
                  <c:v>2006-01-18</c:v>
                </c:pt>
                <c:pt idx="303">
                  <c:v>2006-01-19</c:v>
                </c:pt>
                <c:pt idx="304">
                  <c:v>2006-01-20</c:v>
                </c:pt>
                <c:pt idx="305">
                  <c:v>2006-01-23</c:v>
                </c:pt>
                <c:pt idx="306">
                  <c:v>2006-01-24</c:v>
                </c:pt>
                <c:pt idx="307">
                  <c:v>2006-01-25</c:v>
                </c:pt>
                <c:pt idx="308">
                  <c:v>2006-01-26</c:v>
                </c:pt>
                <c:pt idx="309">
                  <c:v>2006-01-27</c:v>
                </c:pt>
                <c:pt idx="310">
                  <c:v>2006-01-30</c:v>
                </c:pt>
                <c:pt idx="311">
                  <c:v>2006-01-31</c:v>
                </c:pt>
                <c:pt idx="312">
                  <c:v>2006-02-01</c:v>
                </c:pt>
                <c:pt idx="313">
                  <c:v>2006-02-02</c:v>
                </c:pt>
                <c:pt idx="314">
                  <c:v>2006-02-03</c:v>
                </c:pt>
                <c:pt idx="315">
                  <c:v>2006-02-06</c:v>
                </c:pt>
                <c:pt idx="316">
                  <c:v>2006-02-07</c:v>
                </c:pt>
                <c:pt idx="317">
                  <c:v>2006-02-08</c:v>
                </c:pt>
                <c:pt idx="318">
                  <c:v>2006-02-09</c:v>
                </c:pt>
                <c:pt idx="319">
                  <c:v>2006-02-10</c:v>
                </c:pt>
                <c:pt idx="320">
                  <c:v>2006-02-13</c:v>
                </c:pt>
                <c:pt idx="321">
                  <c:v>2006-02-14</c:v>
                </c:pt>
                <c:pt idx="322">
                  <c:v>2006-02-15</c:v>
                </c:pt>
                <c:pt idx="323">
                  <c:v>2006-02-16</c:v>
                </c:pt>
                <c:pt idx="324">
                  <c:v>2006-02-17</c:v>
                </c:pt>
                <c:pt idx="325">
                  <c:v>2006-02-20</c:v>
                </c:pt>
                <c:pt idx="326">
                  <c:v>2006-02-21</c:v>
                </c:pt>
                <c:pt idx="327">
                  <c:v>2006-02-22</c:v>
                </c:pt>
                <c:pt idx="328">
                  <c:v>2006-02-23</c:v>
                </c:pt>
                <c:pt idx="329">
                  <c:v>2006-02-24</c:v>
                </c:pt>
                <c:pt idx="330">
                  <c:v>2006-02-27</c:v>
                </c:pt>
                <c:pt idx="331">
                  <c:v>2006-02-28</c:v>
                </c:pt>
                <c:pt idx="332">
                  <c:v>2006-03-01</c:v>
                </c:pt>
                <c:pt idx="333">
                  <c:v>2006-03-02</c:v>
                </c:pt>
                <c:pt idx="334">
                  <c:v>2006-03-03</c:v>
                </c:pt>
                <c:pt idx="335">
                  <c:v>2006-03-06</c:v>
                </c:pt>
                <c:pt idx="336">
                  <c:v>2006-03-07</c:v>
                </c:pt>
                <c:pt idx="337">
                  <c:v>2006-03-08</c:v>
                </c:pt>
                <c:pt idx="338">
                  <c:v>2006-03-09</c:v>
                </c:pt>
                <c:pt idx="339">
                  <c:v>2006-03-10</c:v>
                </c:pt>
                <c:pt idx="340">
                  <c:v>2006-03-13</c:v>
                </c:pt>
                <c:pt idx="341">
                  <c:v>2006-03-14</c:v>
                </c:pt>
                <c:pt idx="342">
                  <c:v>2006-03-15</c:v>
                </c:pt>
                <c:pt idx="343">
                  <c:v>2006-03-16</c:v>
                </c:pt>
                <c:pt idx="344">
                  <c:v>2006-03-17</c:v>
                </c:pt>
                <c:pt idx="345">
                  <c:v>2006-03-20</c:v>
                </c:pt>
                <c:pt idx="346">
                  <c:v>2006-03-21</c:v>
                </c:pt>
                <c:pt idx="347">
                  <c:v>2006-03-22</c:v>
                </c:pt>
                <c:pt idx="348">
                  <c:v>2006-03-23</c:v>
                </c:pt>
                <c:pt idx="349">
                  <c:v>2006-03-24</c:v>
                </c:pt>
                <c:pt idx="350">
                  <c:v>2006-03-27</c:v>
                </c:pt>
                <c:pt idx="351">
                  <c:v>2006-03-28</c:v>
                </c:pt>
                <c:pt idx="352">
                  <c:v>2006-03-29</c:v>
                </c:pt>
                <c:pt idx="353">
                  <c:v>2006-03-30</c:v>
                </c:pt>
                <c:pt idx="354">
                  <c:v>2006-03-31</c:v>
                </c:pt>
                <c:pt idx="355">
                  <c:v>2006-04-03</c:v>
                </c:pt>
                <c:pt idx="356">
                  <c:v>2006-04-04</c:v>
                </c:pt>
                <c:pt idx="357">
                  <c:v>2006-04-05</c:v>
                </c:pt>
                <c:pt idx="358">
                  <c:v>2006-04-06</c:v>
                </c:pt>
                <c:pt idx="359">
                  <c:v>2006-04-07</c:v>
                </c:pt>
                <c:pt idx="360">
                  <c:v>2006-04-10</c:v>
                </c:pt>
                <c:pt idx="361">
                  <c:v>2006-04-11</c:v>
                </c:pt>
                <c:pt idx="362">
                  <c:v>2006-04-12</c:v>
                </c:pt>
                <c:pt idx="363">
                  <c:v>2006-04-13</c:v>
                </c:pt>
                <c:pt idx="364">
                  <c:v>2006-04-17</c:v>
                </c:pt>
                <c:pt idx="365">
                  <c:v>2006-04-18</c:v>
                </c:pt>
                <c:pt idx="366">
                  <c:v>2006-04-19</c:v>
                </c:pt>
                <c:pt idx="367">
                  <c:v>2006-04-20</c:v>
                </c:pt>
                <c:pt idx="368">
                  <c:v>2006-04-21</c:v>
                </c:pt>
                <c:pt idx="369">
                  <c:v>2006-04-24</c:v>
                </c:pt>
                <c:pt idx="370">
                  <c:v>2006-04-25</c:v>
                </c:pt>
                <c:pt idx="371">
                  <c:v>2006-04-26</c:v>
                </c:pt>
                <c:pt idx="372">
                  <c:v>2006-04-27</c:v>
                </c:pt>
                <c:pt idx="373">
                  <c:v>2006-04-28</c:v>
                </c:pt>
                <c:pt idx="374">
                  <c:v>2006-05-01</c:v>
                </c:pt>
                <c:pt idx="375">
                  <c:v>2006-05-02</c:v>
                </c:pt>
                <c:pt idx="376">
                  <c:v>2006-05-03</c:v>
                </c:pt>
                <c:pt idx="377">
                  <c:v>2006-05-04</c:v>
                </c:pt>
                <c:pt idx="378">
                  <c:v>2006-05-05</c:v>
                </c:pt>
                <c:pt idx="379">
                  <c:v>2006-05-08</c:v>
                </c:pt>
                <c:pt idx="380">
                  <c:v>2006-05-09</c:v>
                </c:pt>
                <c:pt idx="381">
                  <c:v>2006-05-10</c:v>
                </c:pt>
                <c:pt idx="382">
                  <c:v>2006-05-11</c:v>
                </c:pt>
                <c:pt idx="383">
                  <c:v>2006-05-12</c:v>
                </c:pt>
                <c:pt idx="384">
                  <c:v>2006-05-15</c:v>
                </c:pt>
                <c:pt idx="385">
                  <c:v>2006-05-16</c:v>
                </c:pt>
                <c:pt idx="386">
                  <c:v>2006-05-17</c:v>
                </c:pt>
                <c:pt idx="387">
                  <c:v>2006-05-18</c:v>
                </c:pt>
                <c:pt idx="388">
                  <c:v>2006-05-19</c:v>
                </c:pt>
                <c:pt idx="389">
                  <c:v>2006-05-22</c:v>
                </c:pt>
                <c:pt idx="390">
                  <c:v>2006-05-23</c:v>
                </c:pt>
                <c:pt idx="391">
                  <c:v>2006-05-24</c:v>
                </c:pt>
                <c:pt idx="392">
                  <c:v>2006-05-25</c:v>
                </c:pt>
                <c:pt idx="393">
                  <c:v>2006-05-26</c:v>
                </c:pt>
                <c:pt idx="394">
                  <c:v>2006-05-30</c:v>
                </c:pt>
                <c:pt idx="395">
                  <c:v>2006-05-31</c:v>
                </c:pt>
                <c:pt idx="396">
                  <c:v>2006-06-01</c:v>
                </c:pt>
                <c:pt idx="397">
                  <c:v>2006-06-02</c:v>
                </c:pt>
                <c:pt idx="398">
                  <c:v>2006-06-05</c:v>
                </c:pt>
                <c:pt idx="399">
                  <c:v>2006-06-06</c:v>
                </c:pt>
                <c:pt idx="400">
                  <c:v>2006-06-07</c:v>
                </c:pt>
                <c:pt idx="401">
                  <c:v>2006-06-08</c:v>
                </c:pt>
                <c:pt idx="402">
                  <c:v>2006-06-09</c:v>
                </c:pt>
                <c:pt idx="403">
                  <c:v>2006-06-12</c:v>
                </c:pt>
                <c:pt idx="404">
                  <c:v>2006-06-13</c:v>
                </c:pt>
                <c:pt idx="405">
                  <c:v>2006-06-14</c:v>
                </c:pt>
                <c:pt idx="406">
                  <c:v>2006-06-15</c:v>
                </c:pt>
                <c:pt idx="407">
                  <c:v>2006-06-16</c:v>
                </c:pt>
                <c:pt idx="408">
                  <c:v>2006-06-19</c:v>
                </c:pt>
                <c:pt idx="409">
                  <c:v>2006-06-20</c:v>
                </c:pt>
                <c:pt idx="410">
                  <c:v>2006-06-21</c:v>
                </c:pt>
                <c:pt idx="411">
                  <c:v>2006-06-22</c:v>
                </c:pt>
                <c:pt idx="412">
                  <c:v>2006-06-23</c:v>
                </c:pt>
                <c:pt idx="413">
                  <c:v>2006-06-26</c:v>
                </c:pt>
                <c:pt idx="414">
                  <c:v>2006-06-27</c:v>
                </c:pt>
                <c:pt idx="415">
                  <c:v>2006-06-28</c:v>
                </c:pt>
                <c:pt idx="416">
                  <c:v>2006-06-29</c:v>
                </c:pt>
                <c:pt idx="417">
                  <c:v>2006-06-30</c:v>
                </c:pt>
                <c:pt idx="418">
                  <c:v>2006-07-03</c:v>
                </c:pt>
                <c:pt idx="419">
                  <c:v>2006-07-04</c:v>
                </c:pt>
                <c:pt idx="420">
                  <c:v>2006-07-05</c:v>
                </c:pt>
                <c:pt idx="421">
                  <c:v>2006-07-06</c:v>
                </c:pt>
                <c:pt idx="422">
                  <c:v>2006-07-07</c:v>
                </c:pt>
                <c:pt idx="423">
                  <c:v>2006-07-10</c:v>
                </c:pt>
                <c:pt idx="424">
                  <c:v>2006-07-11</c:v>
                </c:pt>
                <c:pt idx="425">
                  <c:v>2006-07-12</c:v>
                </c:pt>
                <c:pt idx="426">
                  <c:v>2006-07-13</c:v>
                </c:pt>
                <c:pt idx="427">
                  <c:v>2006-07-14</c:v>
                </c:pt>
                <c:pt idx="428">
                  <c:v>2006-07-17</c:v>
                </c:pt>
                <c:pt idx="429">
                  <c:v>2006-07-18</c:v>
                </c:pt>
                <c:pt idx="430">
                  <c:v>2006-07-19</c:v>
                </c:pt>
                <c:pt idx="431">
                  <c:v>2006-07-20</c:v>
                </c:pt>
                <c:pt idx="432">
                  <c:v>2006-07-21</c:v>
                </c:pt>
                <c:pt idx="433">
                  <c:v>2006-07-24</c:v>
                </c:pt>
                <c:pt idx="434">
                  <c:v>2006-07-25</c:v>
                </c:pt>
                <c:pt idx="435">
                  <c:v>2006-07-26</c:v>
                </c:pt>
                <c:pt idx="436">
                  <c:v>2006-07-27</c:v>
                </c:pt>
                <c:pt idx="437">
                  <c:v>2006-07-28</c:v>
                </c:pt>
                <c:pt idx="438">
                  <c:v>2006-07-31</c:v>
                </c:pt>
                <c:pt idx="439">
                  <c:v>2006-08-01</c:v>
                </c:pt>
                <c:pt idx="440">
                  <c:v>2006-08-02</c:v>
                </c:pt>
                <c:pt idx="441">
                  <c:v>2006-08-03</c:v>
                </c:pt>
                <c:pt idx="442">
                  <c:v>2006-08-04</c:v>
                </c:pt>
                <c:pt idx="443">
                  <c:v>2006-08-07</c:v>
                </c:pt>
                <c:pt idx="444">
                  <c:v>2006-08-08</c:v>
                </c:pt>
                <c:pt idx="445">
                  <c:v>2006-08-09</c:v>
                </c:pt>
                <c:pt idx="446">
                  <c:v>2006-08-10</c:v>
                </c:pt>
                <c:pt idx="447">
                  <c:v>2006-08-11</c:v>
                </c:pt>
                <c:pt idx="448">
                  <c:v>2006-08-14</c:v>
                </c:pt>
                <c:pt idx="449">
                  <c:v>2006-08-15</c:v>
                </c:pt>
                <c:pt idx="450">
                  <c:v>2006-08-16</c:v>
                </c:pt>
                <c:pt idx="451">
                  <c:v>2006-08-17</c:v>
                </c:pt>
                <c:pt idx="452">
                  <c:v>2006-08-18</c:v>
                </c:pt>
                <c:pt idx="453">
                  <c:v>2006-08-21</c:v>
                </c:pt>
                <c:pt idx="454">
                  <c:v>2006-08-22</c:v>
                </c:pt>
                <c:pt idx="455">
                  <c:v>2006-08-23</c:v>
                </c:pt>
                <c:pt idx="456">
                  <c:v>2006-08-24</c:v>
                </c:pt>
                <c:pt idx="457">
                  <c:v>2006-08-25</c:v>
                </c:pt>
                <c:pt idx="458">
                  <c:v>2006-08-28</c:v>
                </c:pt>
                <c:pt idx="459">
                  <c:v>2006-08-29</c:v>
                </c:pt>
                <c:pt idx="460">
                  <c:v>2006-08-30</c:v>
                </c:pt>
                <c:pt idx="461">
                  <c:v>2006-08-31</c:v>
                </c:pt>
                <c:pt idx="462">
                  <c:v>2006-09-01</c:v>
                </c:pt>
                <c:pt idx="463">
                  <c:v>2006-09-04</c:v>
                </c:pt>
                <c:pt idx="464">
                  <c:v>2006-09-05</c:v>
                </c:pt>
                <c:pt idx="465">
                  <c:v>2006-09-06</c:v>
                </c:pt>
                <c:pt idx="466">
                  <c:v>2006-09-07</c:v>
                </c:pt>
                <c:pt idx="467">
                  <c:v>2006-09-08</c:v>
                </c:pt>
                <c:pt idx="468">
                  <c:v>2006-09-11</c:v>
                </c:pt>
                <c:pt idx="469">
                  <c:v>2006-09-12</c:v>
                </c:pt>
                <c:pt idx="470">
                  <c:v>2006-09-13</c:v>
                </c:pt>
                <c:pt idx="471">
                  <c:v>2006-09-14</c:v>
                </c:pt>
                <c:pt idx="472">
                  <c:v>2006-09-15</c:v>
                </c:pt>
                <c:pt idx="473">
                  <c:v>2006-09-18</c:v>
                </c:pt>
                <c:pt idx="474">
                  <c:v>2006-09-19</c:v>
                </c:pt>
                <c:pt idx="475">
                  <c:v>2006-09-20</c:v>
                </c:pt>
                <c:pt idx="476">
                  <c:v>2006-09-21</c:v>
                </c:pt>
                <c:pt idx="477">
                  <c:v>2006-09-22</c:v>
                </c:pt>
                <c:pt idx="478">
                  <c:v>2006-09-25</c:v>
                </c:pt>
                <c:pt idx="479">
                  <c:v>2006-09-26</c:v>
                </c:pt>
                <c:pt idx="480">
                  <c:v>2006-09-27</c:v>
                </c:pt>
                <c:pt idx="481">
                  <c:v>2006-09-28</c:v>
                </c:pt>
                <c:pt idx="482">
                  <c:v>2006-09-29</c:v>
                </c:pt>
                <c:pt idx="483">
                  <c:v>2006-10-02</c:v>
                </c:pt>
                <c:pt idx="484">
                  <c:v>2006-10-03</c:v>
                </c:pt>
                <c:pt idx="485">
                  <c:v>2006-10-04</c:v>
                </c:pt>
                <c:pt idx="486">
                  <c:v>2006-10-05</c:v>
                </c:pt>
                <c:pt idx="487">
                  <c:v>2006-10-06</c:v>
                </c:pt>
                <c:pt idx="488">
                  <c:v>2006-10-09</c:v>
                </c:pt>
                <c:pt idx="489">
                  <c:v>2006-10-10</c:v>
                </c:pt>
                <c:pt idx="490">
                  <c:v>2006-10-11</c:v>
                </c:pt>
                <c:pt idx="491">
                  <c:v>2006-10-12</c:v>
                </c:pt>
                <c:pt idx="492">
                  <c:v>2006-10-13</c:v>
                </c:pt>
                <c:pt idx="493">
                  <c:v>2006-10-16</c:v>
                </c:pt>
                <c:pt idx="494">
                  <c:v>2006-10-17</c:v>
                </c:pt>
                <c:pt idx="495">
                  <c:v>2006-10-18</c:v>
                </c:pt>
                <c:pt idx="496">
                  <c:v>2006-10-19</c:v>
                </c:pt>
                <c:pt idx="497">
                  <c:v>2006-10-20</c:v>
                </c:pt>
                <c:pt idx="498">
                  <c:v>2006-10-23</c:v>
                </c:pt>
                <c:pt idx="499">
                  <c:v>2006-10-24</c:v>
                </c:pt>
                <c:pt idx="500">
                  <c:v>2006-10-25</c:v>
                </c:pt>
                <c:pt idx="501">
                  <c:v>2006-10-26</c:v>
                </c:pt>
                <c:pt idx="502">
                  <c:v>2006-10-27</c:v>
                </c:pt>
                <c:pt idx="503">
                  <c:v>2006-10-30</c:v>
                </c:pt>
                <c:pt idx="504">
                  <c:v>2006-10-31</c:v>
                </c:pt>
                <c:pt idx="505">
                  <c:v>2006-11-01</c:v>
                </c:pt>
                <c:pt idx="506">
                  <c:v>2006-11-02</c:v>
                </c:pt>
                <c:pt idx="507">
                  <c:v>2006-11-03</c:v>
                </c:pt>
                <c:pt idx="508">
                  <c:v>2006-11-06</c:v>
                </c:pt>
                <c:pt idx="509">
                  <c:v>2006-11-07</c:v>
                </c:pt>
                <c:pt idx="510">
                  <c:v>2006-11-08</c:v>
                </c:pt>
                <c:pt idx="511">
                  <c:v>2006-11-09</c:v>
                </c:pt>
                <c:pt idx="512">
                  <c:v>2006-11-10</c:v>
                </c:pt>
                <c:pt idx="513">
                  <c:v>2006-11-13</c:v>
                </c:pt>
                <c:pt idx="514">
                  <c:v>2006-11-14</c:v>
                </c:pt>
                <c:pt idx="515">
                  <c:v>2006-11-15</c:v>
                </c:pt>
                <c:pt idx="516">
                  <c:v>2006-11-16</c:v>
                </c:pt>
                <c:pt idx="517">
                  <c:v>2006-11-17</c:v>
                </c:pt>
                <c:pt idx="518">
                  <c:v>2006-11-20</c:v>
                </c:pt>
                <c:pt idx="519">
                  <c:v>2006-11-21</c:v>
                </c:pt>
                <c:pt idx="520">
                  <c:v>2006-11-22</c:v>
                </c:pt>
                <c:pt idx="521">
                  <c:v>2006-11-23</c:v>
                </c:pt>
                <c:pt idx="522">
                  <c:v>2006-11-24</c:v>
                </c:pt>
                <c:pt idx="523">
                  <c:v>2006-11-27</c:v>
                </c:pt>
                <c:pt idx="524">
                  <c:v>2006-11-28</c:v>
                </c:pt>
                <c:pt idx="525">
                  <c:v>2006-11-29</c:v>
                </c:pt>
                <c:pt idx="526">
                  <c:v>2006-11-30</c:v>
                </c:pt>
                <c:pt idx="527">
                  <c:v>2006-12-01</c:v>
                </c:pt>
                <c:pt idx="528">
                  <c:v>2006-12-04</c:v>
                </c:pt>
                <c:pt idx="529">
                  <c:v>2006-12-05</c:v>
                </c:pt>
                <c:pt idx="530">
                  <c:v>2006-12-06</c:v>
                </c:pt>
                <c:pt idx="531">
                  <c:v>2006-12-07</c:v>
                </c:pt>
                <c:pt idx="532">
                  <c:v>2006-12-08</c:v>
                </c:pt>
                <c:pt idx="533">
                  <c:v>2006-12-11</c:v>
                </c:pt>
                <c:pt idx="534">
                  <c:v>2006-12-12</c:v>
                </c:pt>
                <c:pt idx="535">
                  <c:v>2006-12-13</c:v>
                </c:pt>
                <c:pt idx="536">
                  <c:v>2006-12-14</c:v>
                </c:pt>
                <c:pt idx="537">
                  <c:v>2006-12-15</c:v>
                </c:pt>
                <c:pt idx="538">
                  <c:v>2006-12-18</c:v>
                </c:pt>
                <c:pt idx="539">
                  <c:v>2006-12-19</c:v>
                </c:pt>
                <c:pt idx="540">
                  <c:v>2006-12-20</c:v>
                </c:pt>
                <c:pt idx="541">
                  <c:v>2006-12-21</c:v>
                </c:pt>
                <c:pt idx="542">
                  <c:v>2006-12-22</c:v>
                </c:pt>
                <c:pt idx="543">
                  <c:v>2006-12-26</c:v>
                </c:pt>
                <c:pt idx="544">
                  <c:v>2006-12-27</c:v>
                </c:pt>
                <c:pt idx="545">
                  <c:v>2006-12-28</c:v>
                </c:pt>
                <c:pt idx="546">
                  <c:v>2006-12-29</c:v>
                </c:pt>
                <c:pt idx="547">
                  <c:v>2007-01-02</c:v>
                </c:pt>
                <c:pt idx="548">
                  <c:v>2007-01-03</c:v>
                </c:pt>
                <c:pt idx="549">
                  <c:v>2007-01-04</c:v>
                </c:pt>
                <c:pt idx="550">
                  <c:v>2007-01-05</c:v>
                </c:pt>
                <c:pt idx="551">
                  <c:v>2007-01-08</c:v>
                </c:pt>
                <c:pt idx="552">
                  <c:v>2007-01-09</c:v>
                </c:pt>
                <c:pt idx="553">
                  <c:v>2007-01-10</c:v>
                </c:pt>
                <c:pt idx="554">
                  <c:v>2007-01-11</c:v>
                </c:pt>
                <c:pt idx="555">
                  <c:v>2007-01-12</c:v>
                </c:pt>
                <c:pt idx="556">
                  <c:v>2007-01-15</c:v>
                </c:pt>
                <c:pt idx="557">
                  <c:v>2007-01-16</c:v>
                </c:pt>
                <c:pt idx="558">
                  <c:v>2007-01-17</c:v>
                </c:pt>
                <c:pt idx="559">
                  <c:v>2007-01-18</c:v>
                </c:pt>
                <c:pt idx="560">
                  <c:v>2007-01-19</c:v>
                </c:pt>
                <c:pt idx="561">
                  <c:v>2007-01-22</c:v>
                </c:pt>
                <c:pt idx="562">
                  <c:v>2007-01-23</c:v>
                </c:pt>
                <c:pt idx="563">
                  <c:v>2007-01-24</c:v>
                </c:pt>
                <c:pt idx="564">
                  <c:v>2007-01-25</c:v>
                </c:pt>
                <c:pt idx="565">
                  <c:v>2007-01-26</c:v>
                </c:pt>
                <c:pt idx="566">
                  <c:v>2007-01-29</c:v>
                </c:pt>
                <c:pt idx="567">
                  <c:v>2007-01-30</c:v>
                </c:pt>
                <c:pt idx="568">
                  <c:v>2007-01-31</c:v>
                </c:pt>
                <c:pt idx="569">
                  <c:v>2007-02-01</c:v>
                </c:pt>
                <c:pt idx="570">
                  <c:v>2007-02-02</c:v>
                </c:pt>
                <c:pt idx="571">
                  <c:v>2007-02-05</c:v>
                </c:pt>
                <c:pt idx="572">
                  <c:v>2007-02-06</c:v>
                </c:pt>
                <c:pt idx="573">
                  <c:v>2007-02-07</c:v>
                </c:pt>
                <c:pt idx="574">
                  <c:v>2007-02-08</c:v>
                </c:pt>
                <c:pt idx="575">
                  <c:v>2007-02-09</c:v>
                </c:pt>
                <c:pt idx="576">
                  <c:v>2007-02-12</c:v>
                </c:pt>
                <c:pt idx="577">
                  <c:v>2007-02-13</c:v>
                </c:pt>
                <c:pt idx="578">
                  <c:v>2007-02-14</c:v>
                </c:pt>
                <c:pt idx="579">
                  <c:v>2007-02-15</c:v>
                </c:pt>
                <c:pt idx="580">
                  <c:v>2007-02-16</c:v>
                </c:pt>
                <c:pt idx="581">
                  <c:v>2007-02-19</c:v>
                </c:pt>
                <c:pt idx="582">
                  <c:v>2007-02-20</c:v>
                </c:pt>
                <c:pt idx="583">
                  <c:v>2007-02-21</c:v>
                </c:pt>
                <c:pt idx="584">
                  <c:v>2007-02-22</c:v>
                </c:pt>
                <c:pt idx="585">
                  <c:v>2007-02-23</c:v>
                </c:pt>
                <c:pt idx="586">
                  <c:v>2007-02-26</c:v>
                </c:pt>
                <c:pt idx="587">
                  <c:v>2007-02-27</c:v>
                </c:pt>
                <c:pt idx="588">
                  <c:v>2007-02-28</c:v>
                </c:pt>
                <c:pt idx="589">
                  <c:v>2007-03-01</c:v>
                </c:pt>
                <c:pt idx="590">
                  <c:v>2007-03-02</c:v>
                </c:pt>
                <c:pt idx="591">
                  <c:v>2007-03-05</c:v>
                </c:pt>
                <c:pt idx="592">
                  <c:v>2007-03-06</c:v>
                </c:pt>
                <c:pt idx="593">
                  <c:v>2007-03-07</c:v>
                </c:pt>
                <c:pt idx="594">
                  <c:v>2007-03-08</c:v>
                </c:pt>
                <c:pt idx="595">
                  <c:v>2007-03-09</c:v>
                </c:pt>
                <c:pt idx="596">
                  <c:v>2007-03-12</c:v>
                </c:pt>
                <c:pt idx="597">
                  <c:v>2007-03-13</c:v>
                </c:pt>
                <c:pt idx="598">
                  <c:v>2007-03-14</c:v>
                </c:pt>
                <c:pt idx="599">
                  <c:v>2007-03-15</c:v>
                </c:pt>
                <c:pt idx="600">
                  <c:v>2007-03-16</c:v>
                </c:pt>
                <c:pt idx="601">
                  <c:v>2007-03-19</c:v>
                </c:pt>
                <c:pt idx="602">
                  <c:v>2007-03-20</c:v>
                </c:pt>
                <c:pt idx="603">
                  <c:v>2007-03-21</c:v>
                </c:pt>
                <c:pt idx="604">
                  <c:v>2007-03-22</c:v>
                </c:pt>
                <c:pt idx="605">
                  <c:v>2007-03-23</c:v>
                </c:pt>
                <c:pt idx="606">
                  <c:v>2007-03-26</c:v>
                </c:pt>
                <c:pt idx="607">
                  <c:v>2007-03-27</c:v>
                </c:pt>
                <c:pt idx="608">
                  <c:v>2007-03-28</c:v>
                </c:pt>
                <c:pt idx="609">
                  <c:v>2007-03-29</c:v>
                </c:pt>
                <c:pt idx="610">
                  <c:v>2007-03-30</c:v>
                </c:pt>
                <c:pt idx="611">
                  <c:v>2007-04-02</c:v>
                </c:pt>
                <c:pt idx="612">
                  <c:v>2007-04-03</c:v>
                </c:pt>
                <c:pt idx="613">
                  <c:v>2007-04-04</c:v>
                </c:pt>
                <c:pt idx="614">
                  <c:v>2007-04-05</c:v>
                </c:pt>
                <c:pt idx="615">
                  <c:v>2007-04-09</c:v>
                </c:pt>
                <c:pt idx="616">
                  <c:v>2007-04-10</c:v>
                </c:pt>
                <c:pt idx="617">
                  <c:v>2007-04-11</c:v>
                </c:pt>
                <c:pt idx="618">
                  <c:v>2007-04-12</c:v>
                </c:pt>
                <c:pt idx="619">
                  <c:v>2007-04-13</c:v>
                </c:pt>
                <c:pt idx="620">
                  <c:v>2007-04-16</c:v>
                </c:pt>
                <c:pt idx="621">
                  <c:v>2007-04-17</c:v>
                </c:pt>
                <c:pt idx="622">
                  <c:v>2007-04-18</c:v>
                </c:pt>
                <c:pt idx="623">
                  <c:v>2007-04-19</c:v>
                </c:pt>
                <c:pt idx="624">
                  <c:v>2007-04-20</c:v>
                </c:pt>
                <c:pt idx="625">
                  <c:v>2007-04-23</c:v>
                </c:pt>
                <c:pt idx="626">
                  <c:v>2007-04-24</c:v>
                </c:pt>
                <c:pt idx="627">
                  <c:v>2007-04-25</c:v>
                </c:pt>
                <c:pt idx="628">
                  <c:v>2007-04-26</c:v>
                </c:pt>
                <c:pt idx="629">
                  <c:v>2007-04-27</c:v>
                </c:pt>
                <c:pt idx="630">
                  <c:v>2007-04-30</c:v>
                </c:pt>
                <c:pt idx="631">
                  <c:v>2007-05-01</c:v>
                </c:pt>
                <c:pt idx="632">
                  <c:v>2007-05-02</c:v>
                </c:pt>
                <c:pt idx="633">
                  <c:v>2007-05-03</c:v>
                </c:pt>
                <c:pt idx="634">
                  <c:v>2007-05-04</c:v>
                </c:pt>
                <c:pt idx="635">
                  <c:v>2007-05-07</c:v>
                </c:pt>
                <c:pt idx="636">
                  <c:v>2007-05-08</c:v>
                </c:pt>
                <c:pt idx="637">
                  <c:v>2007-05-09</c:v>
                </c:pt>
                <c:pt idx="638">
                  <c:v>2007-05-10</c:v>
                </c:pt>
                <c:pt idx="639">
                  <c:v>2007-05-11</c:v>
                </c:pt>
                <c:pt idx="640">
                  <c:v>2007-05-14</c:v>
                </c:pt>
                <c:pt idx="641">
                  <c:v>2007-05-15</c:v>
                </c:pt>
                <c:pt idx="642">
                  <c:v>2007-05-16</c:v>
                </c:pt>
                <c:pt idx="643">
                  <c:v>2007-05-17</c:v>
                </c:pt>
                <c:pt idx="644">
                  <c:v>2007-05-18</c:v>
                </c:pt>
                <c:pt idx="645">
                  <c:v>2007-05-21</c:v>
                </c:pt>
                <c:pt idx="646">
                  <c:v>2007-05-22</c:v>
                </c:pt>
                <c:pt idx="647">
                  <c:v>2007-05-23</c:v>
                </c:pt>
                <c:pt idx="648">
                  <c:v>2007-05-24</c:v>
                </c:pt>
                <c:pt idx="649">
                  <c:v>2007-05-25</c:v>
                </c:pt>
                <c:pt idx="650">
                  <c:v>2007-05-28</c:v>
                </c:pt>
                <c:pt idx="651">
                  <c:v>2007-05-29</c:v>
                </c:pt>
                <c:pt idx="652">
                  <c:v>2007-05-30</c:v>
                </c:pt>
                <c:pt idx="653">
                  <c:v>2007-05-31</c:v>
                </c:pt>
                <c:pt idx="654">
                  <c:v>2007-06-01</c:v>
                </c:pt>
                <c:pt idx="655">
                  <c:v>2007-06-04</c:v>
                </c:pt>
                <c:pt idx="656">
                  <c:v>2007-06-05</c:v>
                </c:pt>
                <c:pt idx="657">
                  <c:v>2007-06-06</c:v>
                </c:pt>
                <c:pt idx="658">
                  <c:v>2007-06-07</c:v>
                </c:pt>
                <c:pt idx="659">
                  <c:v>2007-06-08</c:v>
                </c:pt>
                <c:pt idx="660">
                  <c:v>2007-06-11</c:v>
                </c:pt>
                <c:pt idx="661">
                  <c:v>2007-06-12</c:v>
                </c:pt>
                <c:pt idx="662">
                  <c:v>2007-06-13</c:v>
                </c:pt>
                <c:pt idx="663">
                  <c:v>2007-06-14</c:v>
                </c:pt>
                <c:pt idx="664">
                  <c:v>2007-06-15</c:v>
                </c:pt>
                <c:pt idx="665">
                  <c:v>2007-06-18</c:v>
                </c:pt>
                <c:pt idx="666">
                  <c:v>2007-06-19</c:v>
                </c:pt>
                <c:pt idx="667">
                  <c:v>2007-06-20</c:v>
                </c:pt>
                <c:pt idx="668">
                  <c:v>2007-06-21</c:v>
                </c:pt>
                <c:pt idx="669">
                  <c:v>2007-06-22</c:v>
                </c:pt>
                <c:pt idx="670">
                  <c:v>2007-06-25</c:v>
                </c:pt>
                <c:pt idx="671">
                  <c:v>2007-06-26</c:v>
                </c:pt>
                <c:pt idx="672">
                  <c:v>2007-06-27</c:v>
                </c:pt>
                <c:pt idx="673">
                  <c:v>2007-06-28</c:v>
                </c:pt>
                <c:pt idx="674">
                  <c:v>2007-06-29</c:v>
                </c:pt>
                <c:pt idx="675">
                  <c:v>2007-07-02</c:v>
                </c:pt>
                <c:pt idx="676">
                  <c:v>2007-07-03</c:v>
                </c:pt>
                <c:pt idx="677">
                  <c:v>2007-07-04</c:v>
                </c:pt>
                <c:pt idx="678">
                  <c:v>2007-07-05</c:v>
                </c:pt>
                <c:pt idx="679">
                  <c:v>2007-07-06</c:v>
                </c:pt>
                <c:pt idx="680">
                  <c:v>2007-07-09</c:v>
                </c:pt>
                <c:pt idx="681">
                  <c:v>2007-07-10</c:v>
                </c:pt>
                <c:pt idx="682">
                  <c:v>2007-07-11</c:v>
                </c:pt>
                <c:pt idx="683">
                  <c:v>2007-07-12</c:v>
                </c:pt>
                <c:pt idx="684">
                  <c:v>2007-07-13</c:v>
                </c:pt>
                <c:pt idx="685">
                  <c:v>2007-07-16</c:v>
                </c:pt>
                <c:pt idx="686">
                  <c:v>2007-07-17</c:v>
                </c:pt>
                <c:pt idx="687">
                  <c:v>2007-07-18</c:v>
                </c:pt>
                <c:pt idx="688">
                  <c:v>2007-07-19</c:v>
                </c:pt>
                <c:pt idx="689">
                  <c:v>2007-07-20</c:v>
                </c:pt>
                <c:pt idx="690">
                  <c:v>2007-07-23</c:v>
                </c:pt>
                <c:pt idx="691">
                  <c:v>2007-07-24</c:v>
                </c:pt>
                <c:pt idx="692">
                  <c:v>2007-07-25</c:v>
                </c:pt>
                <c:pt idx="693">
                  <c:v>2007-07-26</c:v>
                </c:pt>
                <c:pt idx="694">
                  <c:v>2007-07-27</c:v>
                </c:pt>
                <c:pt idx="695">
                  <c:v>2007-07-30</c:v>
                </c:pt>
                <c:pt idx="696">
                  <c:v>2007-07-31</c:v>
                </c:pt>
                <c:pt idx="697">
                  <c:v>2007-08-01</c:v>
                </c:pt>
                <c:pt idx="698">
                  <c:v>2007-08-02</c:v>
                </c:pt>
                <c:pt idx="699">
                  <c:v>2007-08-03</c:v>
                </c:pt>
                <c:pt idx="700">
                  <c:v>2007-08-06</c:v>
                </c:pt>
                <c:pt idx="701">
                  <c:v>2007-08-07</c:v>
                </c:pt>
                <c:pt idx="702">
                  <c:v>2007-08-08</c:v>
                </c:pt>
                <c:pt idx="703">
                  <c:v>2007-08-09</c:v>
                </c:pt>
                <c:pt idx="704">
                  <c:v>2007-08-10</c:v>
                </c:pt>
                <c:pt idx="705">
                  <c:v>2007-08-13</c:v>
                </c:pt>
                <c:pt idx="706">
                  <c:v>2007-08-14</c:v>
                </c:pt>
                <c:pt idx="707">
                  <c:v>2007-08-15</c:v>
                </c:pt>
                <c:pt idx="708">
                  <c:v>2007-08-16</c:v>
                </c:pt>
                <c:pt idx="709">
                  <c:v>2007-08-17</c:v>
                </c:pt>
                <c:pt idx="710">
                  <c:v>2007-08-20</c:v>
                </c:pt>
                <c:pt idx="711">
                  <c:v>2007-08-21</c:v>
                </c:pt>
                <c:pt idx="712">
                  <c:v>2007-08-22</c:v>
                </c:pt>
                <c:pt idx="713">
                  <c:v>2007-08-23</c:v>
                </c:pt>
                <c:pt idx="714">
                  <c:v>2007-08-24</c:v>
                </c:pt>
                <c:pt idx="715">
                  <c:v>2007-08-27</c:v>
                </c:pt>
                <c:pt idx="716">
                  <c:v>2007-08-28</c:v>
                </c:pt>
                <c:pt idx="717">
                  <c:v>2007-08-29</c:v>
                </c:pt>
                <c:pt idx="718">
                  <c:v>2007-08-30</c:v>
                </c:pt>
                <c:pt idx="719">
                  <c:v>2007-08-31</c:v>
                </c:pt>
                <c:pt idx="720">
                  <c:v>2007-09-03</c:v>
                </c:pt>
                <c:pt idx="721">
                  <c:v>2007-09-04</c:v>
                </c:pt>
                <c:pt idx="722">
                  <c:v>2007-09-05</c:v>
                </c:pt>
                <c:pt idx="723">
                  <c:v>2007-09-06</c:v>
                </c:pt>
                <c:pt idx="724">
                  <c:v>2007-09-07</c:v>
                </c:pt>
                <c:pt idx="725">
                  <c:v>2007-09-10</c:v>
                </c:pt>
                <c:pt idx="726">
                  <c:v>2007-09-11</c:v>
                </c:pt>
                <c:pt idx="727">
                  <c:v>2007-09-12</c:v>
                </c:pt>
                <c:pt idx="728">
                  <c:v>2007-09-13</c:v>
                </c:pt>
                <c:pt idx="729">
                  <c:v>2007-09-14</c:v>
                </c:pt>
                <c:pt idx="730">
                  <c:v>2007-09-17</c:v>
                </c:pt>
                <c:pt idx="731">
                  <c:v>2007-09-18</c:v>
                </c:pt>
                <c:pt idx="732">
                  <c:v>2007-09-19</c:v>
                </c:pt>
                <c:pt idx="733">
                  <c:v>2007-09-20</c:v>
                </c:pt>
                <c:pt idx="734">
                  <c:v>2007-09-21</c:v>
                </c:pt>
                <c:pt idx="735">
                  <c:v>2007-09-24</c:v>
                </c:pt>
                <c:pt idx="736">
                  <c:v>2007-09-25</c:v>
                </c:pt>
                <c:pt idx="737">
                  <c:v>2007-09-26</c:v>
                </c:pt>
                <c:pt idx="738">
                  <c:v>2007-09-27</c:v>
                </c:pt>
                <c:pt idx="739">
                  <c:v>2007-09-28</c:v>
                </c:pt>
                <c:pt idx="740">
                  <c:v>2007-10-01</c:v>
                </c:pt>
                <c:pt idx="741">
                  <c:v>2007-10-02</c:v>
                </c:pt>
                <c:pt idx="742">
                  <c:v>2007-10-03</c:v>
                </c:pt>
                <c:pt idx="743">
                  <c:v>2007-10-04</c:v>
                </c:pt>
                <c:pt idx="744">
                  <c:v>2007-10-05</c:v>
                </c:pt>
                <c:pt idx="745">
                  <c:v>2007-10-08</c:v>
                </c:pt>
                <c:pt idx="746">
                  <c:v>2007-10-09</c:v>
                </c:pt>
                <c:pt idx="747">
                  <c:v>2007-10-10</c:v>
                </c:pt>
                <c:pt idx="748">
                  <c:v>2007-10-11</c:v>
                </c:pt>
                <c:pt idx="749">
                  <c:v>2007-10-12</c:v>
                </c:pt>
                <c:pt idx="750">
                  <c:v>2007-10-15</c:v>
                </c:pt>
                <c:pt idx="751">
                  <c:v>2007-10-16</c:v>
                </c:pt>
                <c:pt idx="752">
                  <c:v>2007-10-17</c:v>
                </c:pt>
                <c:pt idx="753">
                  <c:v>2007-10-18</c:v>
                </c:pt>
                <c:pt idx="754">
                  <c:v>2007-10-19</c:v>
                </c:pt>
                <c:pt idx="755">
                  <c:v>2007-10-22</c:v>
                </c:pt>
                <c:pt idx="756">
                  <c:v>2007-10-23</c:v>
                </c:pt>
                <c:pt idx="757">
                  <c:v>2007-10-24</c:v>
                </c:pt>
                <c:pt idx="758">
                  <c:v>2007-10-25</c:v>
                </c:pt>
                <c:pt idx="759">
                  <c:v>2007-10-26</c:v>
                </c:pt>
                <c:pt idx="760">
                  <c:v>2007-10-29</c:v>
                </c:pt>
                <c:pt idx="761">
                  <c:v>2007-10-30</c:v>
                </c:pt>
                <c:pt idx="762">
                  <c:v>2007-10-31</c:v>
                </c:pt>
                <c:pt idx="763">
                  <c:v>2007-11-01</c:v>
                </c:pt>
                <c:pt idx="764">
                  <c:v>2007-11-02</c:v>
                </c:pt>
                <c:pt idx="765">
                  <c:v>2007-11-05</c:v>
                </c:pt>
                <c:pt idx="766">
                  <c:v>2007-11-06</c:v>
                </c:pt>
                <c:pt idx="767">
                  <c:v>2007-11-07</c:v>
                </c:pt>
                <c:pt idx="768">
                  <c:v>2007-11-08</c:v>
                </c:pt>
                <c:pt idx="769">
                  <c:v>2007-11-09</c:v>
                </c:pt>
                <c:pt idx="770">
                  <c:v>2007-11-12</c:v>
                </c:pt>
                <c:pt idx="771">
                  <c:v>2007-11-13</c:v>
                </c:pt>
                <c:pt idx="772">
                  <c:v>2007-11-14</c:v>
                </c:pt>
                <c:pt idx="773">
                  <c:v>2007-11-15</c:v>
                </c:pt>
                <c:pt idx="774">
                  <c:v>2007-11-16</c:v>
                </c:pt>
                <c:pt idx="775">
                  <c:v>2007-11-19</c:v>
                </c:pt>
                <c:pt idx="776">
                  <c:v>2007-11-20</c:v>
                </c:pt>
                <c:pt idx="777">
                  <c:v>2007-11-21</c:v>
                </c:pt>
                <c:pt idx="778">
                  <c:v>2007-11-22</c:v>
                </c:pt>
                <c:pt idx="779">
                  <c:v>2007-11-23</c:v>
                </c:pt>
                <c:pt idx="780">
                  <c:v>2007-11-26</c:v>
                </c:pt>
                <c:pt idx="781">
                  <c:v>2007-11-27</c:v>
                </c:pt>
                <c:pt idx="782">
                  <c:v>2007-11-28</c:v>
                </c:pt>
                <c:pt idx="783">
                  <c:v>2007-11-29</c:v>
                </c:pt>
                <c:pt idx="784">
                  <c:v>2007-11-30</c:v>
                </c:pt>
                <c:pt idx="785">
                  <c:v>2007-12-03</c:v>
                </c:pt>
                <c:pt idx="786">
                  <c:v>2007-12-04</c:v>
                </c:pt>
                <c:pt idx="787">
                  <c:v>2007-12-05</c:v>
                </c:pt>
                <c:pt idx="788">
                  <c:v>2007-12-06</c:v>
                </c:pt>
                <c:pt idx="789">
                  <c:v>2007-12-07</c:v>
                </c:pt>
                <c:pt idx="790">
                  <c:v>2007-12-10</c:v>
                </c:pt>
                <c:pt idx="791">
                  <c:v>2007-12-11</c:v>
                </c:pt>
                <c:pt idx="792">
                  <c:v>2007-12-12</c:v>
                </c:pt>
                <c:pt idx="793">
                  <c:v>2007-12-13</c:v>
                </c:pt>
                <c:pt idx="794">
                  <c:v>2007-12-14</c:v>
                </c:pt>
                <c:pt idx="795">
                  <c:v>2007-12-17</c:v>
                </c:pt>
                <c:pt idx="796">
                  <c:v>2007-12-18</c:v>
                </c:pt>
                <c:pt idx="797">
                  <c:v>2007-12-19</c:v>
                </c:pt>
                <c:pt idx="798">
                  <c:v>2007-12-20</c:v>
                </c:pt>
                <c:pt idx="799">
                  <c:v>2007-12-21</c:v>
                </c:pt>
                <c:pt idx="800">
                  <c:v>2007-12-24</c:v>
                </c:pt>
                <c:pt idx="801">
                  <c:v>2007-12-26</c:v>
                </c:pt>
                <c:pt idx="802">
                  <c:v>2007-12-27</c:v>
                </c:pt>
                <c:pt idx="803">
                  <c:v>2007-12-28</c:v>
                </c:pt>
                <c:pt idx="804">
                  <c:v>2007-12-31</c:v>
                </c:pt>
                <c:pt idx="805">
                  <c:v>2008-01-02</c:v>
                </c:pt>
                <c:pt idx="806">
                  <c:v>2008-01-03</c:v>
                </c:pt>
                <c:pt idx="807">
                  <c:v>2008-01-04</c:v>
                </c:pt>
                <c:pt idx="808">
                  <c:v>2008-01-07</c:v>
                </c:pt>
                <c:pt idx="809">
                  <c:v>2008-01-08</c:v>
                </c:pt>
                <c:pt idx="810">
                  <c:v>2008-01-09</c:v>
                </c:pt>
                <c:pt idx="811">
                  <c:v>2008-01-10</c:v>
                </c:pt>
                <c:pt idx="812">
                  <c:v>2008-01-11</c:v>
                </c:pt>
                <c:pt idx="813">
                  <c:v>2008-01-14</c:v>
                </c:pt>
                <c:pt idx="814">
                  <c:v>2008-01-15</c:v>
                </c:pt>
                <c:pt idx="815">
                  <c:v>2008-01-16</c:v>
                </c:pt>
                <c:pt idx="816">
                  <c:v>2008-01-17</c:v>
                </c:pt>
                <c:pt idx="817">
                  <c:v>2008-01-18</c:v>
                </c:pt>
                <c:pt idx="818">
                  <c:v>2008-01-21</c:v>
                </c:pt>
                <c:pt idx="819">
                  <c:v>2008-01-22</c:v>
                </c:pt>
                <c:pt idx="820">
                  <c:v>2008-01-23</c:v>
                </c:pt>
                <c:pt idx="821">
                  <c:v>2008-01-24</c:v>
                </c:pt>
                <c:pt idx="822">
                  <c:v>2008-01-25</c:v>
                </c:pt>
                <c:pt idx="823">
                  <c:v>2008-01-28</c:v>
                </c:pt>
                <c:pt idx="824">
                  <c:v>2008-01-29</c:v>
                </c:pt>
                <c:pt idx="825">
                  <c:v>2008-01-30</c:v>
                </c:pt>
                <c:pt idx="826">
                  <c:v>2008-01-31</c:v>
                </c:pt>
                <c:pt idx="827">
                  <c:v>2008-02-01</c:v>
                </c:pt>
                <c:pt idx="828">
                  <c:v>2008-02-04</c:v>
                </c:pt>
                <c:pt idx="829">
                  <c:v>2008-02-05</c:v>
                </c:pt>
                <c:pt idx="830">
                  <c:v>2008-02-06</c:v>
                </c:pt>
                <c:pt idx="831">
                  <c:v>2008-02-07</c:v>
                </c:pt>
                <c:pt idx="832">
                  <c:v>2008-02-08</c:v>
                </c:pt>
                <c:pt idx="833">
                  <c:v>2008-02-11</c:v>
                </c:pt>
                <c:pt idx="834">
                  <c:v>2008-02-12</c:v>
                </c:pt>
                <c:pt idx="835">
                  <c:v>2008-02-13</c:v>
                </c:pt>
                <c:pt idx="836">
                  <c:v>2008-02-14</c:v>
                </c:pt>
                <c:pt idx="837">
                  <c:v>2008-02-15</c:v>
                </c:pt>
                <c:pt idx="838">
                  <c:v>2008-02-18</c:v>
                </c:pt>
                <c:pt idx="839">
                  <c:v>2008-02-19</c:v>
                </c:pt>
                <c:pt idx="840">
                  <c:v>2008-02-20</c:v>
                </c:pt>
                <c:pt idx="841">
                  <c:v>2008-02-21</c:v>
                </c:pt>
                <c:pt idx="842">
                  <c:v>2008-02-22</c:v>
                </c:pt>
                <c:pt idx="843">
                  <c:v>2008-02-25</c:v>
                </c:pt>
                <c:pt idx="844">
                  <c:v>2008-02-26</c:v>
                </c:pt>
                <c:pt idx="845">
                  <c:v>2008-02-27</c:v>
                </c:pt>
                <c:pt idx="846">
                  <c:v>2008-02-28</c:v>
                </c:pt>
                <c:pt idx="847">
                  <c:v>2008-02-29</c:v>
                </c:pt>
                <c:pt idx="848">
                  <c:v>2008-03-03</c:v>
                </c:pt>
                <c:pt idx="849">
                  <c:v>2008-03-04</c:v>
                </c:pt>
                <c:pt idx="850">
                  <c:v>2008-03-05</c:v>
                </c:pt>
                <c:pt idx="851">
                  <c:v>2008-03-06</c:v>
                </c:pt>
                <c:pt idx="852">
                  <c:v>2008-03-07</c:v>
                </c:pt>
                <c:pt idx="853">
                  <c:v>2008-03-10</c:v>
                </c:pt>
                <c:pt idx="854">
                  <c:v>2008-03-11</c:v>
                </c:pt>
                <c:pt idx="855">
                  <c:v>2008-03-12</c:v>
                </c:pt>
                <c:pt idx="856">
                  <c:v>2008-03-13</c:v>
                </c:pt>
                <c:pt idx="857">
                  <c:v>2008-03-14</c:v>
                </c:pt>
                <c:pt idx="858">
                  <c:v>2008-03-17</c:v>
                </c:pt>
                <c:pt idx="859">
                  <c:v>2008-03-18</c:v>
                </c:pt>
                <c:pt idx="860">
                  <c:v>2008-03-19</c:v>
                </c:pt>
                <c:pt idx="861">
                  <c:v>2008-03-20</c:v>
                </c:pt>
                <c:pt idx="862">
                  <c:v>2008-03-24</c:v>
                </c:pt>
                <c:pt idx="863">
                  <c:v>2008-03-25</c:v>
                </c:pt>
                <c:pt idx="864">
                  <c:v>2008-03-26</c:v>
                </c:pt>
                <c:pt idx="865">
                  <c:v>2008-03-27</c:v>
                </c:pt>
                <c:pt idx="866">
                  <c:v>2008-03-28</c:v>
                </c:pt>
                <c:pt idx="867">
                  <c:v>2008-03-31</c:v>
                </c:pt>
                <c:pt idx="868">
                  <c:v>2008-04-01</c:v>
                </c:pt>
                <c:pt idx="869">
                  <c:v>2008-04-02</c:v>
                </c:pt>
                <c:pt idx="870">
                  <c:v>2008-04-03</c:v>
                </c:pt>
                <c:pt idx="871">
                  <c:v>2008-04-04</c:v>
                </c:pt>
                <c:pt idx="872">
                  <c:v>2008-04-07</c:v>
                </c:pt>
                <c:pt idx="873">
                  <c:v>2008-04-08</c:v>
                </c:pt>
                <c:pt idx="874">
                  <c:v>2008-04-09</c:v>
                </c:pt>
                <c:pt idx="875">
                  <c:v>2008-04-10</c:v>
                </c:pt>
                <c:pt idx="876">
                  <c:v>2008-04-11</c:v>
                </c:pt>
                <c:pt idx="877">
                  <c:v>2008-04-14</c:v>
                </c:pt>
                <c:pt idx="878">
                  <c:v>2008-04-15</c:v>
                </c:pt>
                <c:pt idx="879">
                  <c:v>2008-04-16</c:v>
                </c:pt>
                <c:pt idx="880">
                  <c:v>2008-04-17</c:v>
                </c:pt>
                <c:pt idx="881">
                  <c:v>2008-04-18</c:v>
                </c:pt>
                <c:pt idx="882">
                  <c:v>2008-04-21</c:v>
                </c:pt>
                <c:pt idx="883">
                  <c:v>2008-04-22</c:v>
                </c:pt>
                <c:pt idx="884">
                  <c:v>2008-04-23</c:v>
                </c:pt>
                <c:pt idx="885">
                  <c:v>2008-04-24</c:v>
                </c:pt>
                <c:pt idx="886">
                  <c:v>2008-04-25</c:v>
                </c:pt>
                <c:pt idx="887">
                  <c:v>2008-04-28</c:v>
                </c:pt>
                <c:pt idx="888">
                  <c:v>2008-04-29</c:v>
                </c:pt>
                <c:pt idx="889">
                  <c:v>2008-04-30</c:v>
                </c:pt>
                <c:pt idx="890">
                  <c:v>2008-05-01</c:v>
                </c:pt>
                <c:pt idx="891">
                  <c:v>2008-05-02</c:v>
                </c:pt>
                <c:pt idx="892">
                  <c:v>2008-05-05</c:v>
                </c:pt>
                <c:pt idx="893">
                  <c:v>2008-05-06</c:v>
                </c:pt>
                <c:pt idx="894">
                  <c:v>2008-05-07</c:v>
                </c:pt>
                <c:pt idx="895">
                  <c:v>2008-05-08</c:v>
                </c:pt>
                <c:pt idx="896">
                  <c:v>2008-05-09</c:v>
                </c:pt>
                <c:pt idx="897">
                  <c:v>2008-05-12</c:v>
                </c:pt>
                <c:pt idx="898">
                  <c:v>2008-05-13</c:v>
                </c:pt>
                <c:pt idx="899">
                  <c:v>2008-05-14</c:v>
                </c:pt>
                <c:pt idx="900">
                  <c:v>2008-05-15</c:v>
                </c:pt>
                <c:pt idx="901">
                  <c:v>2008-05-16</c:v>
                </c:pt>
                <c:pt idx="902">
                  <c:v>2008-05-19</c:v>
                </c:pt>
                <c:pt idx="903">
                  <c:v>2008-05-20</c:v>
                </c:pt>
                <c:pt idx="904">
                  <c:v>2008-05-21</c:v>
                </c:pt>
                <c:pt idx="905">
                  <c:v>2008-05-22</c:v>
                </c:pt>
                <c:pt idx="906">
                  <c:v>2008-05-23</c:v>
                </c:pt>
                <c:pt idx="907">
                  <c:v>2008-05-26</c:v>
                </c:pt>
                <c:pt idx="908">
                  <c:v>2008-05-27</c:v>
                </c:pt>
                <c:pt idx="909">
                  <c:v>2008-05-28</c:v>
                </c:pt>
                <c:pt idx="910">
                  <c:v>2008-05-29</c:v>
                </c:pt>
                <c:pt idx="911">
                  <c:v>2008-05-30</c:v>
                </c:pt>
                <c:pt idx="912">
                  <c:v>2008-06-02</c:v>
                </c:pt>
                <c:pt idx="913">
                  <c:v>2008-06-03</c:v>
                </c:pt>
                <c:pt idx="914">
                  <c:v>2008-06-04</c:v>
                </c:pt>
                <c:pt idx="915">
                  <c:v>2008-06-05</c:v>
                </c:pt>
                <c:pt idx="916">
                  <c:v>2008-06-06</c:v>
                </c:pt>
                <c:pt idx="917">
                  <c:v>2008-06-09</c:v>
                </c:pt>
                <c:pt idx="918">
                  <c:v>2008-06-10</c:v>
                </c:pt>
                <c:pt idx="919">
                  <c:v>2008-06-11</c:v>
                </c:pt>
                <c:pt idx="920">
                  <c:v>2008-06-12</c:v>
                </c:pt>
                <c:pt idx="921">
                  <c:v>2008-06-13</c:v>
                </c:pt>
                <c:pt idx="922">
                  <c:v>2008-06-16</c:v>
                </c:pt>
                <c:pt idx="923">
                  <c:v>2008-06-17</c:v>
                </c:pt>
                <c:pt idx="924">
                  <c:v>2008-06-18</c:v>
                </c:pt>
                <c:pt idx="925">
                  <c:v>2008-06-19</c:v>
                </c:pt>
                <c:pt idx="926">
                  <c:v>2008-06-20</c:v>
                </c:pt>
                <c:pt idx="927">
                  <c:v>2008-06-23</c:v>
                </c:pt>
                <c:pt idx="928">
                  <c:v>2008-06-24</c:v>
                </c:pt>
                <c:pt idx="929">
                  <c:v>2008-06-25</c:v>
                </c:pt>
                <c:pt idx="930">
                  <c:v>2008-06-26</c:v>
                </c:pt>
                <c:pt idx="931">
                  <c:v>2008-06-27</c:v>
                </c:pt>
                <c:pt idx="932">
                  <c:v>2008-06-30</c:v>
                </c:pt>
                <c:pt idx="933">
                  <c:v>2008-07-01</c:v>
                </c:pt>
                <c:pt idx="934">
                  <c:v>2008-07-02</c:v>
                </c:pt>
                <c:pt idx="935">
                  <c:v>2008-07-03</c:v>
                </c:pt>
                <c:pt idx="936">
                  <c:v>2008-07-04</c:v>
                </c:pt>
                <c:pt idx="937">
                  <c:v>2008-07-07</c:v>
                </c:pt>
                <c:pt idx="938">
                  <c:v>2008-07-08</c:v>
                </c:pt>
                <c:pt idx="939">
                  <c:v>2008-07-09</c:v>
                </c:pt>
                <c:pt idx="940">
                  <c:v>2008-07-10</c:v>
                </c:pt>
                <c:pt idx="941">
                  <c:v>2008-07-11</c:v>
                </c:pt>
                <c:pt idx="942">
                  <c:v>2008-07-14</c:v>
                </c:pt>
                <c:pt idx="943">
                  <c:v>2008-07-15</c:v>
                </c:pt>
                <c:pt idx="944">
                  <c:v>2008-07-16</c:v>
                </c:pt>
                <c:pt idx="945">
                  <c:v>2008-07-17</c:v>
                </c:pt>
                <c:pt idx="946">
                  <c:v>2008-07-18</c:v>
                </c:pt>
                <c:pt idx="947">
                  <c:v>2008-07-21</c:v>
                </c:pt>
                <c:pt idx="948">
                  <c:v>2008-07-22</c:v>
                </c:pt>
                <c:pt idx="949">
                  <c:v>2008-07-23</c:v>
                </c:pt>
                <c:pt idx="950">
                  <c:v>2008-07-24</c:v>
                </c:pt>
                <c:pt idx="951">
                  <c:v>2008-07-25</c:v>
                </c:pt>
                <c:pt idx="952">
                  <c:v>2008-07-28</c:v>
                </c:pt>
                <c:pt idx="953">
                  <c:v>2008-07-29</c:v>
                </c:pt>
                <c:pt idx="954">
                  <c:v>2008-07-30</c:v>
                </c:pt>
                <c:pt idx="955">
                  <c:v>2008-07-31</c:v>
                </c:pt>
                <c:pt idx="956">
                  <c:v>2008-08-01</c:v>
                </c:pt>
                <c:pt idx="957">
                  <c:v>2008-08-04</c:v>
                </c:pt>
                <c:pt idx="958">
                  <c:v>2008-08-05</c:v>
                </c:pt>
                <c:pt idx="959">
                  <c:v>2008-08-06</c:v>
                </c:pt>
                <c:pt idx="960">
                  <c:v>2008-08-07</c:v>
                </c:pt>
                <c:pt idx="961">
                  <c:v>2008-08-08</c:v>
                </c:pt>
                <c:pt idx="962">
                  <c:v>2008-08-11</c:v>
                </c:pt>
                <c:pt idx="963">
                  <c:v>2008-08-12</c:v>
                </c:pt>
                <c:pt idx="964">
                  <c:v>2008-08-13</c:v>
                </c:pt>
                <c:pt idx="965">
                  <c:v>2008-08-14</c:v>
                </c:pt>
                <c:pt idx="966">
                  <c:v>2008-08-15</c:v>
                </c:pt>
                <c:pt idx="967">
                  <c:v>2008-08-18</c:v>
                </c:pt>
                <c:pt idx="968">
                  <c:v>2008-08-19</c:v>
                </c:pt>
                <c:pt idx="969">
                  <c:v>2008-08-20</c:v>
                </c:pt>
                <c:pt idx="970">
                  <c:v>2008-08-21</c:v>
                </c:pt>
                <c:pt idx="971">
                  <c:v>2008-08-22</c:v>
                </c:pt>
                <c:pt idx="972">
                  <c:v>2008-08-25</c:v>
                </c:pt>
                <c:pt idx="973">
                  <c:v>2008-08-26</c:v>
                </c:pt>
                <c:pt idx="974">
                  <c:v>2008-08-27</c:v>
                </c:pt>
                <c:pt idx="975">
                  <c:v>2008-08-28</c:v>
                </c:pt>
                <c:pt idx="976">
                  <c:v>2008-08-29</c:v>
                </c:pt>
                <c:pt idx="977">
                  <c:v>2008-09-01</c:v>
                </c:pt>
                <c:pt idx="978">
                  <c:v>2008-09-02</c:v>
                </c:pt>
                <c:pt idx="979">
                  <c:v>2008-09-03</c:v>
                </c:pt>
                <c:pt idx="980">
                  <c:v>2008-09-04</c:v>
                </c:pt>
                <c:pt idx="981">
                  <c:v>2008-09-05</c:v>
                </c:pt>
                <c:pt idx="982">
                  <c:v>2008-09-08</c:v>
                </c:pt>
                <c:pt idx="983">
                  <c:v>2008-09-09</c:v>
                </c:pt>
                <c:pt idx="984">
                  <c:v>2008-09-10</c:v>
                </c:pt>
                <c:pt idx="985">
                  <c:v>2008-09-11</c:v>
                </c:pt>
                <c:pt idx="986">
                  <c:v>2008-09-12</c:v>
                </c:pt>
                <c:pt idx="987">
                  <c:v>2008-09-15</c:v>
                </c:pt>
                <c:pt idx="988">
                  <c:v>2008-09-16</c:v>
                </c:pt>
                <c:pt idx="989">
                  <c:v>2008-09-17</c:v>
                </c:pt>
                <c:pt idx="990">
                  <c:v>2008-09-18</c:v>
                </c:pt>
                <c:pt idx="991">
                  <c:v>2008-09-19</c:v>
                </c:pt>
                <c:pt idx="992">
                  <c:v>2008-09-22</c:v>
                </c:pt>
                <c:pt idx="993">
                  <c:v>2008-09-23</c:v>
                </c:pt>
                <c:pt idx="994">
                  <c:v>2008-09-24</c:v>
                </c:pt>
                <c:pt idx="995">
                  <c:v>2008-09-25</c:v>
                </c:pt>
                <c:pt idx="996">
                  <c:v>2008-09-26</c:v>
                </c:pt>
                <c:pt idx="997">
                  <c:v>2008-09-29</c:v>
                </c:pt>
                <c:pt idx="998">
                  <c:v>2008-09-30</c:v>
                </c:pt>
                <c:pt idx="999">
                  <c:v>2008-10-01</c:v>
                </c:pt>
                <c:pt idx="1000">
                  <c:v>2008-10-02</c:v>
                </c:pt>
                <c:pt idx="1001">
                  <c:v>2008-10-03</c:v>
                </c:pt>
                <c:pt idx="1002">
                  <c:v>2008-10-06</c:v>
                </c:pt>
                <c:pt idx="1003">
                  <c:v>2008-10-07</c:v>
                </c:pt>
                <c:pt idx="1004">
                  <c:v>2008-10-08</c:v>
                </c:pt>
                <c:pt idx="1005">
                  <c:v>2008-10-09</c:v>
                </c:pt>
                <c:pt idx="1006">
                  <c:v>2008-10-10</c:v>
                </c:pt>
                <c:pt idx="1007">
                  <c:v>2008-10-13</c:v>
                </c:pt>
                <c:pt idx="1008">
                  <c:v>2008-10-14</c:v>
                </c:pt>
                <c:pt idx="1009">
                  <c:v>2008-10-15</c:v>
                </c:pt>
                <c:pt idx="1010">
                  <c:v>2008-10-16</c:v>
                </c:pt>
                <c:pt idx="1011">
                  <c:v>2008-10-17</c:v>
                </c:pt>
                <c:pt idx="1012">
                  <c:v>2008-10-20</c:v>
                </c:pt>
                <c:pt idx="1013">
                  <c:v>2008-10-21</c:v>
                </c:pt>
                <c:pt idx="1014">
                  <c:v>2008-10-22</c:v>
                </c:pt>
                <c:pt idx="1015">
                  <c:v>2008-10-23</c:v>
                </c:pt>
                <c:pt idx="1016">
                  <c:v>2008-10-24</c:v>
                </c:pt>
                <c:pt idx="1017">
                  <c:v>2008-10-27</c:v>
                </c:pt>
                <c:pt idx="1018">
                  <c:v>2008-10-28</c:v>
                </c:pt>
                <c:pt idx="1019">
                  <c:v>2008-10-29</c:v>
                </c:pt>
                <c:pt idx="1020">
                  <c:v>2008-10-30</c:v>
                </c:pt>
                <c:pt idx="1021">
                  <c:v>2008-10-31</c:v>
                </c:pt>
                <c:pt idx="1022">
                  <c:v>2008-11-03</c:v>
                </c:pt>
                <c:pt idx="1023">
                  <c:v>2008-11-04</c:v>
                </c:pt>
                <c:pt idx="1024">
                  <c:v>2008-11-05</c:v>
                </c:pt>
                <c:pt idx="1025">
                  <c:v>2008-11-06</c:v>
                </c:pt>
                <c:pt idx="1026">
                  <c:v>2008-11-07</c:v>
                </c:pt>
                <c:pt idx="1027">
                  <c:v>2008-11-10</c:v>
                </c:pt>
                <c:pt idx="1028">
                  <c:v>2008-11-11</c:v>
                </c:pt>
                <c:pt idx="1029">
                  <c:v>2008-11-12</c:v>
                </c:pt>
                <c:pt idx="1030">
                  <c:v>2008-11-13</c:v>
                </c:pt>
                <c:pt idx="1031">
                  <c:v>2008-11-14</c:v>
                </c:pt>
                <c:pt idx="1032">
                  <c:v>2008-11-17</c:v>
                </c:pt>
                <c:pt idx="1033">
                  <c:v>2008-11-18</c:v>
                </c:pt>
                <c:pt idx="1034">
                  <c:v>2008-11-19</c:v>
                </c:pt>
                <c:pt idx="1035">
                  <c:v>2008-11-20</c:v>
                </c:pt>
                <c:pt idx="1036">
                  <c:v>2008-11-21</c:v>
                </c:pt>
                <c:pt idx="1037">
                  <c:v>2008-11-24</c:v>
                </c:pt>
                <c:pt idx="1038">
                  <c:v>2008-11-25</c:v>
                </c:pt>
                <c:pt idx="1039">
                  <c:v>2008-11-26</c:v>
                </c:pt>
                <c:pt idx="1040">
                  <c:v>2008-11-27</c:v>
                </c:pt>
                <c:pt idx="1041">
                  <c:v>2008-11-28</c:v>
                </c:pt>
                <c:pt idx="1042">
                  <c:v>2008-12-01</c:v>
                </c:pt>
                <c:pt idx="1043">
                  <c:v>2008-12-02</c:v>
                </c:pt>
                <c:pt idx="1044">
                  <c:v>2008-12-03</c:v>
                </c:pt>
                <c:pt idx="1045">
                  <c:v>2008-12-04</c:v>
                </c:pt>
                <c:pt idx="1046">
                  <c:v>2008-12-05</c:v>
                </c:pt>
                <c:pt idx="1047">
                  <c:v>2008-12-08</c:v>
                </c:pt>
                <c:pt idx="1048">
                  <c:v>2008-12-09</c:v>
                </c:pt>
                <c:pt idx="1049">
                  <c:v>2008-12-10</c:v>
                </c:pt>
                <c:pt idx="1050">
                  <c:v>2008-12-11</c:v>
                </c:pt>
                <c:pt idx="1051">
                  <c:v>2008-12-12</c:v>
                </c:pt>
                <c:pt idx="1052">
                  <c:v>2008-12-15</c:v>
                </c:pt>
                <c:pt idx="1053">
                  <c:v>2008-12-16</c:v>
                </c:pt>
                <c:pt idx="1054">
                  <c:v>2008-12-17</c:v>
                </c:pt>
                <c:pt idx="1055">
                  <c:v>2008-12-18</c:v>
                </c:pt>
                <c:pt idx="1056">
                  <c:v>2008-12-19</c:v>
                </c:pt>
                <c:pt idx="1057">
                  <c:v>2008-12-22</c:v>
                </c:pt>
                <c:pt idx="1058">
                  <c:v>2008-12-23</c:v>
                </c:pt>
                <c:pt idx="1059">
                  <c:v>2008-12-24</c:v>
                </c:pt>
                <c:pt idx="1060">
                  <c:v>2008-12-26</c:v>
                </c:pt>
                <c:pt idx="1061">
                  <c:v>2008-12-29</c:v>
                </c:pt>
                <c:pt idx="1062">
                  <c:v>2008-12-30</c:v>
                </c:pt>
                <c:pt idx="1063">
                  <c:v>2008-12-31</c:v>
                </c:pt>
                <c:pt idx="1064">
                  <c:v>2009-01-02</c:v>
                </c:pt>
                <c:pt idx="1065">
                  <c:v>2009-01-05</c:v>
                </c:pt>
                <c:pt idx="1066">
                  <c:v>2009-01-06</c:v>
                </c:pt>
                <c:pt idx="1067">
                  <c:v>2009-01-07</c:v>
                </c:pt>
                <c:pt idx="1068">
                  <c:v>2009-01-08</c:v>
                </c:pt>
                <c:pt idx="1069">
                  <c:v>2009-01-09</c:v>
                </c:pt>
                <c:pt idx="1070">
                  <c:v>2009-01-12</c:v>
                </c:pt>
                <c:pt idx="1071">
                  <c:v>2009-01-13</c:v>
                </c:pt>
                <c:pt idx="1072">
                  <c:v>2009-01-14</c:v>
                </c:pt>
                <c:pt idx="1073">
                  <c:v>2009-01-15</c:v>
                </c:pt>
                <c:pt idx="1074">
                  <c:v>2009-01-16</c:v>
                </c:pt>
                <c:pt idx="1075">
                  <c:v>2009-01-19</c:v>
                </c:pt>
                <c:pt idx="1076">
                  <c:v>2009-01-20</c:v>
                </c:pt>
                <c:pt idx="1077">
                  <c:v>2009-01-21</c:v>
                </c:pt>
                <c:pt idx="1078">
                  <c:v>2009-01-22</c:v>
                </c:pt>
                <c:pt idx="1079">
                  <c:v>2009-01-23</c:v>
                </c:pt>
                <c:pt idx="1080">
                  <c:v>2009-01-26</c:v>
                </c:pt>
                <c:pt idx="1081">
                  <c:v>2009-01-27</c:v>
                </c:pt>
                <c:pt idx="1082">
                  <c:v>2009-01-28</c:v>
                </c:pt>
                <c:pt idx="1083">
                  <c:v>2009-01-29</c:v>
                </c:pt>
                <c:pt idx="1084">
                  <c:v>2009-01-30</c:v>
                </c:pt>
                <c:pt idx="1085">
                  <c:v>2009-02-02</c:v>
                </c:pt>
                <c:pt idx="1086">
                  <c:v>2009-02-03</c:v>
                </c:pt>
                <c:pt idx="1087">
                  <c:v>2009-02-04</c:v>
                </c:pt>
                <c:pt idx="1088">
                  <c:v>2009-02-05</c:v>
                </c:pt>
                <c:pt idx="1089">
                  <c:v>2009-02-06</c:v>
                </c:pt>
                <c:pt idx="1090">
                  <c:v>2009-02-09</c:v>
                </c:pt>
                <c:pt idx="1091">
                  <c:v>2009-02-10</c:v>
                </c:pt>
                <c:pt idx="1092">
                  <c:v>2009-02-11</c:v>
                </c:pt>
                <c:pt idx="1093">
                  <c:v>2009-02-12</c:v>
                </c:pt>
                <c:pt idx="1094">
                  <c:v>2009-02-13</c:v>
                </c:pt>
                <c:pt idx="1095">
                  <c:v>2009-02-16</c:v>
                </c:pt>
                <c:pt idx="1096">
                  <c:v>2009-02-17</c:v>
                </c:pt>
                <c:pt idx="1097">
                  <c:v>2009-02-18</c:v>
                </c:pt>
                <c:pt idx="1098">
                  <c:v>2009-02-19</c:v>
                </c:pt>
                <c:pt idx="1099">
                  <c:v>2009-02-20</c:v>
                </c:pt>
                <c:pt idx="1100">
                  <c:v>2009-02-23</c:v>
                </c:pt>
                <c:pt idx="1101">
                  <c:v>2009-02-24</c:v>
                </c:pt>
                <c:pt idx="1102">
                  <c:v>2009-02-25</c:v>
                </c:pt>
                <c:pt idx="1103">
                  <c:v>2009-02-26</c:v>
                </c:pt>
                <c:pt idx="1104">
                  <c:v>2009-02-27</c:v>
                </c:pt>
                <c:pt idx="1105">
                  <c:v>2009-03-02</c:v>
                </c:pt>
                <c:pt idx="1106">
                  <c:v>2009-03-03</c:v>
                </c:pt>
                <c:pt idx="1107">
                  <c:v>2009-03-04</c:v>
                </c:pt>
                <c:pt idx="1108">
                  <c:v>2009-03-05</c:v>
                </c:pt>
                <c:pt idx="1109">
                  <c:v>2009-03-06</c:v>
                </c:pt>
                <c:pt idx="1110">
                  <c:v>2009-03-09</c:v>
                </c:pt>
                <c:pt idx="1111">
                  <c:v>2009-03-10</c:v>
                </c:pt>
                <c:pt idx="1112">
                  <c:v>2009-03-11</c:v>
                </c:pt>
                <c:pt idx="1113">
                  <c:v>2009-03-12</c:v>
                </c:pt>
                <c:pt idx="1114">
                  <c:v>2009-03-13</c:v>
                </c:pt>
                <c:pt idx="1115">
                  <c:v>2009-03-16</c:v>
                </c:pt>
                <c:pt idx="1116">
                  <c:v>2009-03-17</c:v>
                </c:pt>
                <c:pt idx="1117">
                  <c:v>2009-03-18</c:v>
                </c:pt>
                <c:pt idx="1118">
                  <c:v>2009-03-19</c:v>
                </c:pt>
                <c:pt idx="1119">
                  <c:v>2009-03-20</c:v>
                </c:pt>
                <c:pt idx="1120">
                  <c:v>2009-03-23</c:v>
                </c:pt>
                <c:pt idx="1121">
                  <c:v>2009-03-24</c:v>
                </c:pt>
                <c:pt idx="1122">
                  <c:v>2009-03-25</c:v>
                </c:pt>
                <c:pt idx="1123">
                  <c:v>2009-03-26</c:v>
                </c:pt>
                <c:pt idx="1124">
                  <c:v>2009-03-27</c:v>
                </c:pt>
                <c:pt idx="1125">
                  <c:v>2009-03-30</c:v>
                </c:pt>
                <c:pt idx="1126">
                  <c:v>2009-03-31</c:v>
                </c:pt>
                <c:pt idx="1127">
                  <c:v>2009-04-01</c:v>
                </c:pt>
                <c:pt idx="1128">
                  <c:v>2009-04-02</c:v>
                </c:pt>
                <c:pt idx="1129">
                  <c:v>2009-04-03</c:v>
                </c:pt>
                <c:pt idx="1130">
                  <c:v>2009-04-06</c:v>
                </c:pt>
                <c:pt idx="1131">
                  <c:v>2009-04-07</c:v>
                </c:pt>
                <c:pt idx="1132">
                  <c:v>2009-04-08</c:v>
                </c:pt>
                <c:pt idx="1133">
                  <c:v>2009-04-09</c:v>
                </c:pt>
                <c:pt idx="1134">
                  <c:v>2009-04-13</c:v>
                </c:pt>
                <c:pt idx="1135">
                  <c:v>2009-04-14</c:v>
                </c:pt>
                <c:pt idx="1136">
                  <c:v>2009-04-15</c:v>
                </c:pt>
                <c:pt idx="1137">
                  <c:v>2009-04-16</c:v>
                </c:pt>
                <c:pt idx="1138">
                  <c:v>2009-04-17</c:v>
                </c:pt>
                <c:pt idx="1139">
                  <c:v>2009-04-20</c:v>
                </c:pt>
                <c:pt idx="1140">
                  <c:v>2009-04-21</c:v>
                </c:pt>
                <c:pt idx="1141">
                  <c:v>2009-04-22</c:v>
                </c:pt>
                <c:pt idx="1142">
                  <c:v>2009-04-23</c:v>
                </c:pt>
                <c:pt idx="1143">
                  <c:v>2009-04-24</c:v>
                </c:pt>
                <c:pt idx="1144">
                  <c:v>2009-04-27</c:v>
                </c:pt>
                <c:pt idx="1145">
                  <c:v>2009-04-28</c:v>
                </c:pt>
                <c:pt idx="1146">
                  <c:v>2009-04-29</c:v>
                </c:pt>
                <c:pt idx="1147">
                  <c:v>2009-04-30</c:v>
                </c:pt>
                <c:pt idx="1148">
                  <c:v>2009-05-01</c:v>
                </c:pt>
                <c:pt idx="1149">
                  <c:v>2009-05-04</c:v>
                </c:pt>
                <c:pt idx="1150">
                  <c:v>2009-05-05</c:v>
                </c:pt>
                <c:pt idx="1151">
                  <c:v>2009-05-06</c:v>
                </c:pt>
                <c:pt idx="1152">
                  <c:v>2009-05-07</c:v>
                </c:pt>
                <c:pt idx="1153">
                  <c:v>2009-05-08</c:v>
                </c:pt>
                <c:pt idx="1154">
                  <c:v>2009-05-11</c:v>
                </c:pt>
                <c:pt idx="1155">
                  <c:v>2009-05-12</c:v>
                </c:pt>
                <c:pt idx="1156">
                  <c:v>2009-05-13</c:v>
                </c:pt>
                <c:pt idx="1157">
                  <c:v>2009-05-14</c:v>
                </c:pt>
                <c:pt idx="1158">
                  <c:v>2009-05-15</c:v>
                </c:pt>
                <c:pt idx="1159">
                  <c:v>2009-05-18</c:v>
                </c:pt>
                <c:pt idx="1160">
                  <c:v>2009-05-19</c:v>
                </c:pt>
                <c:pt idx="1161">
                  <c:v>2009-05-20</c:v>
                </c:pt>
                <c:pt idx="1162">
                  <c:v>2009-05-21</c:v>
                </c:pt>
                <c:pt idx="1163">
                  <c:v>2009-05-22</c:v>
                </c:pt>
                <c:pt idx="1164">
                  <c:v>2009-05-25</c:v>
                </c:pt>
                <c:pt idx="1165">
                  <c:v>2009-05-26</c:v>
                </c:pt>
                <c:pt idx="1166">
                  <c:v>2009-05-27</c:v>
                </c:pt>
                <c:pt idx="1167">
                  <c:v>2009-05-28</c:v>
                </c:pt>
                <c:pt idx="1168">
                  <c:v>2009-05-29</c:v>
                </c:pt>
                <c:pt idx="1169">
                  <c:v>2009-06-01</c:v>
                </c:pt>
                <c:pt idx="1170">
                  <c:v>2009-06-02</c:v>
                </c:pt>
                <c:pt idx="1171">
                  <c:v>2009-06-03</c:v>
                </c:pt>
                <c:pt idx="1172">
                  <c:v>2009-06-04</c:v>
                </c:pt>
                <c:pt idx="1173">
                  <c:v>2009-06-05</c:v>
                </c:pt>
                <c:pt idx="1174">
                  <c:v>2009-06-08</c:v>
                </c:pt>
                <c:pt idx="1175">
                  <c:v>2009-06-09</c:v>
                </c:pt>
                <c:pt idx="1176">
                  <c:v>2009-06-10</c:v>
                </c:pt>
                <c:pt idx="1177">
                  <c:v>2009-06-11</c:v>
                </c:pt>
                <c:pt idx="1178">
                  <c:v>2009-06-12</c:v>
                </c:pt>
                <c:pt idx="1179">
                  <c:v>2009-06-15</c:v>
                </c:pt>
                <c:pt idx="1180">
                  <c:v>2009-06-16</c:v>
                </c:pt>
                <c:pt idx="1181">
                  <c:v>2009-06-17</c:v>
                </c:pt>
                <c:pt idx="1182">
                  <c:v>2009-06-18</c:v>
                </c:pt>
                <c:pt idx="1183">
                  <c:v>2009-06-19</c:v>
                </c:pt>
                <c:pt idx="1184">
                  <c:v>2009-06-22</c:v>
                </c:pt>
                <c:pt idx="1185">
                  <c:v>2009-06-23</c:v>
                </c:pt>
                <c:pt idx="1186">
                  <c:v>2009-06-24</c:v>
                </c:pt>
                <c:pt idx="1187">
                  <c:v>2009-06-25</c:v>
                </c:pt>
                <c:pt idx="1188">
                  <c:v>2009-06-26</c:v>
                </c:pt>
                <c:pt idx="1189">
                  <c:v>2009-06-29</c:v>
                </c:pt>
                <c:pt idx="1190">
                  <c:v>2009-06-30</c:v>
                </c:pt>
                <c:pt idx="1191">
                  <c:v>2009-07-01</c:v>
                </c:pt>
                <c:pt idx="1192">
                  <c:v>2009-07-02</c:v>
                </c:pt>
                <c:pt idx="1193">
                  <c:v>2009-07-03</c:v>
                </c:pt>
                <c:pt idx="1194">
                  <c:v>2009-07-06</c:v>
                </c:pt>
                <c:pt idx="1195">
                  <c:v>2009-07-07</c:v>
                </c:pt>
                <c:pt idx="1196">
                  <c:v>2009-07-08</c:v>
                </c:pt>
                <c:pt idx="1197">
                  <c:v>2009-07-09</c:v>
                </c:pt>
                <c:pt idx="1198">
                  <c:v>2009-07-10</c:v>
                </c:pt>
                <c:pt idx="1199">
                  <c:v>2009-07-13</c:v>
                </c:pt>
                <c:pt idx="1200">
                  <c:v>2009-07-14</c:v>
                </c:pt>
                <c:pt idx="1201">
                  <c:v>2009-07-15</c:v>
                </c:pt>
                <c:pt idx="1202">
                  <c:v>2009-07-16</c:v>
                </c:pt>
                <c:pt idx="1203">
                  <c:v>2009-07-17</c:v>
                </c:pt>
                <c:pt idx="1204">
                  <c:v>2009-07-20</c:v>
                </c:pt>
                <c:pt idx="1205">
                  <c:v>2009-07-21</c:v>
                </c:pt>
                <c:pt idx="1206">
                  <c:v>2009-07-22</c:v>
                </c:pt>
                <c:pt idx="1207">
                  <c:v>2009-07-23</c:v>
                </c:pt>
                <c:pt idx="1208">
                  <c:v>2009-07-24</c:v>
                </c:pt>
                <c:pt idx="1209">
                  <c:v>2009-07-27</c:v>
                </c:pt>
                <c:pt idx="1210">
                  <c:v>2009-07-28</c:v>
                </c:pt>
                <c:pt idx="1211">
                  <c:v>2009-07-29</c:v>
                </c:pt>
                <c:pt idx="1212">
                  <c:v>2009-07-30</c:v>
                </c:pt>
                <c:pt idx="1213">
                  <c:v>2009-07-31</c:v>
                </c:pt>
                <c:pt idx="1214">
                  <c:v>2009-08-03</c:v>
                </c:pt>
                <c:pt idx="1215">
                  <c:v>2009-08-04</c:v>
                </c:pt>
                <c:pt idx="1216">
                  <c:v>2009-08-05</c:v>
                </c:pt>
                <c:pt idx="1217">
                  <c:v>2009-08-06</c:v>
                </c:pt>
                <c:pt idx="1218">
                  <c:v>2009-08-07</c:v>
                </c:pt>
                <c:pt idx="1219">
                  <c:v>2009-08-10</c:v>
                </c:pt>
                <c:pt idx="1220">
                  <c:v>2009-08-11</c:v>
                </c:pt>
                <c:pt idx="1221">
                  <c:v>2009-08-12</c:v>
                </c:pt>
                <c:pt idx="1222">
                  <c:v>2009-08-13</c:v>
                </c:pt>
                <c:pt idx="1223">
                  <c:v>2009-08-14</c:v>
                </c:pt>
                <c:pt idx="1224">
                  <c:v>2009-08-17</c:v>
                </c:pt>
                <c:pt idx="1225">
                  <c:v>2009-08-18</c:v>
                </c:pt>
                <c:pt idx="1226">
                  <c:v>2009-08-19</c:v>
                </c:pt>
                <c:pt idx="1227">
                  <c:v>2009-08-20</c:v>
                </c:pt>
                <c:pt idx="1228">
                  <c:v>2009-08-21</c:v>
                </c:pt>
                <c:pt idx="1229">
                  <c:v>2009-08-24</c:v>
                </c:pt>
                <c:pt idx="1230">
                  <c:v>2009-08-25</c:v>
                </c:pt>
                <c:pt idx="1231">
                  <c:v>2009-08-26</c:v>
                </c:pt>
                <c:pt idx="1232">
                  <c:v>2009-08-27</c:v>
                </c:pt>
                <c:pt idx="1233">
                  <c:v>2009-08-28</c:v>
                </c:pt>
                <c:pt idx="1234">
                  <c:v>2009-08-31</c:v>
                </c:pt>
                <c:pt idx="1235">
                  <c:v>2009-09-01</c:v>
                </c:pt>
                <c:pt idx="1236">
                  <c:v>2009-09-02</c:v>
                </c:pt>
                <c:pt idx="1237">
                  <c:v>2009-09-03</c:v>
                </c:pt>
                <c:pt idx="1238">
                  <c:v>2009-09-04</c:v>
                </c:pt>
                <c:pt idx="1239">
                  <c:v>2009-09-07</c:v>
                </c:pt>
                <c:pt idx="1240">
                  <c:v>2009-09-08</c:v>
                </c:pt>
                <c:pt idx="1241">
                  <c:v>2009-09-09</c:v>
                </c:pt>
                <c:pt idx="1242">
                  <c:v>2009-09-10</c:v>
                </c:pt>
                <c:pt idx="1243">
                  <c:v>2009-09-11</c:v>
                </c:pt>
                <c:pt idx="1244">
                  <c:v>2009-09-14</c:v>
                </c:pt>
                <c:pt idx="1245">
                  <c:v>2009-09-15</c:v>
                </c:pt>
                <c:pt idx="1246">
                  <c:v>2009-09-16</c:v>
                </c:pt>
                <c:pt idx="1247">
                  <c:v>2009-09-17</c:v>
                </c:pt>
                <c:pt idx="1248">
                  <c:v>2009-09-18</c:v>
                </c:pt>
                <c:pt idx="1249">
                  <c:v>2009-09-21</c:v>
                </c:pt>
                <c:pt idx="1250">
                  <c:v>2009-09-22</c:v>
                </c:pt>
                <c:pt idx="1251">
                  <c:v>2009-09-23</c:v>
                </c:pt>
                <c:pt idx="1252">
                  <c:v>2009-09-24</c:v>
                </c:pt>
                <c:pt idx="1253">
                  <c:v>2009-09-25</c:v>
                </c:pt>
                <c:pt idx="1254">
                  <c:v>2009-09-28</c:v>
                </c:pt>
                <c:pt idx="1255">
                  <c:v>2009-09-29</c:v>
                </c:pt>
                <c:pt idx="1256">
                  <c:v>2009-09-30</c:v>
                </c:pt>
                <c:pt idx="1257">
                  <c:v>2009-10-01</c:v>
                </c:pt>
                <c:pt idx="1258">
                  <c:v>2009-10-02</c:v>
                </c:pt>
                <c:pt idx="1259">
                  <c:v>2009-10-05</c:v>
                </c:pt>
                <c:pt idx="1260">
                  <c:v>2009-10-06</c:v>
                </c:pt>
                <c:pt idx="1261">
                  <c:v>2009-10-07</c:v>
                </c:pt>
                <c:pt idx="1262">
                  <c:v>2009-10-08</c:v>
                </c:pt>
                <c:pt idx="1263">
                  <c:v>2009-10-09</c:v>
                </c:pt>
                <c:pt idx="1264">
                  <c:v>2009-10-12</c:v>
                </c:pt>
                <c:pt idx="1265">
                  <c:v>2009-10-13</c:v>
                </c:pt>
                <c:pt idx="1266">
                  <c:v>2009-10-14</c:v>
                </c:pt>
                <c:pt idx="1267">
                  <c:v>2009-10-15</c:v>
                </c:pt>
                <c:pt idx="1268">
                  <c:v>2009-10-16</c:v>
                </c:pt>
                <c:pt idx="1269">
                  <c:v>2009-10-19</c:v>
                </c:pt>
                <c:pt idx="1270">
                  <c:v>2009-10-20</c:v>
                </c:pt>
                <c:pt idx="1271">
                  <c:v>2009-10-21</c:v>
                </c:pt>
                <c:pt idx="1272">
                  <c:v>2009-10-22</c:v>
                </c:pt>
                <c:pt idx="1273">
                  <c:v>2009-10-23</c:v>
                </c:pt>
                <c:pt idx="1274">
                  <c:v>2009-10-26</c:v>
                </c:pt>
                <c:pt idx="1275">
                  <c:v>2009-10-27</c:v>
                </c:pt>
                <c:pt idx="1276">
                  <c:v>2009-10-28</c:v>
                </c:pt>
                <c:pt idx="1277">
                  <c:v>2009-10-29</c:v>
                </c:pt>
                <c:pt idx="1278">
                  <c:v>2009-10-30</c:v>
                </c:pt>
                <c:pt idx="1279">
                  <c:v>2009-11-02</c:v>
                </c:pt>
                <c:pt idx="1280">
                  <c:v>2009-11-03</c:v>
                </c:pt>
                <c:pt idx="1281">
                  <c:v>2009-11-04</c:v>
                </c:pt>
                <c:pt idx="1282">
                  <c:v>2009-11-05</c:v>
                </c:pt>
                <c:pt idx="1283">
                  <c:v>2009-11-06</c:v>
                </c:pt>
                <c:pt idx="1284">
                  <c:v>2009-11-09</c:v>
                </c:pt>
                <c:pt idx="1285">
                  <c:v>2009-11-10</c:v>
                </c:pt>
                <c:pt idx="1286">
                  <c:v>2009-11-11</c:v>
                </c:pt>
                <c:pt idx="1287">
                  <c:v>2009-11-12</c:v>
                </c:pt>
                <c:pt idx="1288">
                  <c:v>2009-11-13</c:v>
                </c:pt>
                <c:pt idx="1289">
                  <c:v>2009-11-16</c:v>
                </c:pt>
                <c:pt idx="1290">
                  <c:v>2009-11-17</c:v>
                </c:pt>
                <c:pt idx="1291">
                  <c:v>2009-11-18</c:v>
                </c:pt>
                <c:pt idx="1292">
                  <c:v>2009-11-19</c:v>
                </c:pt>
                <c:pt idx="1293">
                  <c:v>2009-11-20</c:v>
                </c:pt>
                <c:pt idx="1294">
                  <c:v>2009-11-23</c:v>
                </c:pt>
                <c:pt idx="1295">
                  <c:v>2009-11-24</c:v>
                </c:pt>
                <c:pt idx="1296">
                  <c:v>2009-11-25</c:v>
                </c:pt>
                <c:pt idx="1297">
                  <c:v>2009-11-26</c:v>
                </c:pt>
                <c:pt idx="1298">
                  <c:v>2009-11-27</c:v>
                </c:pt>
                <c:pt idx="1299">
                  <c:v>2009-11-30</c:v>
                </c:pt>
                <c:pt idx="1300">
                  <c:v>2009-12-01</c:v>
                </c:pt>
                <c:pt idx="1301">
                  <c:v>2009-12-02</c:v>
                </c:pt>
                <c:pt idx="1302">
                  <c:v>2009-12-03</c:v>
                </c:pt>
                <c:pt idx="1303">
                  <c:v>2009-12-04</c:v>
                </c:pt>
                <c:pt idx="1304">
                  <c:v>2009-12-07</c:v>
                </c:pt>
                <c:pt idx="1305">
                  <c:v>2009-12-08</c:v>
                </c:pt>
                <c:pt idx="1306">
                  <c:v>2009-12-09</c:v>
                </c:pt>
                <c:pt idx="1307">
                  <c:v>2009-12-10</c:v>
                </c:pt>
                <c:pt idx="1308">
                  <c:v>2009-12-11</c:v>
                </c:pt>
                <c:pt idx="1309">
                  <c:v>2009-12-14</c:v>
                </c:pt>
                <c:pt idx="1310">
                  <c:v>2009-12-15</c:v>
                </c:pt>
                <c:pt idx="1311">
                  <c:v>2009-12-16</c:v>
                </c:pt>
                <c:pt idx="1312">
                  <c:v>2009-12-17</c:v>
                </c:pt>
                <c:pt idx="1313">
                  <c:v>2009-12-18</c:v>
                </c:pt>
                <c:pt idx="1314">
                  <c:v>2009-12-21</c:v>
                </c:pt>
                <c:pt idx="1315">
                  <c:v>2009-12-22</c:v>
                </c:pt>
                <c:pt idx="1316">
                  <c:v>2009-12-23</c:v>
                </c:pt>
                <c:pt idx="1317">
                  <c:v>2009-12-24</c:v>
                </c:pt>
                <c:pt idx="1318">
                  <c:v>2009-12-28</c:v>
                </c:pt>
                <c:pt idx="1319">
                  <c:v>2009-12-29</c:v>
                </c:pt>
                <c:pt idx="1320">
                  <c:v>2009-12-30</c:v>
                </c:pt>
                <c:pt idx="1321">
                  <c:v>2009-12-31</c:v>
                </c:pt>
                <c:pt idx="1322">
                  <c:v>2010-01-04</c:v>
                </c:pt>
                <c:pt idx="1323">
                  <c:v>2010-01-05</c:v>
                </c:pt>
                <c:pt idx="1324">
                  <c:v>2010-01-06</c:v>
                </c:pt>
                <c:pt idx="1325">
                  <c:v>2010-01-07</c:v>
                </c:pt>
                <c:pt idx="1326">
                  <c:v>2010-01-08</c:v>
                </c:pt>
                <c:pt idx="1327">
                  <c:v>2010-01-11</c:v>
                </c:pt>
                <c:pt idx="1328">
                  <c:v>2010-01-12</c:v>
                </c:pt>
                <c:pt idx="1329">
                  <c:v>2010-01-13</c:v>
                </c:pt>
                <c:pt idx="1330">
                  <c:v>2010-01-14</c:v>
                </c:pt>
                <c:pt idx="1331">
                  <c:v>2010-01-15</c:v>
                </c:pt>
                <c:pt idx="1332">
                  <c:v>2010-01-18</c:v>
                </c:pt>
                <c:pt idx="1333">
                  <c:v>2010-01-19</c:v>
                </c:pt>
                <c:pt idx="1334">
                  <c:v>2010-01-20</c:v>
                </c:pt>
                <c:pt idx="1335">
                  <c:v>2010-01-21</c:v>
                </c:pt>
                <c:pt idx="1336">
                  <c:v>2010-01-22</c:v>
                </c:pt>
                <c:pt idx="1337">
                  <c:v>2010-01-25</c:v>
                </c:pt>
                <c:pt idx="1338">
                  <c:v>2010-01-26</c:v>
                </c:pt>
                <c:pt idx="1339">
                  <c:v>2010-01-27</c:v>
                </c:pt>
                <c:pt idx="1340">
                  <c:v>2010-01-28</c:v>
                </c:pt>
                <c:pt idx="1341">
                  <c:v>2010-01-29</c:v>
                </c:pt>
                <c:pt idx="1342">
                  <c:v>2010-02-01</c:v>
                </c:pt>
                <c:pt idx="1343">
                  <c:v>2010-02-02</c:v>
                </c:pt>
                <c:pt idx="1344">
                  <c:v>2010-02-03</c:v>
                </c:pt>
                <c:pt idx="1345">
                  <c:v>2010-02-04</c:v>
                </c:pt>
                <c:pt idx="1346">
                  <c:v>2010-02-05</c:v>
                </c:pt>
                <c:pt idx="1347">
                  <c:v>2010-02-08</c:v>
                </c:pt>
                <c:pt idx="1348">
                  <c:v>2010-02-09</c:v>
                </c:pt>
                <c:pt idx="1349">
                  <c:v>2010-02-10</c:v>
                </c:pt>
                <c:pt idx="1350">
                  <c:v>2010-02-11</c:v>
                </c:pt>
                <c:pt idx="1351">
                  <c:v>2010-02-12</c:v>
                </c:pt>
                <c:pt idx="1352">
                  <c:v>2010-02-15</c:v>
                </c:pt>
                <c:pt idx="1353">
                  <c:v>2010-02-16</c:v>
                </c:pt>
                <c:pt idx="1354">
                  <c:v>2010-02-17</c:v>
                </c:pt>
                <c:pt idx="1355">
                  <c:v>2010-02-18</c:v>
                </c:pt>
                <c:pt idx="1356">
                  <c:v>2010-02-19</c:v>
                </c:pt>
                <c:pt idx="1357">
                  <c:v>2010-02-22</c:v>
                </c:pt>
                <c:pt idx="1358">
                  <c:v>2010-02-23</c:v>
                </c:pt>
                <c:pt idx="1359">
                  <c:v>2010-02-24</c:v>
                </c:pt>
                <c:pt idx="1360">
                  <c:v>2010-02-25</c:v>
                </c:pt>
                <c:pt idx="1361">
                  <c:v>2010-02-26</c:v>
                </c:pt>
                <c:pt idx="1362">
                  <c:v>2010-03-01</c:v>
                </c:pt>
                <c:pt idx="1363">
                  <c:v>2010-03-02</c:v>
                </c:pt>
                <c:pt idx="1364">
                  <c:v>2010-03-03</c:v>
                </c:pt>
                <c:pt idx="1365">
                  <c:v>2010-03-04</c:v>
                </c:pt>
                <c:pt idx="1366">
                  <c:v>2010-03-05</c:v>
                </c:pt>
                <c:pt idx="1367">
                  <c:v>2010-03-08</c:v>
                </c:pt>
                <c:pt idx="1368">
                  <c:v>2010-03-09</c:v>
                </c:pt>
                <c:pt idx="1369">
                  <c:v>2010-03-10</c:v>
                </c:pt>
                <c:pt idx="1370">
                  <c:v>2010-03-11</c:v>
                </c:pt>
                <c:pt idx="1371">
                  <c:v>2010-03-12</c:v>
                </c:pt>
                <c:pt idx="1372">
                  <c:v>2010-03-15</c:v>
                </c:pt>
                <c:pt idx="1373">
                  <c:v>2010-03-16</c:v>
                </c:pt>
                <c:pt idx="1374">
                  <c:v>2010-03-17</c:v>
                </c:pt>
                <c:pt idx="1375">
                  <c:v>2010-03-18</c:v>
                </c:pt>
                <c:pt idx="1376">
                  <c:v>2010-03-19</c:v>
                </c:pt>
                <c:pt idx="1377">
                  <c:v>2010-03-22</c:v>
                </c:pt>
                <c:pt idx="1378">
                  <c:v>2010-03-23</c:v>
                </c:pt>
                <c:pt idx="1379">
                  <c:v>2010-03-24</c:v>
                </c:pt>
                <c:pt idx="1380">
                  <c:v>2010-03-25</c:v>
                </c:pt>
                <c:pt idx="1381">
                  <c:v>2010-03-26</c:v>
                </c:pt>
                <c:pt idx="1382">
                  <c:v>2010-03-29</c:v>
                </c:pt>
                <c:pt idx="1383">
                  <c:v>2010-03-30</c:v>
                </c:pt>
                <c:pt idx="1384">
                  <c:v>2010-03-31</c:v>
                </c:pt>
                <c:pt idx="1385">
                  <c:v>2010-04-01</c:v>
                </c:pt>
                <c:pt idx="1386">
                  <c:v>2010-04-05</c:v>
                </c:pt>
                <c:pt idx="1387">
                  <c:v>2010-04-06</c:v>
                </c:pt>
                <c:pt idx="1388">
                  <c:v>2010-04-07</c:v>
                </c:pt>
                <c:pt idx="1389">
                  <c:v>2010-04-08</c:v>
                </c:pt>
                <c:pt idx="1390">
                  <c:v>2010-04-09</c:v>
                </c:pt>
                <c:pt idx="1391">
                  <c:v>2010-04-12</c:v>
                </c:pt>
                <c:pt idx="1392">
                  <c:v>2010-04-13</c:v>
                </c:pt>
                <c:pt idx="1393">
                  <c:v>2010-04-14</c:v>
                </c:pt>
                <c:pt idx="1394">
                  <c:v>2010-04-15</c:v>
                </c:pt>
                <c:pt idx="1395">
                  <c:v>2010-04-16</c:v>
                </c:pt>
                <c:pt idx="1396">
                  <c:v>2010-04-19</c:v>
                </c:pt>
                <c:pt idx="1397">
                  <c:v>2010-04-20</c:v>
                </c:pt>
                <c:pt idx="1398">
                  <c:v>2010-04-21</c:v>
                </c:pt>
                <c:pt idx="1399">
                  <c:v>2010-04-22</c:v>
                </c:pt>
                <c:pt idx="1400">
                  <c:v>2010-04-23</c:v>
                </c:pt>
                <c:pt idx="1401">
                  <c:v>2010-04-26</c:v>
                </c:pt>
                <c:pt idx="1402">
                  <c:v>2010-04-27</c:v>
                </c:pt>
                <c:pt idx="1403">
                  <c:v>2010-04-28</c:v>
                </c:pt>
                <c:pt idx="1404">
                  <c:v>2010-04-29</c:v>
                </c:pt>
                <c:pt idx="1405">
                  <c:v>2010-04-30</c:v>
                </c:pt>
                <c:pt idx="1406">
                  <c:v>2010-05-03</c:v>
                </c:pt>
                <c:pt idx="1407">
                  <c:v>2010-05-04</c:v>
                </c:pt>
                <c:pt idx="1408">
                  <c:v>2010-05-05</c:v>
                </c:pt>
                <c:pt idx="1409">
                  <c:v>2010-05-06</c:v>
                </c:pt>
                <c:pt idx="1410">
                  <c:v>2010-05-07</c:v>
                </c:pt>
                <c:pt idx="1411">
                  <c:v>2010-05-10</c:v>
                </c:pt>
                <c:pt idx="1412">
                  <c:v>2010-05-11</c:v>
                </c:pt>
                <c:pt idx="1413">
                  <c:v>2010-05-12</c:v>
                </c:pt>
                <c:pt idx="1414">
                  <c:v>2010-05-13</c:v>
                </c:pt>
                <c:pt idx="1415">
                  <c:v>2010-05-14</c:v>
                </c:pt>
                <c:pt idx="1416">
                  <c:v>2010-05-17</c:v>
                </c:pt>
                <c:pt idx="1417">
                  <c:v>2010-05-18</c:v>
                </c:pt>
                <c:pt idx="1418">
                  <c:v>2010-05-19</c:v>
                </c:pt>
                <c:pt idx="1419">
                  <c:v>2010-05-20</c:v>
                </c:pt>
                <c:pt idx="1420">
                  <c:v>2010-05-21</c:v>
                </c:pt>
                <c:pt idx="1421">
                  <c:v>2010-05-24</c:v>
                </c:pt>
                <c:pt idx="1422">
                  <c:v>2010-05-25</c:v>
                </c:pt>
                <c:pt idx="1423">
                  <c:v>2010-05-26</c:v>
                </c:pt>
                <c:pt idx="1424">
                  <c:v>2010-05-27</c:v>
                </c:pt>
                <c:pt idx="1425">
                  <c:v>2010-05-28</c:v>
                </c:pt>
                <c:pt idx="1426">
                  <c:v>2010-05-31</c:v>
                </c:pt>
                <c:pt idx="1427">
                  <c:v>2010-06-01</c:v>
                </c:pt>
                <c:pt idx="1428">
                  <c:v>2010-06-02</c:v>
                </c:pt>
                <c:pt idx="1429">
                  <c:v>2010-06-03</c:v>
                </c:pt>
                <c:pt idx="1430">
                  <c:v>2010-06-04</c:v>
                </c:pt>
                <c:pt idx="1431">
                  <c:v>2010-06-07</c:v>
                </c:pt>
                <c:pt idx="1432">
                  <c:v>2010-06-08</c:v>
                </c:pt>
                <c:pt idx="1433">
                  <c:v>2010-06-09</c:v>
                </c:pt>
                <c:pt idx="1434">
                  <c:v>2010-06-10</c:v>
                </c:pt>
                <c:pt idx="1435">
                  <c:v>2010-06-11</c:v>
                </c:pt>
                <c:pt idx="1436">
                  <c:v>2010-06-14</c:v>
                </c:pt>
                <c:pt idx="1437">
                  <c:v>2010-06-15</c:v>
                </c:pt>
                <c:pt idx="1438">
                  <c:v>2010-06-16</c:v>
                </c:pt>
                <c:pt idx="1439">
                  <c:v>2010-06-17</c:v>
                </c:pt>
                <c:pt idx="1440">
                  <c:v>2010-06-18</c:v>
                </c:pt>
                <c:pt idx="1441">
                  <c:v>2010-06-21</c:v>
                </c:pt>
                <c:pt idx="1442">
                  <c:v>2010-06-22</c:v>
                </c:pt>
                <c:pt idx="1443">
                  <c:v>2010-06-23</c:v>
                </c:pt>
                <c:pt idx="1444">
                  <c:v>2010-06-24</c:v>
                </c:pt>
                <c:pt idx="1445">
                  <c:v>2010-06-25</c:v>
                </c:pt>
                <c:pt idx="1446">
                  <c:v>2010-06-28</c:v>
                </c:pt>
                <c:pt idx="1447">
                  <c:v>2010-06-29</c:v>
                </c:pt>
                <c:pt idx="1448">
                  <c:v>2010-06-30</c:v>
                </c:pt>
                <c:pt idx="1449">
                  <c:v>2010-07-01</c:v>
                </c:pt>
                <c:pt idx="1450">
                  <c:v>2010-07-02</c:v>
                </c:pt>
                <c:pt idx="1451">
                  <c:v>2010-07-05</c:v>
                </c:pt>
                <c:pt idx="1452">
                  <c:v>2010-07-06</c:v>
                </c:pt>
                <c:pt idx="1453">
                  <c:v>2010-07-07</c:v>
                </c:pt>
                <c:pt idx="1454">
                  <c:v>2010-07-08</c:v>
                </c:pt>
                <c:pt idx="1455">
                  <c:v>2010-07-09</c:v>
                </c:pt>
                <c:pt idx="1456">
                  <c:v>2010-07-12</c:v>
                </c:pt>
                <c:pt idx="1457">
                  <c:v>2010-07-13</c:v>
                </c:pt>
                <c:pt idx="1458">
                  <c:v>2010-07-14</c:v>
                </c:pt>
                <c:pt idx="1459">
                  <c:v>2010-07-15</c:v>
                </c:pt>
                <c:pt idx="1460">
                  <c:v>2010-07-16</c:v>
                </c:pt>
                <c:pt idx="1461">
                  <c:v>2010-07-19</c:v>
                </c:pt>
                <c:pt idx="1462">
                  <c:v>2010-07-20</c:v>
                </c:pt>
                <c:pt idx="1463">
                  <c:v>2010-07-21</c:v>
                </c:pt>
                <c:pt idx="1464">
                  <c:v>2010-07-22</c:v>
                </c:pt>
                <c:pt idx="1465">
                  <c:v>2010-07-23</c:v>
                </c:pt>
                <c:pt idx="1466">
                  <c:v>2010-07-26</c:v>
                </c:pt>
                <c:pt idx="1467">
                  <c:v>2010-07-27</c:v>
                </c:pt>
                <c:pt idx="1468">
                  <c:v>2010-07-28</c:v>
                </c:pt>
                <c:pt idx="1469">
                  <c:v>2010-07-29</c:v>
                </c:pt>
                <c:pt idx="1470">
                  <c:v>2010-07-30</c:v>
                </c:pt>
                <c:pt idx="1471">
                  <c:v>2010-08-02</c:v>
                </c:pt>
                <c:pt idx="1472">
                  <c:v>2010-08-03</c:v>
                </c:pt>
                <c:pt idx="1473">
                  <c:v>2010-08-04</c:v>
                </c:pt>
                <c:pt idx="1474">
                  <c:v>2010-08-05</c:v>
                </c:pt>
                <c:pt idx="1475">
                  <c:v>2010-08-06</c:v>
                </c:pt>
                <c:pt idx="1476">
                  <c:v>2010-08-09</c:v>
                </c:pt>
                <c:pt idx="1477">
                  <c:v>2010-08-10</c:v>
                </c:pt>
                <c:pt idx="1478">
                  <c:v>2010-08-11</c:v>
                </c:pt>
                <c:pt idx="1479">
                  <c:v>2010-08-12</c:v>
                </c:pt>
                <c:pt idx="1480">
                  <c:v>2010-08-13</c:v>
                </c:pt>
                <c:pt idx="1481">
                  <c:v>2010-08-16</c:v>
                </c:pt>
                <c:pt idx="1482">
                  <c:v>2010-08-17</c:v>
                </c:pt>
                <c:pt idx="1483">
                  <c:v>2010-08-18</c:v>
                </c:pt>
                <c:pt idx="1484">
                  <c:v>2010-08-19</c:v>
                </c:pt>
                <c:pt idx="1485">
                  <c:v>2010-08-20</c:v>
                </c:pt>
                <c:pt idx="1486">
                  <c:v>2010-08-23</c:v>
                </c:pt>
                <c:pt idx="1487">
                  <c:v>2010-08-24</c:v>
                </c:pt>
                <c:pt idx="1488">
                  <c:v>2010-08-25</c:v>
                </c:pt>
                <c:pt idx="1489">
                  <c:v>2010-08-26</c:v>
                </c:pt>
                <c:pt idx="1490">
                  <c:v>2010-08-27</c:v>
                </c:pt>
                <c:pt idx="1491">
                  <c:v>2010-08-30</c:v>
                </c:pt>
                <c:pt idx="1492">
                  <c:v>2010-08-31</c:v>
                </c:pt>
                <c:pt idx="1493">
                  <c:v>2010-09-01</c:v>
                </c:pt>
                <c:pt idx="1494">
                  <c:v>2010-09-02</c:v>
                </c:pt>
                <c:pt idx="1495">
                  <c:v>2010-09-03</c:v>
                </c:pt>
                <c:pt idx="1496">
                  <c:v>2010-09-06</c:v>
                </c:pt>
                <c:pt idx="1497">
                  <c:v>2010-09-07</c:v>
                </c:pt>
                <c:pt idx="1498">
                  <c:v>2010-09-08</c:v>
                </c:pt>
                <c:pt idx="1499">
                  <c:v>2010-09-09</c:v>
                </c:pt>
                <c:pt idx="1500">
                  <c:v>2010-09-10</c:v>
                </c:pt>
                <c:pt idx="1501">
                  <c:v>2010-09-13</c:v>
                </c:pt>
                <c:pt idx="1502">
                  <c:v>2010-09-14</c:v>
                </c:pt>
                <c:pt idx="1503">
                  <c:v>2010-09-15</c:v>
                </c:pt>
                <c:pt idx="1504">
                  <c:v>2010-09-16</c:v>
                </c:pt>
                <c:pt idx="1505">
                  <c:v>2010-09-17</c:v>
                </c:pt>
                <c:pt idx="1506">
                  <c:v>2010-09-20</c:v>
                </c:pt>
                <c:pt idx="1507">
                  <c:v>2010-09-21</c:v>
                </c:pt>
                <c:pt idx="1508">
                  <c:v>2010-09-22</c:v>
                </c:pt>
                <c:pt idx="1509">
                  <c:v>2010-09-23</c:v>
                </c:pt>
                <c:pt idx="1510">
                  <c:v>2010-09-24</c:v>
                </c:pt>
                <c:pt idx="1511">
                  <c:v>2010-09-27</c:v>
                </c:pt>
                <c:pt idx="1512">
                  <c:v>2010-09-28</c:v>
                </c:pt>
                <c:pt idx="1513">
                  <c:v>2010-09-29</c:v>
                </c:pt>
                <c:pt idx="1514">
                  <c:v>2010-09-30</c:v>
                </c:pt>
                <c:pt idx="1515">
                  <c:v>2010-10-01</c:v>
                </c:pt>
                <c:pt idx="1516">
                  <c:v>2010-10-04</c:v>
                </c:pt>
                <c:pt idx="1517">
                  <c:v>2010-10-05</c:v>
                </c:pt>
                <c:pt idx="1518">
                  <c:v>2010-10-06</c:v>
                </c:pt>
                <c:pt idx="1519">
                  <c:v>2010-10-07</c:v>
                </c:pt>
                <c:pt idx="1520">
                  <c:v>2010-10-08</c:v>
                </c:pt>
                <c:pt idx="1521">
                  <c:v>2010-10-11</c:v>
                </c:pt>
                <c:pt idx="1522">
                  <c:v>2010-10-12</c:v>
                </c:pt>
                <c:pt idx="1523">
                  <c:v>2010-10-13</c:v>
                </c:pt>
                <c:pt idx="1524">
                  <c:v>2010-10-14</c:v>
                </c:pt>
                <c:pt idx="1525">
                  <c:v>2010-10-15</c:v>
                </c:pt>
                <c:pt idx="1526">
                  <c:v>2010-10-18</c:v>
                </c:pt>
                <c:pt idx="1527">
                  <c:v>2010-10-19</c:v>
                </c:pt>
                <c:pt idx="1528">
                  <c:v>2010-10-20</c:v>
                </c:pt>
                <c:pt idx="1529">
                  <c:v>2010-10-21</c:v>
                </c:pt>
                <c:pt idx="1530">
                  <c:v>2010-10-22</c:v>
                </c:pt>
                <c:pt idx="1531">
                  <c:v>2010-10-25</c:v>
                </c:pt>
                <c:pt idx="1532">
                  <c:v>2010-10-26</c:v>
                </c:pt>
                <c:pt idx="1533">
                  <c:v>2010-10-27</c:v>
                </c:pt>
                <c:pt idx="1534">
                  <c:v>2010-10-28</c:v>
                </c:pt>
                <c:pt idx="1535">
                  <c:v>2010-10-29</c:v>
                </c:pt>
                <c:pt idx="1536">
                  <c:v>2010-10-31</c:v>
                </c:pt>
                <c:pt idx="1537">
                  <c:v>2010-11-01</c:v>
                </c:pt>
                <c:pt idx="1538">
                  <c:v>2010-11-02</c:v>
                </c:pt>
                <c:pt idx="1539">
                  <c:v>2010-11-03</c:v>
                </c:pt>
                <c:pt idx="1540">
                  <c:v>2010-11-04</c:v>
                </c:pt>
                <c:pt idx="1541">
                  <c:v>2010-11-05</c:v>
                </c:pt>
                <c:pt idx="1542">
                  <c:v>2010-11-08</c:v>
                </c:pt>
                <c:pt idx="1543">
                  <c:v>2010-11-09</c:v>
                </c:pt>
                <c:pt idx="1544">
                  <c:v>2010-11-10</c:v>
                </c:pt>
                <c:pt idx="1545">
                  <c:v>2010-11-11</c:v>
                </c:pt>
                <c:pt idx="1546">
                  <c:v>2010-11-12</c:v>
                </c:pt>
                <c:pt idx="1547">
                  <c:v>2010-11-15</c:v>
                </c:pt>
                <c:pt idx="1548">
                  <c:v>2010-11-16</c:v>
                </c:pt>
                <c:pt idx="1549">
                  <c:v>2010-11-17</c:v>
                </c:pt>
                <c:pt idx="1550">
                  <c:v>2010-11-18</c:v>
                </c:pt>
                <c:pt idx="1551">
                  <c:v>2010-11-19</c:v>
                </c:pt>
                <c:pt idx="1552">
                  <c:v>2010-11-22</c:v>
                </c:pt>
                <c:pt idx="1553">
                  <c:v>2010-11-23</c:v>
                </c:pt>
                <c:pt idx="1554">
                  <c:v>2010-11-24</c:v>
                </c:pt>
                <c:pt idx="1555">
                  <c:v>2010-11-25</c:v>
                </c:pt>
                <c:pt idx="1556">
                  <c:v>2010-11-26</c:v>
                </c:pt>
                <c:pt idx="1557">
                  <c:v>2010-11-29</c:v>
                </c:pt>
                <c:pt idx="1558">
                  <c:v>2010-11-30</c:v>
                </c:pt>
                <c:pt idx="1559">
                  <c:v>2010-12-01</c:v>
                </c:pt>
                <c:pt idx="1560">
                  <c:v>2010-12-02</c:v>
                </c:pt>
                <c:pt idx="1561">
                  <c:v>2010-12-03</c:v>
                </c:pt>
                <c:pt idx="1562">
                  <c:v>2010-12-06</c:v>
                </c:pt>
                <c:pt idx="1563">
                  <c:v>2010-12-07</c:v>
                </c:pt>
                <c:pt idx="1564">
                  <c:v>2010-12-08</c:v>
                </c:pt>
                <c:pt idx="1565">
                  <c:v>2010-12-09</c:v>
                </c:pt>
                <c:pt idx="1566">
                  <c:v>2010-12-10</c:v>
                </c:pt>
                <c:pt idx="1567">
                  <c:v>2010-12-13</c:v>
                </c:pt>
                <c:pt idx="1568">
                  <c:v>2010-12-14</c:v>
                </c:pt>
                <c:pt idx="1569">
                  <c:v>2010-12-15</c:v>
                </c:pt>
                <c:pt idx="1570">
                  <c:v>2010-12-16</c:v>
                </c:pt>
                <c:pt idx="1571">
                  <c:v>2010-12-17</c:v>
                </c:pt>
                <c:pt idx="1572">
                  <c:v>2010-12-20</c:v>
                </c:pt>
                <c:pt idx="1573">
                  <c:v>2010-12-21</c:v>
                </c:pt>
                <c:pt idx="1574">
                  <c:v>2010-12-22</c:v>
                </c:pt>
                <c:pt idx="1575">
                  <c:v>2010-12-23</c:v>
                </c:pt>
                <c:pt idx="1576">
                  <c:v>2010-12-24</c:v>
                </c:pt>
                <c:pt idx="1577">
                  <c:v>2010-12-27</c:v>
                </c:pt>
                <c:pt idx="1578">
                  <c:v>2010-12-28</c:v>
                </c:pt>
                <c:pt idx="1579">
                  <c:v>2010-12-29</c:v>
                </c:pt>
                <c:pt idx="1580">
                  <c:v>2010-12-30</c:v>
                </c:pt>
                <c:pt idx="1581">
                  <c:v>2010-12-31</c:v>
                </c:pt>
                <c:pt idx="1582">
                  <c:v>2011-01-03</c:v>
                </c:pt>
                <c:pt idx="1583">
                  <c:v>2011-01-04</c:v>
                </c:pt>
                <c:pt idx="1584">
                  <c:v>2011-01-05</c:v>
                </c:pt>
                <c:pt idx="1585">
                  <c:v>2011-01-06</c:v>
                </c:pt>
                <c:pt idx="1586">
                  <c:v>2011-01-07</c:v>
                </c:pt>
                <c:pt idx="1587">
                  <c:v>2011-01-10</c:v>
                </c:pt>
                <c:pt idx="1588">
                  <c:v>2011-01-11</c:v>
                </c:pt>
                <c:pt idx="1589">
                  <c:v>2011-01-12</c:v>
                </c:pt>
                <c:pt idx="1590">
                  <c:v>2011-01-13</c:v>
                </c:pt>
                <c:pt idx="1591">
                  <c:v>2011-01-14</c:v>
                </c:pt>
                <c:pt idx="1592">
                  <c:v>2011-01-17</c:v>
                </c:pt>
                <c:pt idx="1593">
                  <c:v>2011-01-18</c:v>
                </c:pt>
                <c:pt idx="1594">
                  <c:v>2011-01-19</c:v>
                </c:pt>
                <c:pt idx="1595">
                  <c:v>2011-01-20</c:v>
                </c:pt>
                <c:pt idx="1596">
                  <c:v>2011-01-21</c:v>
                </c:pt>
                <c:pt idx="1597">
                  <c:v>2011-01-24</c:v>
                </c:pt>
                <c:pt idx="1598">
                  <c:v>2011-01-25</c:v>
                </c:pt>
                <c:pt idx="1599">
                  <c:v>2011-01-26</c:v>
                </c:pt>
                <c:pt idx="1600">
                  <c:v>2011-01-27</c:v>
                </c:pt>
                <c:pt idx="1601">
                  <c:v>2011-01-28</c:v>
                </c:pt>
                <c:pt idx="1602">
                  <c:v>2011-01-31</c:v>
                </c:pt>
                <c:pt idx="1603">
                  <c:v>2011-02-01</c:v>
                </c:pt>
                <c:pt idx="1604">
                  <c:v>2011-02-02</c:v>
                </c:pt>
                <c:pt idx="1605">
                  <c:v>2011-02-03</c:v>
                </c:pt>
                <c:pt idx="1606">
                  <c:v>2011-02-04</c:v>
                </c:pt>
                <c:pt idx="1607">
                  <c:v>2011-02-07</c:v>
                </c:pt>
                <c:pt idx="1608">
                  <c:v>2011-02-08</c:v>
                </c:pt>
                <c:pt idx="1609">
                  <c:v>2011-02-09</c:v>
                </c:pt>
                <c:pt idx="1610">
                  <c:v>2011-02-10</c:v>
                </c:pt>
                <c:pt idx="1611">
                  <c:v>2011-02-11</c:v>
                </c:pt>
                <c:pt idx="1612">
                  <c:v>2011-02-14</c:v>
                </c:pt>
                <c:pt idx="1613">
                  <c:v>2011-02-15</c:v>
                </c:pt>
                <c:pt idx="1614">
                  <c:v>2011-02-16</c:v>
                </c:pt>
                <c:pt idx="1615">
                  <c:v>2011-02-17</c:v>
                </c:pt>
                <c:pt idx="1616">
                  <c:v>2011-02-18</c:v>
                </c:pt>
                <c:pt idx="1617">
                  <c:v>2011-02-21</c:v>
                </c:pt>
                <c:pt idx="1618">
                  <c:v>2011-02-22</c:v>
                </c:pt>
                <c:pt idx="1619">
                  <c:v>2011-02-23</c:v>
                </c:pt>
                <c:pt idx="1620">
                  <c:v>2011-02-24</c:v>
                </c:pt>
                <c:pt idx="1621">
                  <c:v>2011-02-25</c:v>
                </c:pt>
                <c:pt idx="1622">
                  <c:v>2011-02-28</c:v>
                </c:pt>
                <c:pt idx="1623">
                  <c:v>2011-03-01</c:v>
                </c:pt>
                <c:pt idx="1624">
                  <c:v>2011-03-02</c:v>
                </c:pt>
                <c:pt idx="1625">
                  <c:v>2011-03-03</c:v>
                </c:pt>
                <c:pt idx="1626">
                  <c:v>2011-03-04</c:v>
                </c:pt>
                <c:pt idx="1627">
                  <c:v>2011-03-07</c:v>
                </c:pt>
                <c:pt idx="1628">
                  <c:v>2011-03-08</c:v>
                </c:pt>
                <c:pt idx="1629">
                  <c:v>2011-03-09</c:v>
                </c:pt>
                <c:pt idx="1630">
                  <c:v>2011-03-10</c:v>
                </c:pt>
                <c:pt idx="1631">
                  <c:v>2011-03-11</c:v>
                </c:pt>
                <c:pt idx="1632">
                  <c:v>2011-03-13</c:v>
                </c:pt>
                <c:pt idx="1633">
                  <c:v>2011-03-14</c:v>
                </c:pt>
                <c:pt idx="1634">
                  <c:v>2011-03-15</c:v>
                </c:pt>
                <c:pt idx="1635">
                  <c:v>2011-03-16</c:v>
                </c:pt>
                <c:pt idx="1636">
                  <c:v>2011-03-17</c:v>
                </c:pt>
                <c:pt idx="1637">
                  <c:v>2011-03-18</c:v>
                </c:pt>
                <c:pt idx="1638">
                  <c:v>2011-03-20</c:v>
                </c:pt>
                <c:pt idx="1639">
                  <c:v>2011-03-21</c:v>
                </c:pt>
                <c:pt idx="1640">
                  <c:v>2011-03-22</c:v>
                </c:pt>
                <c:pt idx="1641">
                  <c:v>2011-03-23</c:v>
                </c:pt>
                <c:pt idx="1642">
                  <c:v>2011-03-24</c:v>
                </c:pt>
                <c:pt idx="1643">
                  <c:v>2011-03-25</c:v>
                </c:pt>
                <c:pt idx="1644">
                  <c:v>2011-03-28</c:v>
                </c:pt>
                <c:pt idx="1645">
                  <c:v>2011-03-29</c:v>
                </c:pt>
                <c:pt idx="1646">
                  <c:v>2011-03-30</c:v>
                </c:pt>
                <c:pt idx="1647">
                  <c:v>2011-03-31</c:v>
                </c:pt>
                <c:pt idx="1648">
                  <c:v>2011-04-01</c:v>
                </c:pt>
                <c:pt idx="1649">
                  <c:v>2011-04-04</c:v>
                </c:pt>
                <c:pt idx="1650">
                  <c:v>2011-04-05</c:v>
                </c:pt>
                <c:pt idx="1651">
                  <c:v>2011-04-06</c:v>
                </c:pt>
                <c:pt idx="1652">
                  <c:v>2011-04-07</c:v>
                </c:pt>
                <c:pt idx="1653">
                  <c:v>2011-04-08</c:v>
                </c:pt>
                <c:pt idx="1654">
                  <c:v>2011-04-11</c:v>
                </c:pt>
                <c:pt idx="1655">
                  <c:v>2011-04-12</c:v>
                </c:pt>
                <c:pt idx="1656">
                  <c:v>2011-04-13</c:v>
                </c:pt>
                <c:pt idx="1657">
                  <c:v>2011-04-14</c:v>
                </c:pt>
                <c:pt idx="1658">
                  <c:v>2011-04-15</c:v>
                </c:pt>
                <c:pt idx="1659">
                  <c:v>2011-04-18</c:v>
                </c:pt>
                <c:pt idx="1660">
                  <c:v>2011-04-19</c:v>
                </c:pt>
                <c:pt idx="1661">
                  <c:v>2011-04-20</c:v>
                </c:pt>
                <c:pt idx="1662">
                  <c:v>2011-04-21</c:v>
                </c:pt>
                <c:pt idx="1663">
                  <c:v>2011-04-25</c:v>
                </c:pt>
                <c:pt idx="1664">
                  <c:v>2011-04-26</c:v>
                </c:pt>
                <c:pt idx="1665">
                  <c:v>2011-04-27</c:v>
                </c:pt>
                <c:pt idx="1666">
                  <c:v>2011-04-28</c:v>
                </c:pt>
                <c:pt idx="1667">
                  <c:v>2011-04-29</c:v>
                </c:pt>
                <c:pt idx="1668">
                  <c:v>2011-05-02</c:v>
                </c:pt>
                <c:pt idx="1669">
                  <c:v>2011-05-03</c:v>
                </c:pt>
                <c:pt idx="1670">
                  <c:v>2011-05-04</c:v>
                </c:pt>
                <c:pt idx="1671">
                  <c:v>2011-05-05</c:v>
                </c:pt>
                <c:pt idx="1672">
                  <c:v>2011-05-06</c:v>
                </c:pt>
                <c:pt idx="1673">
                  <c:v>2011-05-09</c:v>
                </c:pt>
                <c:pt idx="1674">
                  <c:v>2011-05-10</c:v>
                </c:pt>
                <c:pt idx="1675">
                  <c:v>2011-05-11</c:v>
                </c:pt>
                <c:pt idx="1676">
                  <c:v>2011-05-12</c:v>
                </c:pt>
                <c:pt idx="1677">
                  <c:v>2011-05-13</c:v>
                </c:pt>
                <c:pt idx="1678">
                  <c:v>2011-05-16</c:v>
                </c:pt>
                <c:pt idx="1679">
                  <c:v>2011-05-17</c:v>
                </c:pt>
                <c:pt idx="1680">
                  <c:v>2011-05-18</c:v>
                </c:pt>
                <c:pt idx="1681">
                  <c:v>2011-05-19</c:v>
                </c:pt>
                <c:pt idx="1682">
                  <c:v>2011-05-20</c:v>
                </c:pt>
                <c:pt idx="1683">
                  <c:v>2011-05-23</c:v>
                </c:pt>
                <c:pt idx="1684">
                  <c:v>2011-05-24</c:v>
                </c:pt>
                <c:pt idx="1685">
                  <c:v>2011-05-25</c:v>
                </c:pt>
                <c:pt idx="1686">
                  <c:v>2011-05-26</c:v>
                </c:pt>
                <c:pt idx="1687">
                  <c:v>2011-05-27</c:v>
                </c:pt>
                <c:pt idx="1688">
                  <c:v>2011-05-30</c:v>
                </c:pt>
                <c:pt idx="1689">
                  <c:v>2011-05-31</c:v>
                </c:pt>
                <c:pt idx="1690">
                  <c:v>2011-06-01</c:v>
                </c:pt>
                <c:pt idx="1691">
                  <c:v>2011-06-02</c:v>
                </c:pt>
                <c:pt idx="1692">
                  <c:v>2011-06-03</c:v>
                </c:pt>
                <c:pt idx="1693">
                  <c:v>2011-06-06</c:v>
                </c:pt>
                <c:pt idx="1694">
                  <c:v>2011-06-07</c:v>
                </c:pt>
                <c:pt idx="1695">
                  <c:v>2011-06-08</c:v>
                </c:pt>
                <c:pt idx="1696">
                  <c:v>2011-06-09</c:v>
                </c:pt>
                <c:pt idx="1697">
                  <c:v>2011-06-10</c:v>
                </c:pt>
                <c:pt idx="1698">
                  <c:v>2011-06-13</c:v>
                </c:pt>
                <c:pt idx="1699">
                  <c:v>2011-06-14</c:v>
                </c:pt>
                <c:pt idx="1700">
                  <c:v>2011-06-15</c:v>
                </c:pt>
                <c:pt idx="1701">
                  <c:v>2011-06-16</c:v>
                </c:pt>
                <c:pt idx="1702">
                  <c:v>2011-06-17</c:v>
                </c:pt>
                <c:pt idx="1703">
                  <c:v>2011-06-20</c:v>
                </c:pt>
                <c:pt idx="1704">
                  <c:v>2011-06-21</c:v>
                </c:pt>
                <c:pt idx="1705">
                  <c:v>2011-06-22</c:v>
                </c:pt>
                <c:pt idx="1706">
                  <c:v>2011-06-23</c:v>
                </c:pt>
                <c:pt idx="1707">
                  <c:v>2011-06-24</c:v>
                </c:pt>
                <c:pt idx="1708">
                  <c:v>2011-06-27</c:v>
                </c:pt>
                <c:pt idx="1709">
                  <c:v>2011-06-28</c:v>
                </c:pt>
                <c:pt idx="1710">
                  <c:v>2011-06-29</c:v>
                </c:pt>
                <c:pt idx="1711">
                  <c:v>2011-06-30</c:v>
                </c:pt>
                <c:pt idx="1712">
                  <c:v>2011-07-01</c:v>
                </c:pt>
                <c:pt idx="1713">
                  <c:v>2011-07-04</c:v>
                </c:pt>
                <c:pt idx="1714">
                  <c:v>2011-07-05</c:v>
                </c:pt>
                <c:pt idx="1715">
                  <c:v>2011-07-06</c:v>
                </c:pt>
                <c:pt idx="1716">
                  <c:v>2011-07-07</c:v>
                </c:pt>
                <c:pt idx="1717">
                  <c:v>2011-07-08</c:v>
                </c:pt>
                <c:pt idx="1718">
                  <c:v>2011-07-11</c:v>
                </c:pt>
                <c:pt idx="1719">
                  <c:v>2011-07-12</c:v>
                </c:pt>
                <c:pt idx="1720">
                  <c:v>2011-07-13</c:v>
                </c:pt>
                <c:pt idx="1721">
                  <c:v>2011-07-14</c:v>
                </c:pt>
                <c:pt idx="1722">
                  <c:v>2011-07-15</c:v>
                </c:pt>
                <c:pt idx="1723">
                  <c:v>2011-07-18</c:v>
                </c:pt>
                <c:pt idx="1724">
                  <c:v>2011-07-19</c:v>
                </c:pt>
                <c:pt idx="1725">
                  <c:v>2011-07-20</c:v>
                </c:pt>
                <c:pt idx="1726">
                  <c:v>2011-07-21</c:v>
                </c:pt>
                <c:pt idx="1727">
                  <c:v>2011-07-22</c:v>
                </c:pt>
                <c:pt idx="1728">
                  <c:v>2011-07-25</c:v>
                </c:pt>
                <c:pt idx="1729">
                  <c:v>2011-07-26</c:v>
                </c:pt>
                <c:pt idx="1730">
                  <c:v>2011-07-27</c:v>
                </c:pt>
                <c:pt idx="1731">
                  <c:v>2011-07-28</c:v>
                </c:pt>
                <c:pt idx="1732">
                  <c:v>2011-07-29</c:v>
                </c:pt>
                <c:pt idx="1733">
                  <c:v>2011-08-01</c:v>
                </c:pt>
                <c:pt idx="1734">
                  <c:v>2011-08-02</c:v>
                </c:pt>
                <c:pt idx="1735">
                  <c:v>2011-08-03</c:v>
                </c:pt>
                <c:pt idx="1736">
                  <c:v>2011-08-04</c:v>
                </c:pt>
                <c:pt idx="1737">
                  <c:v>2011-08-05</c:v>
                </c:pt>
                <c:pt idx="1738">
                  <c:v>2011-08-08</c:v>
                </c:pt>
                <c:pt idx="1739">
                  <c:v>2011-08-09</c:v>
                </c:pt>
                <c:pt idx="1740">
                  <c:v>2011-08-10</c:v>
                </c:pt>
                <c:pt idx="1741">
                  <c:v>2011-08-11</c:v>
                </c:pt>
                <c:pt idx="1742">
                  <c:v>2011-08-12</c:v>
                </c:pt>
                <c:pt idx="1743">
                  <c:v>2011-08-15</c:v>
                </c:pt>
                <c:pt idx="1744">
                  <c:v>2011-08-16</c:v>
                </c:pt>
                <c:pt idx="1745">
                  <c:v>2011-08-17</c:v>
                </c:pt>
                <c:pt idx="1746">
                  <c:v>2011-08-18</c:v>
                </c:pt>
                <c:pt idx="1747">
                  <c:v>2011-08-19</c:v>
                </c:pt>
                <c:pt idx="1748">
                  <c:v>2011-08-22</c:v>
                </c:pt>
                <c:pt idx="1749">
                  <c:v>2011-08-23</c:v>
                </c:pt>
                <c:pt idx="1750">
                  <c:v>2011-08-24</c:v>
                </c:pt>
                <c:pt idx="1751">
                  <c:v>2011-08-25</c:v>
                </c:pt>
                <c:pt idx="1752">
                  <c:v>2011-08-26</c:v>
                </c:pt>
                <c:pt idx="1753">
                  <c:v>2011-08-29</c:v>
                </c:pt>
                <c:pt idx="1754">
                  <c:v>2011-08-30</c:v>
                </c:pt>
                <c:pt idx="1755">
                  <c:v>2011-08-31</c:v>
                </c:pt>
                <c:pt idx="1756">
                  <c:v>2011-09-01</c:v>
                </c:pt>
                <c:pt idx="1757">
                  <c:v>2011-09-02</c:v>
                </c:pt>
                <c:pt idx="1758">
                  <c:v>2011-09-05</c:v>
                </c:pt>
                <c:pt idx="1759">
                  <c:v>2011-09-06</c:v>
                </c:pt>
                <c:pt idx="1760">
                  <c:v>2011-09-07</c:v>
                </c:pt>
                <c:pt idx="1761">
                  <c:v>2011-09-08</c:v>
                </c:pt>
                <c:pt idx="1762">
                  <c:v>2011-09-09</c:v>
                </c:pt>
                <c:pt idx="1763">
                  <c:v>2011-09-12</c:v>
                </c:pt>
                <c:pt idx="1764">
                  <c:v>2011-09-13</c:v>
                </c:pt>
                <c:pt idx="1765">
                  <c:v>2011-09-14</c:v>
                </c:pt>
                <c:pt idx="1766">
                  <c:v>2011-09-15</c:v>
                </c:pt>
                <c:pt idx="1767">
                  <c:v>2011-09-16</c:v>
                </c:pt>
                <c:pt idx="1768">
                  <c:v>2011-09-19</c:v>
                </c:pt>
                <c:pt idx="1769">
                  <c:v>2011-09-20</c:v>
                </c:pt>
                <c:pt idx="1770">
                  <c:v>2011-09-21</c:v>
                </c:pt>
                <c:pt idx="1771">
                  <c:v>2011-09-22</c:v>
                </c:pt>
                <c:pt idx="1772">
                  <c:v>2011-09-23</c:v>
                </c:pt>
                <c:pt idx="1773">
                  <c:v>2011-09-26</c:v>
                </c:pt>
                <c:pt idx="1774">
                  <c:v>2011-09-27</c:v>
                </c:pt>
                <c:pt idx="1775">
                  <c:v>2011-09-28</c:v>
                </c:pt>
                <c:pt idx="1776">
                  <c:v>2011-09-29</c:v>
                </c:pt>
                <c:pt idx="1777">
                  <c:v>2011-09-30</c:v>
                </c:pt>
                <c:pt idx="1778">
                  <c:v>2011-10-03</c:v>
                </c:pt>
                <c:pt idx="1779">
                  <c:v>2011-10-04</c:v>
                </c:pt>
                <c:pt idx="1780">
                  <c:v>2011-10-05</c:v>
                </c:pt>
                <c:pt idx="1781">
                  <c:v>2011-10-06</c:v>
                </c:pt>
                <c:pt idx="1782">
                  <c:v>2011-10-07</c:v>
                </c:pt>
                <c:pt idx="1783">
                  <c:v>2011-10-10</c:v>
                </c:pt>
                <c:pt idx="1784">
                  <c:v>2011-10-11</c:v>
                </c:pt>
                <c:pt idx="1785">
                  <c:v>2011-10-12</c:v>
                </c:pt>
                <c:pt idx="1786">
                  <c:v>2011-10-13</c:v>
                </c:pt>
                <c:pt idx="1787">
                  <c:v>2011-10-14</c:v>
                </c:pt>
                <c:pt idx="1788">
                  <c:v>2011-10-17</c:v>
                </c:pt>
                <c:pt idx="1789">
                  <c:v>2011-10-18</c:v>
                </c:pt>
                <c:pt idx="1790">
                  <c:v>2011-10-19</c:v>
                </c:pt>
                <c:pt idx="1791">
                  <c:v>2011-10-20</c:v>
                </c:pt>
                <c:pt idx="1792">
                  <c:v>2011-10-21</c:v>
                </c:pt>
                <c:pt idx="1793">
                  <c:v>2011-10-24</c:v>
                </c:pt>
                <c:pt idx="1794">
                  <c:v>2011-10-25</c:v>
                </c:pt>
                <c:pt idx="1795">
                  <c:v>2011-10-26</c:v>
                </c:pt>
                <c:pt idx="1796">
                  <c:v>2011-10-27</c:v>
                </c:pt>
                <c:pt idx="1797">
                  <c:v>2011-10-28</c:v>
                </c:pt>
                <c:pt idx="1798">
                  <c:v>2011-10-30</c:v>
                </c:pt>
                <c:pt idx="1799">
                  <c:v>2011-10-31</c:v>
                </c:pt>
                <c:pt idx="1800">
                  <c:v>2011-11-01</c:v>
                </c:pt>
                <c:pt idx="1801">
                  <c:v>2011-11-02</c:v>
                </c:pt>
                <c:pt idx="1802">
                  <c:v>2011-11-03</c:v>
                </c:pt>
                <c:pt idx="1803">
                  <c:v>2011-11-04</c:v>
                </c:pt>
                <c:pt idx="1804">
                  <c:v>2011-11-07</c:v>
                </c:pt>
                <c:pt idx="1805">
                  <c:v>2011-11-08</c:v>
                </c:pt>
                <c:pt idx="1806">
                  <c:v>2011-11-09</c:v>
                </c:pt>
                <c:pt idx="1807">
                  <c:v>2011-11-10</c:v>
                </c:pt>
                <c:pt idx="1808">
                  <c:v>2011-11-11</c:v>
                </c:pt>
                <c:pt idx="1809">
                  <c:v>2011-11-14</c:v>
                </c:pt>
                <c:pt idx="1810">
                  <c:v>2011-11-15</c:v>
                </c:pt>
                <c:pt idx="1811">
                  <c:v>2011-11-16</c:v>
                </c:pt>
                <c:pt idx="1812">
                  <c:v>2011-11-17</c:v>
                </c:pt>
                <c:pt idx="1813">
                  <c:v>2011-11-18</c:v>
                </c:pt>
                <c:pt idx="1814">
                  <c:v>2011-11-21</c:v>
                </c:pt>
                <c:pt idx="1815">
                  <c:v>2011-11-22</c:v>
                </c:pt>
                <c:pt idx="1816">
                  <c:v>2011-11-23</c:v>
                </c:pt>
                <c:pt idx="1817">
                  <c:v>2011-11-25</c:v>
                </c:pt>
                <c:pt idx="1818">
                  <c:v>2011-11-28</c:v>
                </c:pt>
                <c:pt idx="1819">
                  <c:v>2011-11-29</c:v>
                </c:pt>
                <c:pt idx="1820">
                  <c:v>2011-11-30</c:v>
                </c:pt>
                <c:pt idx="1821">
                  <c:v>2011-12-01</c:v>
                </c:pt>
                <c:pt idx="1822">
                  <c:v>2011-12-02</c:v>
                </c:pt>
                <c:pt idx="1823">
                  <c:v>2011-12-05</c:v>
                </c:pt>
                <c:pt idx="1824">
                  <c:v>2011-12-06</c:v>
                </c:pt>
                <c:pt idx="1825">
                  <c:v>2011-12-07</c:v>
                </c:pt>
                <c:pt idx="1826">
                  <c:v>2011-12-08</c:v>
                </c:pt>
                <c:pt idx="1827">
                  <c:v>2011-12-09</c:v>
                </c:pt>
                <c:pt idx="1828">
                  <c:v>2011-12-12</c:v>
                </c:pt>
                <c:pt idx="1829">
                  <c:v>2011-12-13</c:v>
                </c:pt>
                <c:pt idx="1830">
                  <c:v>2011-12-14</c:v>
                </c:pt>
                <c:pt idx="1831">
                  <c:v>2011-12-15</c:v>
                </c:pt>
                <c:pt idx="1832">
                  <c:v>2011-12-16</c:v>
                </c:pt>
                <c:pt idx="1833">
                  <c:v>2011-12-19</c:v>
                </c:pt>
                <c:pt idx="1834">
                  <c:v>2011-12-20</c:v>
                </c:pt>
                <c:pt idx="1835">
                  <c:v>2011-12-21</c:v>
                </c:pt>
                <c:pt idx="1836">
                  <c:v>2011-12-22</c:v>
                </c:pt>
                <c:pt idx="1837">
                  <c:v>2011-12-23</c:v>
                </c:pt>
                <c:pt idx="1838">
                  <c:v>2011-12-27</c:v>
                </c:pt>
                <c:pt idx="1839">
                  <c:v>2011-12-28</c:v>
                </c:pt>
                <c:pt idx="1840">
                  <c:v>2011-12-29</c:v>
                </c:pt>
                <c:pt idx="1841">
                  <c:v>2011-12-30</c:v>
                </c:pt>
                <c:pt idx="1842">
                  <c:v>2012-01-03</c:v>
                </c:pt>
                <c:pt idx="1843">
                  <c:v>2012-01-04</c:v>
                </c:pt>
                <c:pt idx="1844">
                  <c:v>2012-01-05</c:v>
                </c:pt>
                <c:pt idx="1845">
                  <c:v>2012-01-06</c:v>
                </c:pt>
                <c:pt idx="1846">
                  <c:v>2012-01-09</c:v>
                </c:pt>
                <c:pt idx="1847">
                  <c:v>2012-01-10</c:v>
                </c:pt>
                <c:pt idx="1848">
                  <c:v>2012-01-11</c:v>
                </c:pt>
                <c:pt idx="1849">
                  <c:v>2012-01-12</c:v>
                </c:pt>
                <c:pt idx="1850">
                  <c:v>2012-01-13</c:v>
                </c:pt>
                <c:pt idx="1851">
                  <c:v>2012-01-16</c:v>
                </c:pt>
                <c:pt idx="1852">
                  <c:v>2012-01-17</c:v>
                </c:pt>
                <c:pt idx="1853">
                  <c:v>2012-01-18</c:v>
                </c:pt>
                <c:pt idx="1854">
                  <c:v>2012-01-19</c:v>
                </c:pt>
                <c:pt idx="1855">
                  <c:v>2012-01-20</c:v>
                </c:pt>
                <c:pt idx="1856">
                  <c:v>2012-01-23</c:v>
                </c:pt>
                <c:pt idx="1857">
                  <c:v>2012-01-24</c:v>
                </c:pt>
                <c:pt idx="1858">
                  <c:v>2012-01-25</c:v>
                </c:pt>
                <c:pt idx="1859">
                  <c:v>2012-01-26</c:v>
                </c:pt>
                <c:pt idx="1860">
                  <c:v>2012-01-27</c:v>
                </c:pt>
                <c:pt idx="1861">
                  <c:v>2012-01-30</c:v>
                </c:pt>
                <c:pt idx="1862">
                  <c:v>2012-01-31</c:v>
                </c:pt>
                <c:pt idx="1863">
                  <c:v>2012-02-01</c:v>
                </c:pt>
                <c:pt idx="1864">
                  <c:v>2012-02-02</c:v>
                </c:pt>
                <c:pt idx="1865">
                  <c:v>2012-02-03</c:v>
                </c:pt>
                <c:pt idx="1866">
                  <c:v>2012-02-06</c:v>
                </c:pt>
                <c:pt idx="1867">
                  <c:v>2012-02-07</c:v>
                </c:pt>
                <c:pt idx="1868">
                  <c:v>2012-02-08</c:v>
                </c:pt>
                <c:pt idx="1869">
                  <c:v>2012-02-09</c:v>
                </c:pt>
                <c:pt idx="1870">
                  <c:v>2012-02-10</c:v>
                </c:pt>
                <c:pt idx="1871">
                  <c:v>2012-02-13</c:v>
                </c:pt>
                <c:pt idx="1872">
                  <c:v>2012-02-14</c:v>
                </c:pt>
                <c:pt idx="1873">
                  <c:v>2012-02-15</c:v>
                </c:pt>
                <c:pt idx="1874">
                  <c:v>2012-02-16</c:v>
                </c:pt>
                <c:pt idx="1875">
                  <c:v>2012-02-17</c:v>
                </c:pt>
                <c:pt idx="1876">
                  <c:v>2012-02-20</c:v>
                </c:pt>
                <c:pt idx="1877">
                  <c:v>2012-02-21</c:v>
                </c:pt>
                <c:pt idx="1878">
                  <c:v>2012-02-22</c:v>
                </c:pt>
                <c:pt idx="1879">
                  <c:v>2012-02-23</c:v>
                </c:pt>
                <c:pt idx="1880">
                  <c:v>2012-02-24</c:v>
                </c:pt>
              </c:strCache>
            </c:strRef>
          </c:cat>
          <c:val>
            <c:numRef>
              <c:f>BPBrentOil!$D$2:$D$1882</c:f>
              <c:numCache>
                <c:formatCode>0.00</c:formatCode>
                <c:ptCount val="1881"/>
                <c:pt idx="0">
                  <c:v>30.77</c:v>
                </c:pt>
                <c:pt idx="1">
                  <c:v>29.67</c:v>
                </c:pt>
                <c:pt idx="2">
                  <c:v>30.54</c:v>
                </c:pt>
                <c:pt idx="3">
                  <c:v>30.49</c:v>
                </c:pt>
                <c:pt idx="4">
                  <c:v>31.1</c:v>
                </c:pt>
                <c:pt idx="5">
                  <c:v>32.34</c:v>
                </c:pt>
                <c:pt idx="6">
                  <c:v>32.5</c:v>
                </c:pt>
                <c:pt idx="7">
                  <c:v>32.27</c:v>
                </c:pt>
                <c:pt idx="8">
                  <c:v>32.79</c:v>
                </c:pt>
                <c:pt idx="9">
                  <c:v>34.1</c:v>
                </c:pt>
                <c:pt idx="10">
                  <c:v>31.38</c:v>
                </c:pt>
                <c:pt idx="11">
                  <c:v>24.35</c:v>
                </c:pt>
                <c:pt idx="12">
                  <c:v>26.35</c:v>
                </c:pt>
                <c:pt idx="13">
                  <c:v>24.68</c:v>
                </c:pt>
                <c:pt idx="14">
                  <c:v>24.75</c:v>
                </c:pt>
                <c:pt idx="15">
                  <c:v>25.88</c:v>
                </c:pt>
                <c:pt idx="16">
                  <c:v>24.09</c:v>
                </c:pt>
                <c:pt idx="17">
                  <c:v>23.52</c:v>
                </c:pt>
                <c:pt idx="18">
                  <c:v>25.1</c:v>
                </c:pt>
                <c:pt idx="19">
                  <c:v>26.1</c:v>
                </c:pt>
                <c:pt idx="20">
                  <c:v>26.24</c:v>
                </c:pt>
                <c:pt idx="21">
                  <c:v>26.32</c:v>
                </c:pt>
                <c:pt idx="22">
                  <c:v>27.78</c:v>
                </c:pt>
                <c:pt idx="23">
                  <c:v>27.46</c:v>
                </c:pt>
                <c:pt idx="24">
                  <c:v>27.02</c:v>
                </c:pt>
                <c:pt idx="25">
                  <c:v>27.3</c:v>
                </c:pt>
                <c:pt idx="26">
                  <c:v>27.63</c:v>
                </c:pt>
                <c:pt idx="27">
                  <c:v>29.19</c:v>
                </c:pt>
                <c:pt idx="28">
                  <c:v>28.93</c:v>
                </c:pt>
                <c:pt idx="29">
                  <c:v>28.18</c:v>
                </c:pt>
                <c:pt idx="30">
                  <c:v>29.99</c:v>
                </c:pt>
                <c:pt idx="31">
                  <c:v>29.99</c:v>
                </c:pt>
                <c:pt idx="32">
                  <c:v>28.81</c:v>
                </c:pt>
                <c:pt idx="33">
                  <c:v>29.7</c:v>
                </c:pt>
                <c:pt idx="34">
                  <c:v>29.49</c:v>
                </c:pt>
                <c:pt idx="35">
                  <c:v>27.21</c:v>
                </c:pt>
                <c:pt idx="36">
                  <c:v>26.77</c:v>
                </c:pt>
                <c:pt idx="37">
                  <c:v>25.32</c:v>
                </c:pt>
                <c:pt idx="38">
                  <c:v>26.64</c:v>
                </c:pt>
                <c:pt idx="39">
                  <c:v>28.71</c:v>
                </c:pt>
                <c:pt idx="40">
                  <c:v>30.9</c:v>
                </c:pt>
                <c:pt idx="41">
                  <c:v>29.03</c:v>
                </c:pt>
                <c:pt idx="42">
                  <c:v>28.58</c:v>
                </c:pt>
                <c:pt idx="43">
                  <c:v>27.7</c:v>
                </c:pt>
                <c:pt idx="44">
                  <c:v>28.91</c:v>
                </c:pt>
                <c:pt idx="45">
                  <c:v>29.56</c:v>
                </c:pt>
                <c:pt idx="46">
                  <c:v>29.36</c:v>
                </c:pt>
                <c:pt idx="47">
                  <c:v>28.45</c:v>
                </c:pt>
                <c:pt idx="48">
                  <c:v>28.74</c:v>
                </c:pt>
                <c:pt idx="49">
                  <c:v>30.37</c:v>
                </c:pt>
                <c:pt idx="50">
                  <c:v>30.05</c:v>
                </c:pt>
                <c:pt idx="51">
                  <c:v>29.06</c:v>
                </c:pt>
                <c:pt idx="52">
                  <c:v>29.32</c:v>
                </c:pt>
                <c:pt idx="53">
                  <c:v>31.37</c:v>
                </c:pt>
                <c:pt idx="54">
                  <c:v>30.47</c:v>
                </c:pt>
                <c:pt idx="55">
                  <c:v>30.96</c:v>
                </c:pt>
                <c:pt idx="56">
                  <c:v>29.18</c:v>
                </c:pt>
                <c:pt idx="57">
                  <c:v>28.83</c:v>
                </c:pt>
                <c:pt idx="58">
                  <c:v>30.57</c:v>
                </c:pt>
                <c:pt idx="59">
                  <c:v>30.69</c:v>
                </c:pt>
                <c:pt idx="60">
                  <c:v>32.23000000000001</c:v>
                </c:pt>
                <c:pt idx="61">
                  <c:v>33.35</c:v>
                </c:pt>
                <c:pt idx="62">
                  <c:v>32.24</c:v>
                </c:pt>
                <c:pt idx="63">
                  <c:v>33.26</c:v>
                </c:pt>
                <c:pt idx="64">
                  <c:v>31.99</c:v>
                </c:pt>
                <c:pt idx="65">
                  <c:v>30.21</c:v>
                </c:pt>
                <c:pt idx="66">
                  <c:v>33.34</c:v>
                </c:pt>
                <c:pt idx="67">
                  <c:v>33.64</c:v>
                </c:pt>
                <c:pt idx="68">
                  <c:v>33.09</c:v>
                </c:pt>
                <c:pt idx="69">
                  <c:v>34.48</c:v>
                </c:pt>
                <c:pt idx="70">
                  <c:v>37.0</c:v>
                </c:pt>
                <c:pt idx="71">
                  <c:v>38.76</c:v>
                </c:pt>
                <c:pt idx="72">
                  <c:v>36.51</c:v>
                </c:pt>
                <c:pt idx="73">
                  <c:v>36.58</c:v>
                </c:pt>
                <c:pt idx="74">
                  <c:v>35.67</c:v>
                </c:pt>
                <c:pt idx="75">
                  <c:v>35.44</c:v>
                </c:pt>
                <c:pt idx="76">
                  <c:v>36.21</c:v>
                </c:pt>
                <c:pt idx="77">
                  <c:v>34.97</c:v>
                </c:pt>
                <c:pt idx="78">
                  <c:v>35.92</c:v>
                </c:pt>
                <c:pt idx="79">
                  <c:v>37.05</c:v>
                </c:pt>
                <c:pt idx="80">
                  <c:v>38.0</c:v>
                </c:pt>
                <c:pt idx="81">
                  <c:v>38.27</c:v>
                </c:pt>
                <c:pt idx="82">
                  <c:v>40.03</c:v>
                </c:pt>
                <c:pt idx="83">
                  <c:v>40.63</c:v>
                </c:pt>
                <c:pt idx="84">
                  <c:v>43.88</c:v>
                </c:pt>
                <c:pt idx="85">
                  <c:v>43.54</c:v>
                </c:pt>
                <c:pt idx="86">
                  <c:v>40.64</c:v>
                </c:pt>
                <c:pt idx="87">
                  <c:v>41.23</c:v>
                </c:pt>
                <c:pt idx="88">
                  <c:v>40.2</c:v>
                </c:pt>
                <c:pt idx="89">
                  <c:v>42.45</c:v>
                </c:pt>
                <c:pt idx="90">
                  <c:v>45.33</c:v>
                </c:pt>
                <c:pt idx="91">
                  <c:v>46.62</c:v>
                </c:pt>
                <c:pt idx="92">
                  <c:v>49.71</c:v>
                </c:pt>
                <c:pt idx="93">
                  <c:v>49.93</c:v>
                </c:pt>
                <c:pt idx="94">
                  <c:v>51.22</c:v>
                </c:pt>
                <c:pt idx="95">
                  <c:v>48.98</c:v>
                </c:pt>
                <c:pt idx="96">
                  <c:v>46.42</c:v>
                </c:pt>
                <c:pt idx="97">
                  <c:v>42.31</c:v>
                </c:pt>
                <c:pt idx="98">
                  <c:v>44.89</c:v>
                </c:pt>
                <c:pt idx="99">
                  <c:v>44.57</c:v>
                </c:pt>
                <c:pt idx="100">
                  <c:v>39.36</c:v>
                </c:pt>
                <c:pt idx="101">
                  <c:v>37.38</c:v>
                </c:pt>
                <c:pt idx="102">
                  <c:v>43.39</c:v>
                </c:pt>
                <c:pt idx="103">
                  <c:v>40.07</c:v>
                </c:pt>
                <c:pt idx="104">
                  <c:v>40.46</c:v>
                </c:pt>
                <c:pt idx="105">
                  <c:v>43.18</c:v>
                </c:pt>
                <c:pt idx="106">
                  <c:v>45.15</c:v>
                </c:pt>
                <c:pt idx="107">
                  <c:v>45.73</c:v>
                </c:pt>
                <c:pt idx="108">
                  <c:v>44.95</c:v>
                </c:pt>
                <c:pt idx="109">
                  <c:v>43.89</c:v>
                </c:pt>
                <c:pt idx="110">
                  <c:v>44.8</c:v>
                </c:pt>
                <c:pt idx="111">
                  <c:v>46.34</c:v>
                </c:pt>
                <c:pt idx="112">
                  <c:v>49.61</c:v>
                </c:pt>
                <c:pt idx="113">
                  <c:v>51.8</c:v>
                </c:pt>
                <c:pt idx="114">
                  <c:v>53.1</c:v>
                </c:pt>
                <c:pt idx="115">
                  <c:v>55.59</c:v>
                </c:pt>
                <c:pt idx="116">
                  <c:v>53.93</c:v>
                </c:pt>
                <c:pt idx="117">
                  <c:v>56.51</c:v>
                </c:pt>
                <c:pt idx="118">
                  <c:v>52.89</c:v>
                </c:pt>
                <c:pt idx="119">
                  <c:v>51.61</c:v>
                </c:pt>
                <c:pt idx="120">
                  <c:v>54.97</c:v>
                </c:pt>
                <c:pt idx="121">
                  <c:v>51.09</c:v>
                </c:pt>
                <c:pt idx="122">
                  <c:v>50.77</c:v>
                </c:pt>
                <c:pt idx="123">
                  <c:v>50.77</c:v>
                </c:pt>
                <c:pt idx="124">
                  <c:v>51.29</c:v>
                </c:pt>
                <c:pt idx="125">
                  <c:v>51.43</c:v>
                </c:pt>
                <c:pt idx="126">
                  <c:v>50.07</c:v>
                </c:pt>
                <c:pt idx="127">
                  <c:v>48.34</c:v>
                </c:pt>
                <c:pt idx="128">
                  <c:v>48.66</c:v>
                </c:pt>
                <c:pt idx="129">
                  <c:v>48.05</c:v>
                </c:pt>
                <c:pt idx="130">
                  <c:v>49.34</c:v>
                </c:pt>
                <c:pt idx="131">
                  <c:v>48.15</c:v>
                </c:pt>
                <c:pt idx="132">
                  <c:v>47.88</c:v>
                </c:pt>
                <c:pt idx="133">
                  <c:v>48.03</c:v>
                </c:pt>
                <c:pt idx="134">
                  <c:v>48.37</c:v>
                </c:pt>
                <c:pt idx="135">
                  <c:v>48.82</c:v>
                </c:pt>
                <c:pt idx="136">
                  <c:v>50.07</c:v>
                </c:pt>
                <c:pt idx="137">
                  <c:v>50.16</c:v>
                </c:pt>
                <c:pt idx="138">
                  <c:v>50.7</c:v>
                </c:pt>
                <c:pt idx="139">
                  <c:v>50.73</c:v>
                </c:pt>
                <c:pt idx="140">
                  <c:v>53.27</c:v>
                </c:pt>
                <c:pt idx="141">
                  <c:v>52.4</c:v>
                </c:pt>
                <c:pt idx="142">
                  <c:v>54.17</c:v>
                </c:pt>
                <c:pt idx="143">
                  <c:v>53.67</c:v>
                </c:pt>
                <c:pt idx="144">
                  <c:v>53.13</c:v>
                </c:pt>
                <c:pt idx="145">
                  <c:v>52.11</c:v>
                </c:pt>
                <c:pt idx="146">
                  <c:v>53.82</c:v>
                </c:pt>
                <c:pt idx="147">
                  <c:v>52.67</c:v>
                </c:pt>
                <c:pt idx="148">
                  <c:v>54.78</c:v>
                </c:pt>
                <c:pt idx="149">
                  <c:v>53.73</c:v>
                </c:pt>
                <c:pt idx="150">
                  <c:v>54.5</c:v>
                </c:pt>
                <c:pt idx="151">
                  <c:v>56.22</c:v>
                </c:pt>
                <c:pt idx="152">
                  <c:v>57.76</c:v>
                </c:pt>
                <c:pt idx="153">
                  <c:v>58.32</c:v>
                </c:pt>
                <c:pt idx="154">
                  <c:v>57.5</c:v>
                </c:pt>
                <c:pt idx="155">
                  <c:v>56.58</c:v>
                </c:pt>
                <c:pt idx="156">
                  <c:v>57.96</c:v>
                </c:pt>
                <c:pt idx="157">
                  <c:v>58.36</c:v>
                </c:pt>
                <c:pt idx="158">
                  <c:v>59.3</c:v>
                </c:pt>
                <c:pt idx="159">
                  <c:v>57.18</c:v>
                </c:pt>
                <c:pt idx="160">
                  <c:v>56.15</c:v>
                </c:pt>
                <c:pt idx="161">
                  <c:v>55.58</c:v>
                </c:pt>
                <c:pt idx="162">
                  <c:v>57.54</c:v>
                </c:pt>
                <c:pt idx="163">
                  <c:v>57.94</c:v>
                </c:pt>
                <c:pt idx="164">
                  <c:v>58.29</c:v>
                </c:pt>
                <c:pt idx="165">
                  <c:v>59.85</c:v>
                </c:pt>
                <c:pt idx="166">
                  <c:v>59.28</c:v>
                </c:pt>
                <c:pt idx="167">
                  <c:v>58.2</c:v>
                </c:pt>
                <c:pt idx="168">
                  <c:v>57.44</c:v>
                </c:pt>
                <c:pt idx="169">
                  <c:v>58.82</c:v>
                </c:pt>
                <c:pt idx="170">
                  <c:v>58.27</c:v>
                </c:pt>
                <c:pt idx="171">
                  <c:v>57.31</c:v>
                </c:pt>
                <c:pt idx="172">
                  <c:v>57.61</c:v>
                </c:pt>
                <c:pt idx="173">
                  <c:v>56.99</c:v>
                </c:pt>
                <c:pt idx="174">
                  <c:v>57.36</c:v>
                </c:pt>
                <c:pt idx="175">
                  <c:v>56.65</c:v>
                </c:pt>
                <c:pt idx="176">
                  <c:v>55.72</c:v>
                </c:pt>
                <c:pt idx="177">
                  <c:v>57.58</c:v>
                </c:pt>
                <c:pt idx="178">
                  <c:v>57.86</c:v>
                </c:pt>
                <c:pt idx="179">
                  <c:v>58.03</c:v>
                </c:pt>
                <c:pt idx="180">
                  <c:v>58.01</c:v>
                </c:pt>
                <c:pt idx="181">
                  <c:v>58.76</c:v>
                </c:pt>
                <c:pt idx="182">
                  <c:v>59.37</c:v>
                </c:pt>
                <c:pt idx="183">
                  <c:v>60.44</c:v>
                </c:pt>
                <c:pt idx="184">
                  <c:v>60.62</c:v>
                </c:pt>
                <c:pt idx="185">
                  <c:v>59.65</c:v>
                </c:pt>
                <c:pt idx="186">
                  <c:v>60.12</c:v>
                </c:pt>
                <c:pt idx="187">
                  <c:v>61.07</c:v>
                </c:pt>
                <c:pt idx="188">
                  <c:v>62.7</c:v>
                </c:pt>
                <c:pt idx="189">
                  <c:v>61.98</c:v>
                </c:pt>
                <c:pt idx="190">
                  <c:v>63.99</c:v>
                </c:pt>
                <c:pt idx="191">
                  <c:v>65.38</c:v>
                </c:pt>
                <c:pt idx="192">
                  <c:v>66.45</c:v>
                </c:pt>
                <c:pt idx="193">
                  <c:v>65.58</c:v>
                </c:pt>
                <c:pt idx="194">
                  <c:v>65.41</c:v>
                </c:pt>
                <c:pt idx="195">
                  <c:v>62.56</c:v>
                </c:pt>
                <c:pt idx="196">
                  <c:v>62.4</c:v>
                </c:pt>
                <c:pt idx="197">
                  <c:v>64.36</c:v>
                </c:pt>
                <c:pt idx="198">
                  <c:v>64.5</c:v>
                </c:pt>
                <c:pt idx="199">
                  <c:v>64.65</c:v>
                </c:pt>
                <c:pt idx="200">
                  <c:v>66.01</c:v>
                </c:pt>
                <c:pt idx="201">
                  <c:v>66.27</c:v>
                </c:pt>
                <c:pt idx="202">
                  <c:v>64.87</c:v>
                </c:pt>
                <c:pt idx="203">
                  <c:v>67.57</c:v>
                </c:pt>
                <c:pt idx="204">
                  <c:v>67.02</c:v>
                </c:pt>
                <c:pt idx="205">
                  <c:v>67.72</c:v>
                </c:pt>
                <c:pt idx="206">
                  <c:v>66.06</c:v>
                </c:pt>
                <c:pt idx="207">
                  <c:v>64.85</c:v>
                </c:pt>
                <c:pt idx="208">
                  <c:v>64.66999999999998</c:v>
                </c:pt>
                <c:pt idx="209">
                  <c:v>62.89</c:v>
                </c:pt>
                <c:pt idx="210">
                  <c:v>63.08</c:v>
                </c:pt>
                <c:pt idx="211">
                  <c:v>62.84</c:v>
                </c:pt>
                <c:pt idx="212">
                  <c:v>61.8</c:v>
                </c:pt>
                <c:pt idx="213">
                  <c:v>61.61</c:v>
                </c:pt>
                <c:pt idx="214">
                  <c:v>63.37</c:v>
                </c:pt>
                <c:pt idx="215">
                  <c:v>63.16</c:v>
                </c:pt>
                <c:pt idx="216">
                  <c:v>61.81</c:v>
                </c:pt>
                <c:pt idx="217">
                  <c:v>65.61</c:v>
                </c:pt>
                <c:pt idx="218">
                  <c:v>64.2</c:v>
                </c:pt>
                <c:pt idx="219">
                  <c:v>64.73</c:v>
                </c:pt>
                <c:pt idx="220">
                  <c:v>64.6</c:v>
                </c:pt>
                <c:pt idx="221">
                  <c:v>62.44</c:v>
                </c:pt>
                <c:pt idx="222">
                  <c:v>63.93</c:v>
                </c:pt>
                <c:pt idx="223">
                  <c:v>62.97</c:v>
                </c:pt>
                <c:pt idx="224">
                  <c:v>63.93</c:v>
                </c:pt>
                <c:pt idx="225">
                  <c:v>63.84</c:v>
                </c:pt>
                <c:pt idx="226">
                  <c:v>63.48</c:v>
                </c:pt>
                <c:pt idx="227">
                  <c:v>62.8</c:v>
                </c:pt>
                <c:pt idx="228">
                  <c:v>61.22</c:v>
                </c:pt>
                <c:pt idx="229">
                  <c:v>60.12</c:v>
                </c:pt>
                <c:pt idx="230">
                  <c:v>58.37</c:v>
                </c:pt>
                <c:pt idx="231">
                  <c:v>59.21</c:v>
                </c:pt>
                <c:pt idx="232">
                  <c:v>58.78</c:v>
                </c:pt>
                <c:pt idx="233">
                  <c:v>60.08</c:v>
                </c:pt>
                <c:pt idx="234">
                  <c:v>60.57</c:v>
                </c:pt>
                <c:pt idx="235">
                  <c:v>60.14</c:v>
                </c:pt>
                <c:pt idx="236">
                  <c:v>59.35</c:v>
                </c:pt>
                <c:pt idx="237">
                  <c:v>60.57</c:v>
                </c:pt>
                <c:pt idx="238">
                  <c:v>59.28</c:v>
                </c:pt>
                <c:pt idx="239">
                  <c:v>58.6</c:v>
                </c:pt>
                <c:pt idx="240">
                  <c:v>57.91</c:v>
                </c:pt>
                <c:pt idx="241">
                  <c:v>58.48</c:v>
                </c:pt>
                <c:pt idx="242">
                  <c:v>58.24</c:v>
                </c:pt>
                <c:pt idx="243">
                  <c:v>60.24</c:v>
                </c:pt>
                <c:pt idx="244">
                  <c:v>58.87</c:v>
                </c:pt>
                <c:pt idx="245">
                  <c:v>59.14</c:v>
                </c:pt>
                <c:pt idx="246">
                  <c:v>59.42</c:v>
                </c:pt>
                <c:pt idx="247">
                  <c:v>58.1</c:v>
                </c:pt>
                <c:pt idx="248">
                  <c:v>58.37</c:v>
                </c:pt>
                <c:pt idx="249">
                  <c:v>58.38</c:v>
                </c:pt>
                <c:pt idx="250">
                  <c:v>60.52</c:v>
                </c:pt>
                <c:pt idx="251">
                  <c:v>59.25</c:v>
                </c:pt>
                <c:pt idx="252">
                  <c:v>58.04</c:v>
                </c:pt>
                <c:pt idx="253">
                  <c:v>57.81</c:v>
                </c:pt>
                <c:pt idx="254">
                  <c:v>56.88</c:v>
                </c:pt>
                <c:pt idx="255">
                  <c:v>55.68</c:v>
                </c:pt>
                <c:pt idx="256">
                  <c:v>54.99</c:v>
                </c:pt>
                <c:pt idx="257">
                  <c:v>54.73</c:v>
                </c:pt>
                <c:pt idx="258">
                  <c:v>54.05</c:v>
                </c:pt>
                <c:pt idx="259">
                  <c:v>56.0</c:v>
                </c:pt>
                <c:pt idx="260">
                  <c:v>54.85</c:v>
                </c:pt>
                <c:pt idx="261">
                  <c:v>54.88</c:v>
                </c:pt>
                <c:pt idx="262">
                  <c:v>55.34</c:v>
                </c:pt>
                <c:pt idx="263">
                  <c:v>56.41</c:v>
                </c:pt>
                <c:pt idx="264">
                  <c:v>56.21</c:v>
                </c:pt>
                <c:pt idx="265">
                  <c:v>55.3</c:v>
                </c:pt>
                <c:pt idx="266">
                  <c:v>55.01</c:v>
                </c:pt>
                <c:pt idx="267">
                  <c:v>54.88</c:v>
                </c:pt>
                <c:pt idx="268">
                  <c:v>54.32</c:v>
                </c:pt>
                <c:pt idx="269">
                  <c:v>55.05</c:v>
                </c:pt>
                <c:pt idx="270">
                  <c:v>56.15</c:v>
                </c:pt>
                <c:pt idx="271">
                  <c:v>57.05</c:v>
                </c:pt>
                <c:pt idx="272">
                  <c:v>57.73</c:v>
                </c:pt>
                <c:pt idx="273">
                  <c:v>57.61</c:v>
                </c:pt>
                <c:pt idx="274">
                  <c:v>56.98</c:v>
                </c:pt>
                <c:pt idx="275">
                  <c:v>58.67</c:v>
                </c:pt>
                <c:pt idx="276">
                  <c:v>57.31</c:v>
                </c:pt>
                <c:pt idx="277">
                  <c:v>59.44</c:v>
                </c:pt>
                <c:pt idx="278">
                  <c:v>59.52</c:v>
                </c:pt>
                <c:pt idx="279">
                  <c:v>59.6</c:v>
                </c:pt>
                <c:pt idx="280">
                  <c:v>59.85</c:v>
                </c:pt>
                <c:pt idx="281">
                  <c:v>57.13</c:v>
                </c:pt>
                <c:pt idx="282">
                  <c:v>56.11</c:v>
                </c:pt>
                <c:pt idx="283">
                  <c:v>56.17</c:v>
                </c:pt>
                <c:pt idx="284">
                  <c:v>56.72</c:v>
                </c:pt>
                <c:pt idx="285">
                  <c:v>56.55</c:v>
                </c:pt>
                <c:pt idx="286">
                  <c:v>56.69</c:v>
                </c:pt>
                <c:pt idx="287">
                  <c:v>56.29</c:v>
                </c:pt>
                <c:pt idx="288">
                  <c:v>57.64</c:v>
                </c:pt>
                <c:pt idx="289">
                  <c:v>58.07</c:v>
                </c:pt>
                <c:pt idx="290">
                  <c:v>58.98</c:v>
                </c:pt>
                <c:pt idx="291">
                  <c:v>61.35</c:v>
                </c:pt>
                <c:pt idx="292">
                  <c:v>61.68</c:v>
                </c:pt>
                <c:pt idx="293">
                  <c:v>61.13</c:v>
                </c:pt>
                <c:pt idx="294">
                  <c:v>62.72</c:v>
                </c:pt>
                <c:pt idx="295">
                  <c:v>62.01</c:v>
                </c:pt>
                <c:pt idx="296">
                  <c:v>61.92</c:v>
                </c:pt>
                <c:pt idx="297">
                  <c:v>62.17</c:v>
                </c:pt>
                <c:pt idx="298">
                  <c:v>62.62</c:v>
                </c:pt>
                <c:pt idx="299">
                  <c:v>62.26</c:v>
                </c:pt>
                <c:pt idx="300">
                  <c:v>62.93</c:v>
                </c:pt>
                <c:pt idx="301">
                  <c:v>64.9</c:v>
                </c:pt>
                <c:pt idx="302">
                  <c:v>64.19</c:v>
                </c:pt>
                <c:pt idx="303">
                  <c:v>65.23</c:v>
                </c:pt>
                <c:pt idx="304">
                  <c:v>66.43</c:v>
                </c:pt>
                <c:pt idx="305">
                  <c:v>66.16</c:v>
                </c:pt>
                <c:pt idx="306">
                  <c:v>65.34</c:v>
                </c:pt>
                <c:pt idx="307">
                  <c:v>64.23</c:v>
                </c:pt>
                <c:pt idx="308">
                  <c:v>64.92</c:v>
                </c:pt>
                <c:pt idx="309">
                  <c:v>66.24</c:v>
                </c:pt>
                <c:pt idx="310">
                  <c:v>66.59</c:v>
                </c:pt>
                <c:pt idx="311">
                  <c:v>65.99</c:v>
                </c:pt>
                <c:pt idx="312">
                  <c:v>65.03</c:v>
                </c:pt>
                <c:pt idx="313">
                  <c:v>62.88</c:v>
                </c:pt>
                <c:pt idx="314">
                  <c:v>63.39</c:v>
                </c:pt>
                <c:pt idx="315">
                  <c:v>63.33</c:v>
                </c:pt>
                <c:pt idx="316">
                  <c:v>61.56</c:v>
                </c:pt>
                <c:pt idx="317">
                  <c:v>61.06</c:v>
                </c:pt>
                <c:pt idx="318">
                  <c:v>60.75</c:v>
                </c:pt>
                <c:pt idx="319">
                  <c:v>59.64</c:v>
                </c:pt>
                <c:pt idx="320">
                  <c:v>59.38</c:v>
                </c:pt>
                <c:pt idx="321">
                  <c:v>59.52</c:v>
                </c:pt>
                <c:pt idx="322">
                  <c:v>58.15</c:v>
                </c:pt>
                <c:pt idx="323">
                  <c:v>58.79</c:v>
                </c:pt>
                <c:pt idx="324">
                  <c:v>59.89</c:v>
                </c:pt>
                <c:pt idx="325">
                  <c:v>61.64</c:v>
                </c:pt>
                <c:pt idx="326">
                  <c:v>61.6</c:v>
                </c:pt>
                <c:pt idx="327">
                  <c:v>60.44</c:v>
                </c:pt>
                <c:pt idx="328">
                  <c:v>60.54</c:v>
                </c:pt>
                <c:pt idx="329">
                  <c:v>62.6</c:v>
                </c:pt>
                <c:pt idx="330">
                  <c:v>60.99</c:v>
                </c:pt>
                <c:pt idx="331">
                  <c:v>61.76</c:v>
                </c:pt>
                <c:pt idx="332">
                  <c:v>62.45</c:v>
                </c:pt>
                <c:pt idx="333">
                  <c:v>64.07</c:v>
                </c:pt>
                <c:pt idx="334">
                  <c:v>64.17999999999998</c:v>
                </c:pt>
                <c:pt idx="335">
                  <c:v>62.34</c:v>
                </c:pt>
                <c:pt idx="336">
                  <c:v>61.17</c:v>
                </c:pt>
                <c:pt idx="337">
                  <c:v>60.03</c:v>
                </c:pt>
                <c:pt idx="338">
                  <c:v>61.06</c:v>
                </c:pt>
                <c:pt idx="339">
                  <c:v>60.83</c:v>
                </c:pt>
                <c:pt idx="340">
                  <c:v>62.2</c:v>
                </c:pt>
                <c:pt idx="341">
                  <c:v>63.97</c:v>
                </c:pt>
                <c:pt idx="342">
                  <c:v>62.94</c:v>
                </c:pt>
                <c:pt idx="343">
                  <c:v>62.91</c:v>
                </c:pt>
                <c:pt idx="344">
                  <c:v>63.26</c:v>
                </c:pt>
                <c:pt idx="345">
                  <c:v>61.34</c:v>
                </c:pt>
                <c:pt idx="346">
                  <c:v>62.13</c:v>
                </c:pt>
                <c:pt idx="347">
                  <c:v>61.5</c:v>
                </c:pt>
                <c:pt idx="348">
                  <c:v>63.27</c:v>
                </c:pt>
                <c:pt idx="349">
                  <c:v>63.51</c:v>
                </c:pt>
                <c:pt idx="350">
                  <c:v>63.61</c:v>
                </c:pt>
                <c:pt idx="351">
                  <c:v>64.97</c:v>
                </c:pt>
                <c:pt idx="352">
                  <c:v>65.55</c:v>
                </c:pt>
                <c:pt idx="353">
                  <c:v>66.46</c:v>
                </c:pt>
                <c:pt idx="354">
                  <c:v>65.91</c:v>
                </c:pt>
                <c:pt idx="355">
                  <c:v>66.84</c:v>
                </c:pt>
                <c:pt idx="356">
                  <c:v>66.39</c:v>
                </c:pt>
                <c:pt idx="357">
                  <c:v>67.1</c:v>
                </c:pt>
                <c:pt idx="358">
                  <c:v>67.84</c:v>
                </c:pt>
                <c:pt idx="359">
                  <c:v>67.29</c:v>
                </c:pt>
                <c:pt idx="360">
                  <c:v>68.75</c:v>
                </c:pt>
                <c:pt idx="361">
                  <c:v>69.37</c:v>
                </c:pt>
                <c:pt idx="362">
                  <c:v>69.42</c:v>
                </c:pt>
                <c:pt idx="363">
                  <c:v>70.57</c:v>
                </c:pt>
                <c:pt idx="364">
                  <c:v>71.46</c:v>
                </c:pt>
                <c:pt idx="365">
                  <c:v>72.51</c:v>
                </c:pt>
                <c:pt idx="366">
                  <c:v>73.73</c:v>
                </c:pt>
                <c:pt idx="367">
                  <c:v>73.17999999999998</c:v>
                </c:pt>
                <c:pt idx="368">
                  <c:v>74.57</c:v>
                </c:pt>
                <c:pt idx="369">
                  <c:v>73.0</c:v>
                </c:pt>
                <c:pt idx="370">
                  <c:v>73.21</c:v>
                </c:pt>
                <c:pt idx="371">
                  <c:v>72.09</c:v>
                </c:pt>
                <c:pt idx="372">
                  <c:v>70.91</c:v>
                </c:pt>
                <c:pt idx="373">
                  <c:v>72.02</c:v>
                </c:pt>
                <c:pt idx="374">
                  <c:v>73.89</c:v>
                </c:pt>
                <c:pt idx="375">
                  <c:v>74.64</c:v>
                </c:pt>
                <c:pt idx="376">
                  <c:v>72.65</c:v>
                </c:pt>
                <c:pt idx="377">
                  <c:v>70.29</c:v>
                </c:pt>
                <c:pt idx="378">
                  <c:v>70.95</c:v>
                </c:pt>
                <c:pt idx="379">
                  <c:v>70.21</c:v>
                </c:pt>
                <c:pt idx="380">
                  <c:v>71.08</c:v>
                </c:pt>
                <c:pt idx="381">
                  <c:v>72.44</c:v>
                </c:pt>
                <c:pt idx="382">
                  <c:v>73.43</c:v>
                </c:pt>
                <c:pt idx="383">
                  <c:v>72.32</c:v>
                </c:pt>
                <c:pt idx="384">
                  <c:v>69.66999999999998</c:v>
                </c:pt>
                <c:pt idx="385">
                  <c:v>70.34</c:v>
                </c:pt>
                <c:pt idx="386">
                  <c:v>69.04</c:v>
                </c:pt>
                <c:pt idx="387">
                  <c:v>69.66999999999998</c:v>
                </c:pt>
                <c:pt idx="388">
                  <c:v>68.67999999999998</c:v>
                </c:pt>
                <c:pt idx="389">
                  <c:v>69.35</c:v>
                </c:pt>
                <c:pt idx="390">
                  <c:v>71.0</c:v>
                </c:pt>
                <c:pt idx="391">
                  <c:v>69.22</c:v>
                </c:pt>
                <c:pt idx="392">
                  <c:v>70.71</c:v>
                </c:pt>
                <c:pt idx="393">
                  <c:v>70.59</c:v>
                </c:pt>
                <c:pt idx="394">
                  <c:v>71.05</c:v>
                </c:pt>
                <c:pt idx="395">
                  <c:v>70.41</c:v>
                </c:pt>
                <c:pt idx="396">
                  <c:v>69.39</c:v>
                </c:pt>
                <c:pt idx="397">
                  <c:v>71.03</c:v>
                </c:pt>
                <c:pt idx="398">
                  <c:v>71.37</c:v>
                </c:pt>
                <c:pt idx="399">
                  <c:v>70.81</c:v>
                </c:pt>
                <c:pt idx="400">
                  <c:v>69.19</c:v>
                </c:pt>
                <c:pt idx="401">
                  <c:v>69.05</c:v>
                </c:pt>
                <c:pt idx="402">
                  <c:v>70.48</c:v>
                </c:pt>
                <c:pt idx="403">
                  <c:v>68.93</c:v>
                </c:pt>
                <c:pt idx="404">
                  <c:v>66.92</c:v>
                </c:pt>
                <c:pt idx="405">
                  <c:v>66.98</c:v>
                </c:pt>
                <c:pt idx="406">
                  <c:v>67.43</c:v>
                </c:pt>
                <c:pt idx="407">
                  <c:v>68.8</c:v>
                </c:pt>
                <c:pt idx="408">
                  <c:v>68.11</c:v>
                </c:pt>
                <c:pt idx="409">
                  <c:v>68.08</c:v>
                </c:pt>
                <c:pt idx="410">
                  <c:v>69.16999999999998</c:v>
                </c:pt>
                <c:pt idx="411">
                  <c:v>69.95</c:v>
                </c:pt>
                <c:pt idx="412">
                  <c:v>69.93</c:v>
                </c:pt>
                <c:pt idx="413">
                  <c:v>70.73</c:v>
                </c:pt>
                <c:pt idx="414">
                  <c:v>70.98</c:v>
                </c:pt>
                <c:pt idx="415">
                  <c:v>71.41</c:v>
                </c:pt>
                <c:pt idx="416">
                  <c:v>72.88</c:v>
                </c:pt>
                <c:pt idx="417">
                  <c:v>73.51</c:v>
                </c:pt>
                <c:pt idx="418">
                  <c:v>73.39</c:v>
                </c:pt>
                <c:pt idx="419">
                  <c:v>72.51</c:v>
                </c:pt>
                <c:pt idx="420">
                  <c:v>73.98</c:v>
                </c:pt>
                <c:pt idx="421">
                  <c:v>74.08</c:v>
                </c:pt>
                <c:pt idx="422">
                  <c:v>73.51</c:v>
                </c:pt>
                <c:pt idx="423">
                  <c:v>72.89</c:v>
                </c:pt>
                <c:pt idx="424">
                  <c:v>73.66999999999998</c:v>
                </c:pt>
                <c:pt idx="425">
                  <c:v>74.39</c:v>
                </c:pt>
                <c:pt idx="426">
                  <c:v>76.69</c:v>
                </c:pt>
                <c:pt idx="427">
                  <c:v>77.27</c:v>
                </c:pt>
                <c:pt idx="428">
                  <c:v>75.92</c:v>
                </c:pt>
                <c:pt idx="429">
                  <c:v>74.36</c:v>
                </c:pt>
                <c:pt idx="430">
                  <c:v>73.9</c:v>
                </c:pt>
                <c:pt idx="431">
                  <c:v>73.72</c:v>
                </c:pt>
                <c:pt idx="432">
                  <c:v>73.75</c:v>
                </c:pt>
                <c:pt idx="433">
                  <c:v>74.61</c:v>
                </c:pt>
                <c:pt idx="434">
                  <c:v>73.28</c:v>
                </c:pt>
                <c:pt idx="435">
                  <c:v>74.0</c:v>
                </c:pt>
                <c:pt idx="436">
                  <c:v>75.01</c:v>
                </c:pt>
                <c:pt idx="437">
                  <c:v>73.39</c:v>
                </c:pt>
                <c:pt idx="438">
                  <c:v>75.15</c:v>
                </c:pt>
                <c:pt idx="439">
                  <c:v>75.89</c:v>
                </c:pt>
                <c:pt idx="440">
                  <c:v>76.89</c:v>
                </c:pt>
                <c:pt idx="441">
                  <c:v>76.56</c:v>
                </c:pt>
                <c:pt idx="442">
                  <c:v>76.16999999999998</c:v>
                </c:pt>
                <c:pt idx="443">
                  <c:v>78.3</c:v>
                </c:pt>
                <c:pt idx="444">
                  <c:v>77.55</c:v>
                </c:pt>
                <c:pt idx="445">
                  <c:v>77.28</c:v>
                </c:pt>
                <c:pt idx="446">
                  <c:v>75.28</c:v>
                </c:pt>
                <c:pt idx="447">
                  <c:v>75.63</c:v>
                </c:pt>
                <c:pt idx="448">
                  <c:v>74.3</c:v>
                </c:pt>
                <c:pt idx="449">
                  <c:v>73.8</c:v>
                </c:pt>
                <c:pt idx="450">
                  <c:v>73.08</c:v>
                </c:pt>
                <c:pt idx="451">
                  <c:v>71.58</c:v>
                </c:pt>
                <c:pt idx="452">
                  <c:v>72.3</c:v>
                </c:pt>
                <c:pt idx="453">
                  <c:v>73.38</c:v>
                </c:pt>
                <c:pt idx="454">
                  <c:v>73.24</c:v>
                </c:pt>
                <c:pt idx="455">
                  <c:v>72.02</c:v>
                </c:pt>
                <c:pt idx="456">
                  <c:v>72.67999999999998</c:v>
                </c:pt>
                <c:pt idx="457">
                  <c:v>72.7</c:v>
                </c:pt>
                <c:pt idx="458">
                  <c:v>70.82</c:v>
                </c:pt>
                <c:pt idx="459">
                  <c:v>69.86</c:v>
                </c:pt>
                <c:pt idx="460">
                  <c:v>70.17999999999998</c:v>
                </c:pt>
                <c:pt idx="461">
                  <c:v>70.25</c:v>
                </c:pt>
                <c:pt idx="462">
                  <c:v>69.15</c:v>
                </c:pt>
                <c:pt idx="463">
                  <c:v>67.71</c:v>
                </c:pt>
                <c:pt idx="464">
                  <c:v>68.09</c:v>
                </c:pt>
                <c:pt idx="465">
                  <c:v>66.93</c:v>
                </c:pt>
                <c:pt idx="466">
                  <c:v>66.53</c:v>
                </c:pt>
                <c:pt idx="467">
                  <c:v>65.33</c:v>
                </c:pt>
                <c:pt idx="468">
                  <c:v>64.55</c:v>
                </c:pt>
                <c:pt idx="469">
                  <c:v>62.99</c:v>
                </c:pt>
                <c:pt idx="470">
                  <c:v>62.99</c:v>
                </c:pt>
                <c:pt idx="471">
                  <c:v>62.24</c:v>
                </c:pt>
                <c:pt idx="472">
                  <c:v>63.33</c:v>
                </c:pt>
                <c:pt idx="473">
                  <c:v>64.05</c:v>
                </c:pt>
                <c:pt idx="474">
                  <c:v>62.17</c:v>
                </c:pt>
                <c:pt idx="475">
                  <c:v>60.47</c:v>
                </c:pt>
                <c:pt idx="476">
                  <c:v>61.34</c:v>
                </c:pt>
                <c:pt idx="477">
                  <c:v>60.41</c:v>
                </c:pt>
                <c:pt idx="478">
                  <c:v>60.8</c:v>
                </c:pt>
                <c:pt idx="479">
                  <c:v>60.12</c:v>
                </c:pt>
                <c:pt idx="480">
                  <c:v>62.21</c:v>
                </c:pt>
                <c:pt idx="481">
                  <c:v>62.54</c:v>
                </c:pt>
                <c:pt idx="482">
                  <c:v>62.48</c:v>
                </c:pt>
                <c:pt idx="483">
                  <c:v>60.45</c:v>
                </c:pt>
                <c:pt idx="484">
                  <c:v>58.43</c:v>
                </c:pt>
                <c:pt idx="485">
                  <c:v>59.22</c:v>
                </c:pt>
                <c:pt idx="486">
                  <c:v>60.0</c:v>
                </c:pt>
                <c:pt idx="487">
                  <c:v>59.83</c:v>
                </c:pt>
                <c:pt idx="488">
                  <c:v>60.54</c:v>
                </c:pt>
                <c:pt idx="489">
                  <c:v>59.34</c:v>
                </c:pt>
                <c:pt idx="490">
                  <c:v>58.65</c:v>
                </c:pt>
                <c:pt idx="491">
                  <c:v>58.76</c:v>
                </c:pt>
                <c:pt idx="492">
                  <c:v>59.52</c:v>
                </c:pt>
                <c:pt idx="493">
                  <c:v>59.96</c:v>
                </c:pt>
                <c:pt idx="494">
                  <c:v>60.94</c:v>
                </c:pt>
                <c:pt idx="495">
                  <c:v>59.58</c:v>
                </c:pt>
                <c:pt idx="496">
                  <c:v>60.87</c:v>
                </c:pt>
                <c:pt idx="497">
                  <c:v>59.68</c:v>
                </c:pt>
                <c:pt idx="498">
                  <c:v>59.21</c:v>
                </c:pt>
                <c:pt idx="499">
                  <c:v>59.86</c:v>
                </c:pt>
                <c:pt idx="500">
                  <c:v>62.05</c:v>
                </c:pt>
                <c:pt idx="501">
                  <c:v>60.77</c:v>
                </c:pt>
                <c:pt idx="502">
                  <c:v>61.08</c:v>
                </c:pt>
                <c:pt idx="503">
                  <c:v>58.68</c:v>
                </c:pt>
                <c:pt idx="504">
                  <c:v>59.03</c:v>
                </c:pt>
                <c:pt idx="505">
                  <c:v>58.98</c:v>
                </c:pt>
                <c:pt idx="506">
                  <c:v>57.87</c:v>
                </c:pt>
                <c:pt idx="507">
                  <c:v>59.15</c:v>
                </c:pt>
                <c:pt idx="508">
                  <c:v>59.75</c:v>
                </c:pt>
                <c:pt idx="509">
                  <c:v>58.48</c:v>
                </c:pt>
                <c:pt idx="510">
                  <c:v>59.59</c:v>
                </c:pt>
                <c:pt idx="511">
                  <c:v>61.32</c:v>
                </c:pt>
                <c:pt idx="512">
                  <c:v>59.71</c:v>
                </c:pt>
                <c:pt idx="513">
                  <c:v>59.05</c:v>
                </c:pt>
                <c:pt idx="514">
                  <c:v>58.84</c:v>
                </c:pt>
                <c:pt idx="515">
                  <c:v>59.46</c:v>
                </c:pt>
                <c:pt idx="516">
                  <c:v>58.54</c:v>
                </c:pt>
                <c:pt idx="517">
                  <c:v>58.99</c:v>
                </c:pt>
                <c:pt idx="518">
                  <c:v>58.98</c:v>
                </c:pt>
                <c:pt idx="519">
                  <c:v>60.39</c:v>
                </c:pt>
                <c:pt idx="520">
                  <c:v>59.49</c:v>
                </c:pt>
                <c:pt idx="521">
                  <c:v>59.35</c:v>
                </c:pt>
                <c:pt idx="522">
                  <c:v>60.03</c:v>
                </c:pt>
                <c:pt idx="523">
                  <c:v>60.44</c:v>
                </c:pt>
                <c:pt idx="524">
                  <c:v>61.21</c:v>
                </c:pt>
                <c:pt idx="525">
                  <c:v>63.07</c:v>
                </c:pt>
                <c:pt idx="526">
                  <c:v>64.26</c:v>
                </c:pt>
                <c:pt idx="527">
                  <c:v>64.62</c:v>
                </c:pt>
                <c:pt idx="528">
                  <c:v>63.45</c:v>
                </c:pt>
                <c:pt idx="529">
                  <c:v>63.32</c:v>
                </c:pt>
                <c:pt idx="530">
                  <c:v>63.07</c:v>
                </c:pt>
                <c:pt idx="531">
                  <c:v>62.57</c:v>
                </c:pt>
                <c:pt idx="532">
                  <c:v>62.2</c:v>
                </c:pt>
                <c:pt idx="533">
                  <c:v>61.84</c:v>
                </c:pt>
                <c:pt idx="534">
                  <c:v>61.52</c:v>
                </c:pt>
                <c:pt idx="535">
                  <c:v>61.33</c:v>
                </c:pt>
                <c:pt idx="536">
                  <c:v>62.12</c:v>
                </c:pt>
                <c:pt idx="537">
                  <c:v>63.49</c:v>
                </c:pt>
                <c:pt idx="538">
                  <c:v>62.13</c:v>
                </c:pt>
                <c:pt idx="539">
                  <c:v>62.81</c:v>
                </c:pt>
                <c:pt idx="540">
                  <c:v>63.23</c:v>
                </c:pt>
                <c:pt idx="541">
                  <c:v>62.46</c:v>
                </c:pt>
                <c:pt idx="542">
                  <c:v>62.42</c:v>
                </c:pt>
                <c:pt idx="543">
                  <c:v>61.1</c:v>
                </c:pt>
                <c:pt idx="544">
                  <c:v>60.52</c:v>
                </c:pt>
                <c:pt idx="545">
                  <c:v>60.67</c:v>
                </c:pt>
                <c:pt idx="546">
                  <c:v>60.86</c:v>
                </c:pt>
                <c:pt idx="547">
                  <c:v>60.44</c:v>
                </c:pt>
                <c:pt idx="548">
                  <c:v>57.96</c:v>
                </c:pt>
                <c:pt idx="549">
                  <c:v>55.11</c:v>
                </c:pt>
                <c:pt idx="550">
                  <c:v>55.64</c:v>
                </c:pt>
                <c:pt idx="551">
                  <c:v>55.6</c:v>
                </c:pt>
                <c:pt idx="552">
                  <c:v>55.18</c:v>
                </c:pt>
                <c:pt idx="553">
                  <c:v>53.69</c:v>
                </c:pt>
                <c:pt idx="554">
                  <c:v>51.7</c:v>
                </c:pt>
                <c:pt idx="555">
                  <c:v>52.95</c:v>
                </c:pt>
                <c:pt idx="556">
                  <c:v>53.12</c:v>
                </c:pt>
                <c:pt idx="557">
                  <c:v>52.26</c:v>
                </c:pt>
                <c:pt idx="558">
                  <c:v>52.78</c:v>
                </c:pt>
                <c:pt idx="559">
                  <c:v>51.75</c:v>
                </c:pt>
                <c:pt idx="560">
                  <c:v>53.44</c:v>
                </c:pt>
                <c:pt idx="561">
                  <c:v>52.7</c:v>
                </c:pt>
                <c:pt idx="562">
                  <c:v>55.1</c:v>
                </c:pt>
                <c:pt idx="563">
                  <c:v>55.43</c:v>
                </c:pt>
                <c:pt idx="564">
                  <c:v>54.12</c:v>
                </c:pt>
                <c:pt idx="565">
                  <c:v>55.29</c:v>
                </c:pt>
                <c:pt idx="566">
                  <c:v>53.68</c:v>
                </c:pt>
                <c:pt idx="567">
                  <c:v>56.39</c:v>
                </c:pt>
                <c:pt idx="568">
                  <c:v>57.4</c:v>
                </c:pt>
                <c:pt idx="569">
                  <c:v>56.72</c:v>
                </c:pt>
                <c:pt idx="570">
                  <c:v>58.41</c:v>
                </c:pt>
                <c:pt idx="571">
                  <c:v>58.1</c:v>
                </c:pt>
                <c:pt idx="572">
                  <c:v>58.42</c:v>
                </c:pt>
                <c:pt idx="573">
                  <c:v>57.23</c:v>
                </c:pt>
                <c:pt idx="574">
                  <c:v>59.03</c:v>
                </c:pt>
                <c:pt idx="575">
                  <c:v>59.01</c:v>
                </c:pt>
                <c:pt idx="576">
                  <c:v>56.6</c:v>
                </c:pt>
                <c:pt idx="577">
                  <c:v>57.03</c:v>
                </c:pt>
                <c:pt idx="578">
                  <c:v>57.43</c:v>
                </c:pt>
                <c:pt idx="579">
                  <c:v>57.6</c:v>
                </c:pt>
                <c:pt idx="580">
                  <c:v>58.95</c:v>
                </c:pt>
                <c:pt idx="581">
                  <c:v>58.14</c:v>
                </c:pt>
                <c:pt idx="582">
                  <c:v>57.98</c:v>
                </c:pt>
                <c:pt idx="583">
                  <c:v>59.35</c:v>
                </c:pt>
                <c:pt idx="584">
                  <c:v>60.62</c:v>
                </c:pt>
                <c:pt idx="585">
                  <c:v>60.88</c:v>
                </c:pt>
                <c:pt idx="586">
                  <c:v>61.33</c:v>
                </c:pt>
                <c:pt idx="587">
                  <c:v>61.36</c:v>
                </c:pt>
                <c:pt idx="588">
                  <c:v>61.89</c:v>
                </c:pt>
                <c:pt idx="589">
                  <c:v>62.11</c:v>
                </c:pt>
                <c:pt idx="590">
                  <c:v>62.08</c:v>
                </c:pt>
                <c:pt idx="591">
                  <c:v>60.54</c:v>
                </c:pt>
                <c:pt idx="592">
                  <c:v>61.39</c:v>
                </c:pt>
                <c:pt idx="593">
                  <c:v>62.5</c:v>
                </c:pt>
                <c:pt idx="594">
                  <c:v>62.33</c:v>
                </c:pt>
                <c:pt idx="595">
                  <c:v>61.13</c:v>
                </c:pt>
                <c:pt idx="596">
                  <c:v>60.74</c:v>
                </c:pt>
                <c:pt idx="597">
                  <c:v>60.9</c:v>
                </c:pt>
                <c:pt idx="598">
                  <c:v>61.06</c:v>
                </c:pt>
                <c:pt idx="599">
                  <c:v>60.98</c:v>
                </c:pt>
                <c:pt idx="600">
                  <c:v>60.3</c:v>
                </c:pt>
                <c:pt idx="601">
                  <c:v>60.52</c:v>
                </c:pt>
                <c:pt idx="602">
                  <c:v>60.2</c:v>
                </c:pt>
                <c:pt idx="603">
                  <c:v>60.77</c:v>
                </c:pt>
                <c:pt idx="604">
                  <c:v>62.51</c:v>
                </c:pt>
                <c:pt idx="605">
                  <c:v>63.18</c:v>
                </c:pt>
                <c:pt idx="606">
                  <c:v>64.41</c:v>
                </c:pt>
                <c:pt idx="607">
                  <c:v>64.6</c:v>
                </c:pt>
                <c:pt idx="608">
                  <c:v>65.78</c:v>
                </c:pt>
                <c:pt idx="609">
                  <c:v>67.88</c:v>
                </c:pt>
                <c:pt idx="610">
                  <c:v>68.1</c:v>
                </c:pt>
                <c:pt idx="611">
                  <c:v>68.74</c:v>
                </c:pt>
                <c:pt idx="612">
                  <c:v>67.81</c:v>
                </c:pt>
                <c:pt idx="613">
                  <c:v>68.4</c:v>
                </c:pt>
                <c:pt idx="614">
                  <c:v>68.24</c:v>
                </c:pt>
                <c:pt idx="615">
                  <c:v>66.59</c:v>
                </c:pt>
                <c:pt idx="616">
                  <c:v>67.42</c:v>
                </c:pt>
                <c:pt idx="617">
                  <c:v>67.84</c:v>
                </c:pt>
                <c:pt idx="618">
                  <c:v>68.72</c:v>
                </c:pt>
                <c:pt idx="619">
                  <c:v>68.97</c:v>
                </c:pt>
                <c:pt idx="620">
                  <c:v>67.25</c:v>
                </c:pt>
                <c:pt idx="621">
                  <c:v>65.93</c:v>
                </c:pt>
                <c:pt idx="622">
                  <c:v>66.04</c:v>
                </c:pt>
                <c:pt idx="623">
                  <c:v>65.94</c:v>
                </c:pt>
                <c:pt idx="624">
                  <c:v>66.49</c:v>
                </c:pt>
                <c:pt idx="625">
                  <c:v>68.15</c:v>
                </c:pt>
                <c:pt idx="626">
                  <c:v>67.16</c:v>
                </c:pt>
                <c:pt idx="627">
                  <c:v>68.57</c:v>
                </c:pt>
                <c:pt idx="628">
                  <c:v>67.65</c:v>
                </c:pt>
                <c:pt idx="629">
                  <c:v>68.41</c:v>
                </c:pt>
                <c:pt idx="630">
                  <c:v>67.65</c:v>
                </c:pt>
                <c:pt idx="631">
                  <c:v>67.0</c:v>
                </c:pt>
                <c:pt idx="632">
                  <c:v>66.25</c:v>
                </c:pt>
                <c:pt idx="633">
                  <c:v>66.05</c:v>
                </c:pt>
                <c:pt idx="634">
                  <c:v>65.31</c:v>
                </c:pt>
                <c:pt idx="635">
                  <c:v>64.44</c:v>
                </c:pt>
                <c:pt idx="636">
                  <c:v>65.54</c:v>
                </c:pt>
                <c:pt idx="637">
                  <c:v>65.2</c:v>
                </c:pt>
                <c:pt idx="638">
                  <c:v>65.79</c:v>
                </c:pt>
                <c:pt idx="639">
                  <c:v>66.83</c:v>
                </c:pt>
                <c:pt idx="640">
                  <c:v>66.83</c:v>
                </c:pt>
                <c:pt idx="641">
                  <c:v>68.11</c:v>
                </c:pt>
                <c:pt idx="642">
                  <c:v>68.01</c:v>
                </c:pt>
                <c:pt idx="643">
                  <c:v>70.27</c:v>
                </c:pt>
                <c:pt idx="644">
                  <c:v>69.42</c:v>
                </c:pt>
                <c:pt idx="645">
                  <c:v>70.49</c:v>
                </c:pt>
                <c:pt idx="646">
                  <c:v>69.52</c:v>
                </c:pt>
                <c:pt idx="647">
                  <c:v>70.6</c:v>
                </c:pt>
                <c:pt idx="648">
                  <c:v>70.72</c:v>
                </c:pt>
                <c:pt idx="649">
                  <c:v>70.69</c:v>
                </c:pt>
                <c:pt idx="650">
                  <c:v>69.71</c:v>
                </c:pt>
                <c:pt idx="651">
                  <c:v>68.13</c:v>
                </c:pt>
                <c:pt idx="652">
                  <c:v>67.84</c:v>
                </c:pt>
                <c:pt idx="653">
                  <c:v>68.04</c:v>
                </c:pt>
                <c:pt idx="654">
                  <c:v>69.07</c:v>
                </c:pt>
                <c:pt idx="655">
                  <c:v>70.4</c:v>
                </c:pt>
                <c:pt idx="656">
                  <c:v>70.45</c:v>
                </c:pt>
                <c:pt idx="657">
                  <c:v>71.02</c:v>
                </c:pt>
                <c:pt idx="658">
                  <c:v>71.22</c:v>
                </c:pt>
                <c:pt idx="659">
                  <c:v>68.6</c:v>
                </c:pt>
                <c:pt idx="660">
                  <c:v>69.56</c:v>
                </c:pt>
                <c:pt idx="661">
                  <c:v>68.79</c:v>
                </c:pt>
                <c:pt idx="662">
                  <c:v>69.94</c:v>
                </c:pt>
                <c:pt idx="663">
                  <c:v>70.96</c:v>
                </c:pt>
                <c:pt idx="664">
                  <c:v>71.47</c:v>
                </c:pt>
                <c:pt idx="665">
                  <c:v>71.3</c:v>
                </c:pt>
                <c:pt idx="666">
                  <c:v>71.59</c:v>
                </c:pt>
                <c:pt idx="667">
                  <c:v>71.9</c:v>
                </c:pt>
                <c:pt idx="668">
                  <c:v>70.6</c:v>
                </c:pt>
                <c:pt idx="669">
                  <c:v>71.17999999999998</c:v>
                </c:pt>
                <c:pt idx="670">
                  <c:v>71.36</c:v>
                </c:pt>
                <c:pt idx="671">
                  <c:v>70.16999999999998</c:v>
                </c:pt>
                <c:pt idx="672">
                  <c:v>70.53</c:v>
                </c:pt>
                <c:pt idx="673">
                  <c:v>70.52</c:v>
                </c:pt>
                <c:pt idx="674">
                  <c:v>71.41</c:v>
                </c:pt>
                <c:pt idx="675">
                  <c:v>72.63</c:v>
                </c:pt>
                <c:pt idx="676">
                  <c:v>72.93</c:v>
                </c:pt>
                <c:pt idx="677">
                  <c:v>73.05</c:v>
                </c:pt>
                <c:pt idx="678">
                  <c:v>74.75</c:v>
                </c:pt>
                <c:pt idx="679">
                  <c:v>75.62</c:v>
                </c:pt>
                <c:pt idx="680">
                  <c:v>75.78</c:v>
                </c:pt>
                <c:pt idx="681">
                  <c:v>76.4</c:v>
                </c:pt>
                <c:pt idx="682">
                  <c:v>75.44</c:v>
                </c:pt>
                <c:pt idx="683">
                  <c:v>76.4</c:v>
                </c:pt>
                <c:pt idx="684">
                  <c:v>77.57</c:v>
                </c:pt>
                <c:pt idx="685">
                  <c:v>77.33</c:v>
                </c:pt>
                <c:pt idx="686">
                  <c:v>75.53</c:v>
                </c:pt>
                <c:pt idx="687">
                  <c:v>76.76</c:v>
                </c:pt>
                <c:pt idx="688">
                  <c:v>77.66999999999998</c:v>
                </c:pt>
                <c:pt idx="689">
                  <c:v>77.64</c:v>
                </c:pt>
                <c:pt idx="690">
                  <c:v>76.86</c:v>
                </c:pt>
                <c:pt idx="691">
                  <c:v>75.08</c:v>
                </c:pt>
                <c:pt idx="692">
                  <c:v>76.32</c:v>
                </c:pt>
                <c:pt idx="693">
                  <c:v>75.17999999999998</c:v>
                </c:pt>
                <c:pt idx="694">
                  <c:v>76.26</c:v>
                </c:pt>
                <c:pt idx="695">
                  <c:v>75.74</c:v>
                </c:pt>
                <c:pt idx="696">
                  <c:v>77.05</c:v>
                </c:pt>
                <c:pt idx="697">
                  <c:v>75.35</c:v>
                </c:pt>
                <c:pt idx="698">
                  <c:v>75.76</c:v>
                </c:pt>
                <c:pt idx="699">
                  <c:v>74.75</c:v>
                </c:pt>
                <c:pt idx="700">
                  <c:v>71.16999999999998</c:v>
                </c:pt>
                <c:pt idx="701">
                  <c:v>71.8</c:v>
                </c:pt>
                <c:pt idx="702">
                  <c:v>70.99</c:v>
                </c:pt>
                <c:pt idx="703">
                  <c:v>70.21</c:v>
                </c:pt>
                <c:pt idx="704">
                  <c:v>70.39</c:v>
                </c:pt>
                <c:pt idx="705">
                  <c:v>70.23</c:v>
                </c:pt>
                <c:pt idx="706">
                  <c:v>70.51</c:v>
                </c:pt>
                <c:pt idx="707">
                  <c:v>71.64</c:v>
                </c:pt>
                <c:pt idx="708">
                  <c:v>69.42</c:v>
                </c:pt>
                <c:pt idx="709">
                  <c:v>70.44</c:v>
                </c:pt>
                <c:pt idx="710">
                  <c:v>69.85</c:v>
                </c:pt>
                <c:pt idx="711">
                  <c:v>68.69</c:v>
                </c:pt>
                <c:pt idx="712">
                  <c:v>68.7</c:v>
                </c:pt>
                <c:pt idx="713">
                  <c:v>69.86</c:v>
                </c:pt>
                <c:pt idx="714">
                  <c:v>70.62</c:v>
                </c:pt>
                <c:pt idx="715">
                  <c:v>70.95</c:v>
                </c:pt>
                <c:pt idx="716">
                  <c:v>70.55</c:v>
                </c:pt>
                <c:pt idx="717">
                  <c:v>72.13</c:v>
                </c:pt>
                <c:pt idx="718">
                  <c:v>71.9</c:v>
                </c:pt>
                <c:pt idx="719">
                  <c:v>72.69</c:v>
                </c:pt>
                <c:pt idx="720">
                  <c:v>73.41</c:v>
                </c:pt>
                <c:pt idx="721">
                  <c:v>73.92</c:v>
                </c:pt>
                <c:pt idx="722">
                  <c:v>74.34</c:v>
                </c:pt>
                <c:pt idx="723">
                  <c:v>74.77</c:v>
                </c:pt>
                <c:pt idx="724">
                  <c:v>75.07</c:v>
                </c:pt>
                <c:pt idx="725">
                  <c:v>75.48</c:v>
                </c:pt>
                <c:pt idx="726">
                  <c:v>76.38</c:v>
                </c:pt>
                <c:pt idx="727">
                  <c:v>77.67999999999998</c:v>
                </c:pt>
                <c:pt idx="728">
                  <c:v>77.4</c:v>
                </c:pt>
                <c:pt idx="729">
                  <c:v>76.22</c:v>
                </c:pt>
                <c:pt idx="730">
                  <c:v>76.98</c:v>
                </c:pt>
                <c:pt idx="731">
                  <c:v>77.59</c:v>
                </c:pt>
                <c:pt idx="732">
                  <c:v>78.47</c:v>
                </c:pt>
                <c:pt idx="733">
                  <c:v>79.09</c:v>
                </c:pt>
                <c:pt idx="734">
                  <c:v>79.3</c:v>
                </c:pt>
                <c:pt idx="735">
                  <c:v>78.91</c:v>
                </c:pt>
                <c:pt idx="736">
                  <c:v>77.62</c:v>
                </c:pt>
                <c:pt idx="737">
                  <c:v>77.43</c:v>
                </c:pt>
                <c:pt idx="738">
                  <c:v>80.03</c:v>
                </c:pt>
                <c:pt idx="739">
                  <c:v>79.16999999999998</c:v>
                </c:pt>
                <c:pt idx="740">
                  <c:v>77.64</c:v>
                </c:pt>
                <c:pt idx="741">
                  <c:v>77.38</c:v>
                </c:pt>
                <c:pt idx="742">
                  <c:v>77.19</c:v>
                </c:pt>
                <c:pt idx="743">
                  <c:v>78.97</c:v>
                </c:pt>
                <c:pt idx="744">
                  <c:v>78.9</c:v>
                </c:pt>
                <c:pt idx="745">
                  <c:v>76.58</c:v>
                </c:pt>
                <c:pt idx="746">
                  <c:v>77.49</c:v>
                </c:pt>
                <c:pt idx="747">
                  <c:v>78.6</c:v>
                </c:pt>
                <c:pt idx="748">
                  <c:v>80.15</c:v>
                </c:pt>
                <c:pt idx="749">
                  <c:v>80.55</c:v>
                </c:pt>
                <c:pt idx="750">
                  <c:v>82.75</c:v>
                </c:pt>
                <c:pt idx="751">
                  <c:v>84.16</c:v>
                </c:pt>
                <c:pt idx="752">
                  <c:v>83.13</c:v>
                </c:pt>
                <c:pt idx="753">
                  <c:v>84.6</c:v>
                </c:pt>
                <c:pt idx="754">
                  <c:v>83.79</c:v>
                </c:pt>
                <c:pt idx="755">
                  <c:v>83.27</c:v>
                </c:pt>
                <c:pt idx="756">
                  <c:v>82.85</c:v>
                </c:pt>
                <c:pt idx="757">
                  <c:v>84.37</c:v>
                </c:pt>
                <c:pt idx="758">
                  <c:v>87.48</c:v>
                </c:pt>
                <c:pt idx="759">
                  <c:v>88.69</c:v>
                </c:pt>
                <c:pt idx="760">
                  <c:v>90.32</c:v>
                </c:pt>
                <c:pt idx="761">
                  <c:v>87.44</c:v>
                </c:pt>
                <c:pt idx="762">
                  <c:v>90.63</c:v>
                </c:pt>
                <c:pt idx="763">
                  <c:v>89.72</c:v>
                </c:pt>
                <c:pt idx="764">
                  <c:v>92.08</c:v>
                </c:pt>
                <c:pt idx="765">
                  <c:v>90.49</c:v>
                </c:pt>
                <c:pt idx="766">
                  <c:v>93.26</c:v>
                </c:pt>
                <c:pt idx="767">
                  <c:v>93.24</c:v>
                </c:pt>
                <c:pt idx="768">
                  <c:v>92.79</c:v>
                </c:pt>
                <c:pt idx="769">
                  <c:v>93.17999999999998</c:v>
                </c:pt>
                <c:pt idx="770">
                  <c:v>91.98</c:v>
                </c:pt>
                <c:pt idx="771">
                  <c:v>88.83</c:v>
                </c:pt>
                <c:pt idx="772">
                  <c:v>91.36</c:v>
                </c:pt>
                <c:pt idx="773">
                  <c:v>90.94</c:v>
                </c:pt>
                <c:pt idx="774">
                  <c:v>91.62</c:v>
                </c:pt>
                <c:pt idx="775">
                  <c:v>92.28</c:v>
                </c:pt>
                <c:pt idx="776">
                  <c:v>95.49</c:v>
                </c:pt>
                <c:pt idx="777">
                  <c:v>94.84</c:v>
                </c:pt>
                <c:pt idx="778">
                  <c:v>94.5</c:v>
                </c:pt>
                <c:pt idx="779">
                  <c:v>95.76</c:v>
                </c:pt>
                <c:pt idx="780">
                  <c:v>95.32</c:v>
                </c:pt>
                <c:pt idx="781">
                  <c:v>92.52</c:v>
                </c:pt>
                <c:pt idx="782">
                  <c:v>89.81</c:v>
                </c:pt>
                <c:pt idx="783">
                  <c:v>90.22</c:v>
                </c:pt>
                <c:pt idx="784">
                  <c:v>88.26</c:v>
                </c:pt>
                <c:pt idx="785">
                  <c:v>89.8</c:v>
                </c:pt>
                <c:pt idx="786">
                  <c:v>89.53</c:v>
                </c:pt>
                <c:pt idx="787">
                  <c:v>88.49</c:v>
                </c:pt>
                <c:pt idx="788">
                  <c:v>90.17999999999998</c:v>
                </c:pt>
                <c:pt idx="789">
                  <c:v>88.64</c:v>
                </c:pt>
                <c:pt idx="790">
                  <c:v>88.04</c:v>
                </c:pt>
                <c:pt idx="791">
                  <c:v>89.99</c:v>
                </c:pt>
                <c:pt idx="792">
                  <c:v>94.02</c:v>
                </c:pt>
                <c:pt idx="793">
                  <c:v>92.12</c:v>
                </c:pt>
                <c:pt idx="794">
                  <c:v>92.66999999999998</c:v>
                </c:pt>
                <c:pt idx="795">
                  <c:v>91.29</c:v>
                </c:pt>
                <c:pt idx="796">
                  <c:v>90.12</c:v>
                </c:pt>
                <c:pt idx="797">
                  <c:v>91.48</c:v>
                </c:pt>
                <c:pt idx="798">
                  <c:v>90.88</c:v>
                </c:pt>
                <c:pt idx="799">
                  <c:v>92.46</c:v>
                </c:pt>
                <c:pt idx="800">
                  <c:v>92.7</c:v>
                </c:pt>
                <c:pt idx="801">
                  <c:v>93.94</c:v>
                </c:pt>
                <c:pt idx="802">
                  <c:v>94.78</c:v>
                </c:pt>
                <c:pt idx="803">
                  <c:v>93.88</c:v>
                </c:pt>
                <c:pt idx="804">
                  <c:v>93.85</c:v>
                </c:pt>
                <c:pt idx="805">
                  <c:v>97.84</c:v>
                </c:pt>
                <c:pt idx="806">
                  <c:v>97.6</c:v>
                </c:pt>
                <c:pt idx="807">
                  <c:v>96.79</c:v>
                </c:pt>
                <c:pt idx="808">
                  <c:v>94.39</c:v>
                </c:pt>
                <c:pt idx="809">
                  <c:v>95.54</c:v>
                </c:pt>
                <c:pt idx="810">
                  <c:v>94.37</c:v>
                </c:pt>
                <c:pt idx="811">
                  <c:v>92.22</c:v>
                </c:pt>
                <c:pt idx="812">
                  <c:v>91.07</c:v>
                </c:pt>
                <c:pt idx="813">
                  <c:v>92.92</c:v>
                </c:pt>
                <c:pt idx="814">
                  <c:v>90.98</c:v>
                </c:pt>
                <c:pt idx="815">
                  <c:v>89.75</c:v>
                </c:pt>
                <c:pt idx="816">
                  <c:v>88.75</c:v>
                </c:pt>
                <c:pt idx="817">
                  <c:v>89.23</c:v>
                </c:pt>
                <c:pt idx="818">
                  <c:v>87.51</c:v>
                </c:pt>
                <c:pt idx="819">
                  <c:v>88.45</c:v>
                </c:pt>
                <c:pt idx="820">
                  <c:v>86.62</c:v>
                </c:pt>
                <c:pt idx="821">
                  <c:v>89.07</c:v>
                </c:pt>
                <c:pt idx="822">
                  <c:v>90.9</c:v>
                </c:pt>
                <c:pt idx="823">
                  <c:v>91.38</c:v>
                </c:pt>
                <c:pt idx="824">
                  <c:v>92.0</c:v>
                </c:pt>
                <c:pt idx="825">
                  <c:v>92.53</c:v>
                </c:pt>
                <c:pt idx="826">
                  <c:v>92.21</c:v>
                </c:pt>
                <c:pt idx="827">
                  <c:v>89.44</c:v>
                </c:pt>
                <c:pt idx="828">
                  <c:v>90.47</c:v>
                </c:pt>
                <c:pt idx="829">
                  <c:v>88.82</c:v>
                </c:pt>
                <c:pt idx="830">
                  <c:v>87.78</c:v>
                </c:pt>
                <c:pt idx="831">
                  <c:v>88.51</c:v>
                </c:pt>
                <c:pt idx="832">
                  <c:v>91.94</c:v>
                </c:pt>
                <c:pt idx="833">
                  <c:v>93.53</c:v>
                </c:pt>
                <c:pt idx="834">
                  <c:v>92.86</c:v>
                </c:pt>
                <c:pt idx="835">
                  <c:v>93.32</c:v>
                </c:pt>
                <c:pt idx="836">
                  <c:v>95.09</c:v>
                </c:pt>
                <c:pt idx="837">
                  <c:v>94.63</c:v>
                </c:pt>
                <c:pt idx="838">
                  <c:v>94.91</c:v>
                </c:pt>
                <c:pt idx="839">
                  <c:v>98.56</c:v>
                </c:pt>
                <c:pt idx="840">
                  <c:v>98.42</c:v>
                </c:pt>
                <c:pt idx="841">
                  <c:v>96.24</c:v>
                </c:pt>
                <c:pt idx="842">
                  <c:v>97.01</c:v>
                </c:pt>
                <c:pt idx="843">
                  <c:v>97.69</c:v>
                </c:pt>
                <c:pt idx="844">
                  <c:v>99.47</c:v>
                </c:pt>
                <c:pt idx="845">
                  <c:v>98.27</c:v>
                </c:pt>
                <c:pt idx="846">
                  <c:v>100.9</c:v>
                </c:pt>
                <c:pt idx="847">
                  <c:v>100.1</c:v>
                </c:pt>
                <c:pt idx="848">
                  <c:v>100.48</c:v>
                </c:pt>
                <c:pt idx="849">
                  <c:v>97.52</c:v>
                </c:pt>
                <c:pt idx="850">
                  <c:v>101.64</c:v>
                </c:pt>
                <c:pt idx="851">
                  <c:v>102.61</c:v>
                </c:pt>
                <c:pt idx="852">
                  <c:v>102.38</c:v>
                </c:pt>
                <c:pt idx="853">
                  <c:v>104.16</c:v>
                </c:pt>
                <c:pt idx="854">
                  <c:v>105.25</c:v>
                </c:pt>
                <c:pt idx="855">
                  <c:v>106.27</c:v>
                </c:pt>
                <c:pt idx="856">
                  <c:v>107.54</c:v>
                </c:pt>
                <c:pt idx="857">
                  <c:v>107.55</c:v>
                </c:pt>
                <c:pt idx="858">
                  <c:v>101.75</c:v>
                </c:pt>
                <c:pt idx="859">
                  <c:v>105.56</c:v>
                </c:pt>
                <c:pt idx="860">
                  <c:v>100.72</c:v>
                </c:pt>
                <c:pt idx="861">
                  <c:v>100.38</c:v>
                </c:pt>
                <c:pt idx="862">
                  <c:v>99.86</c:v>
                </c:pt>
                <c:pt idx="863">
                  <c:v>100.6</c:v>
                </c:pt>
                <c:pt idx="864">
                  <c:v>103.99</c:v>
                </c:pt>
                <c:pt idx="865">
                  <c:v>105.0</c:v>
                </c:pt>
                <c:pt idx="866">
                  <c:v>103.77</c:v>
                </c:pt>
                <c:pt idx="867">
                  <c:v>100.3</c:v>
                </c:pt>
                <c:pt idx="868">
                  <c:v>100.17</c:v>
                </c:pt>
                <c:pt idx="869">
                  <c:v>103.75</c:v>
                </c:pt>
                <c:pt idx="870">
                  <c:v>102.52</c:v>
                </c:pt>
                <c:pt idx="871">
                  <c:v>104.9</c:v>
                </c:pt>
                <c:pt idx="872">
                  <c:v>107.14</c:v>
                </c:pt>
                <c:pt idx="873">
                  <c:v>106.34</c:v>
                </c:pt>
                <c:pt idx="874">
                  <c:v>108.47</c:v>
                </c:pt>
                <c:pt idx="875">
                  <c:v>108.2</c:v>
                </c:pt>
                <c:pt idx="876">
                  <c:v>108.75</c:v>
                </c:pt>
                <c:pt idx="877">
                  <c:v>109.84</c:v>
                </c:pt>
                <c:pt idx="878">
                  <c:v>111.31</c:v>
                </c:pt>
                <c:pt idx="879">
                  <c:v>112.66</c:v>
                </c:pt>
                <c:pt idx="880">
                  <c:v>112.43</c:v>
                </c:pt>
                <c:pt idx="881">
                  <c:v>113.92</c:v>
                </c:pt>
                <c:pt idx="882">
                  <c:v>114.43</c:v>
                </c:pt>
                <c:pt idx="883">
                  <c:v>115.95</c:v>
                </c:pt>
                <c:pt idx="884">
                  <c:v>116.46</c:v>
                </c:pt>
                <c:pt idx="885">
                  <c:v>114.34</c:v>
                </c:pt>
                <c:pt idx="886">
                  <c:v>116.34</c:v>
                </c:pt>
                <c:pt idx="887">
                  <c:v>116.74</c:v>
                </c:pt>
                <c:pt idx="888">
                  <c:v>113.43</c:v>
                </c:pt>
                <c:pt idx="889">
                  <c:v>111.36</c:v>
                </c:pt>
                <c:pt idx="890">
                  <c:v>110.5</c:v>
                </c:pt>
                <c:pt idx="891">
                  <c:v>114.56</c:v>
                </c:pt>
                <c:pt idx="892">
                  <c:v>117.99</c:v>
                </c:pt>
                <c:pt idx="893">
                  <c:v>120.31</c:v>
                </c:pt>
                <c:pt idx="894">
                  <c:v>122.32</c:v>
                </c:pt>
                <c:pt idx="895">
                  <c:v>122.84</c:v>
                </c:pt>
                <c:pt idx="896">
                  <c:v>125.4</c:v>
                </c:pt>
                <c:pt idx="897">
                  <c:v>122.91</c:v>
                </c:pt>
                <c:pt idx="898">
                  <c:v>124.1</c:v>
                </c:pt>
                <c:pt idx="899">
                  <c:v>121.86</c:v>
                </c:pt>
                <c:pt idx="900">
                  <c:v>121.25</c:v>
                </c:pt>
                <c:pt idx="901">
                  <c:v>124.99</c:v>
                </c:pt>
                <c:pt idx="902">
                  <c:v>125.06</c:v>
                </c:pt>
                <c:pt idx="903">
                  <c:v>127.84</c:v>
                </c:pt>
                <c:pt idx="904">
                  <c:v>132.7</c:v>
                </c:pt>
                <c:pt idx="905">
                  <c:v>130.51</c:v>
                </c:pt>
                <c:pt idx="906">
                  <c:v>131.57</c:v>
                </c:pt>
                <c:pt idx="907">
                  <c:v>132.37</c:v>
                </c:pt>
                <c:pt idx="908">
                  <c:v>128.31</c:v>
                </c:pt>
                <c:pt idx="909">
                  <c:v>130.93</c:v>
                </c:pt>
                <c:pt idx="910">
                  <c:v>126.89</c:v>
                </c:pt>
                <c:pt idx="911">
                  <c:v>127.78</c:v>
                </c:pt>
                <c:pt idx="912">
                  <c:v>128.02</c:v>
                </c:pt>
                <c:pt idx="913">
                  <c:v>124.58</c:v>
                </c:pt>
                <c:pt idx="914">
                  <c:v>122.1</c:v>
                </c:pt>
                <c:pt idx="915">
                  <c:v>127.54</c:v>
                </c:pt>
                <c:pt idx="916">
                  <c:v>137.69</c:v>
                </c:pt>
                <c:pt idx="917">
                  <c:v>133.91</c:v>
                </c:pt>
                <c:pt idx="918">
                  <c:v>131.02</c:v>
                </c:pt>
                <c:pt idx="919">
                  <c:v>135.02</c:v>
                </c:pt>
                <c:pt idx="920">
                  <c:v>136.09</c:v>
                </c:pt>
                <c:pt idx="921">
                  <c:v>134.25</c:v>
                </c:pt>
                <c:pt idx="922">
                  <c:v>134.71</c:v>
                </c:pt>
                <c:pt idx="923">
                  <c:v>133.72</c:v>
                </c:pt>
                <c:pt idx="924">
                  <c:v>136.44</c:v>
                </c:pt>
                <c:pt idx="925">
                  <c:v>132.0</c:v>
                </c:pt>
                <c:pt idx="926">
                  <c:v>134.86</c:v>
                </c:pt>
                <c:pt idx="927">
                  <c:v>135.91</c:v>
                </c:pt>
                <c:pt idx="928">
                  <c:v>136.46</c:v>
                </c:pt>
                <c:pt idx="929">
                  <c:v>134.33</c:v>
                </c:pt>
                <c:pt idx="930">
                  <c:v>139.83</c:v>
                </c:pt>
                <c:pt idx="931">
                  <c:v>140.31</c:v>
                </c:pt>
                <c:pt idx="932">
                  <c:v>139.83</c:v>
                </c:pt>
                <c:pt idx="933">
                  <c:v>140.67</c:v>
                </c:pt>
                <c:pt idx="934">
                  <c:v>144.26</c:v>
                </c:pt>
                <c:pt idx="935">
                  <c:v>146.08</c:v>
                </c:pt>
                <c:pt idx="936">
                  <c:v>144.42</c:v>
                </c:pt>
                <c:pt idx="937">
                  <c:v>141.87</c:v>
                </c:pt>
                <c:pt idx="938">
                  <c:v>136.43</c:v>
                </c:pt>
                <c:pt idx="939">
                  <c:v>136.58</c:v>
                </c:pt>
                <c:pt idx="940">
                  <c:v>142.03</c:v>
                </c:pt>
                <c:pt idx="941">
                  <c:v>144.49</c:v>
                </c:pt>
                <c:pt idx="942">
                  <c:v>143.92</c:v>
                </c:pt>
                <c:pt idx="943">
                  <c:v>138.75</c:v>
                </c:pt>
                <c:pt idx="944">
                  <c:v>136.19</c:v>
                </c:pt>
                <c:pt idx="945">
                  <c:v>131.07</c:v>
                </c:pt>
                <c:pt idx="946">
                  <c:v>130.19</c:v>
                </c:pt>
                <c:pt idx="947">
                  <c:v>132.61</c:v>
                </c:pt>
                <c:pt idx="948">
                  <c:v>129.55</c:v>
                </c:pt>
                <c:pt idx="949">
                  <c:v>125.29</c:v>
                </c:pt>
                <c:pt idx="950">
                  <c:v>126.44</c:v>
                </c:pt>
                <c:pt idx="951">
                  <c:v>124.52</c:v>
                </c:pt>
                <c:pt idx="952">
                  <c:v>125.84</c:v>
                </c:pt>
                <c:pt idx="953">
                  <c:v>122.71</c:v>
                </c:pt>
                <c:pt idx="954">
                  <c:v>127.1</c:v>
                </c:pt>
                <c:pt idx="955">
                  <c:v>123.98</c:v>
                </c:pt>
                <c:pt idx="956">
                  <c:v>124.18</c:v>
                </c:pt>
                <c:pt idx="957">
                  <c:v>120.68</c:v>
                </c:pt>
                <c:pt idx="958">
                  <c:v>117.7</c:v>
                </c:pt>
                <c:pt idx="959">
                  <c:v>117.0</c:v>
                </c:pt>
                <c:pt idx="960">
                  <c:v>117.86</c:v>
                </c:pt>
                <c:pt idx="961">
                  <c:v>113.33</c:v>
                </c:pt>
                <c:pt idx="962">
                  <c:v>112.67</c:v>
                </c:pt>
                <c:pt idx="963">
                  <c:v>111.15</c:v>
                </c:pt>
                <c:pt idx="964">
                  <c:v>113.47</c:v>
                </c:pt>
                <c:pt idx="965">
                  <c:v>112.64</c:v>
                </c:pt>
                <c:pt idx="966">
                  <c:v>112.55</c:v>
                </c:pt>
                <c:pt idx="967">
                  <c:v>111.94</c:v>
                </c:pt>
                <c:pt idx="968">
                  <c:v>113.25</c:v>
                </c:pt>
                <c:pt idx="969">
                  <c:v>114.36</c:v>
                </c:pt>
                <c:pt idx="970">
                  <c:v>120.16</c:v>
                </c:pt>
                <c:pt idx="971">
                  <c:v>113.92</c:v>
                </c:pt>
                <c:pt idx="972">
                  <c:v>114.03</c:v>
                </c:pt>
                <c:pt idx="973">
                  <c:v>114.63</c:v>
                </c:pt>
                <c:pt idx="974">
                  <c:v>116.22</c:v>
                </c:pt>
                <c:pt idx="975">
                  <c:v>114.17</c:v>
                </c:pt>
                <c:pt idx="976">
                  <c:v>114.05</c:v>
                </c:pt>
                <c:pt idx="977">
                  <c:v>109.41</c:v>
                </c:pt>
                <c:pt idx="978">
                  <c:v>108.34</c:v>
                </c:pt>
                <c:pt idx="979">
                  <c:v>108.06</c:v>
                </c:pt>
                <c:pt idx="980">
                  <c:v>106.3</c:v>
                </c:pt>
                <c:pt idx="981">
                  <c:v>104.09</c:v>
                </c:pt>
                <c:pt idx="982">
                  <c:v>103.44</c:v>
                </c:pt>
                <c:pt idx="983">
                  <c:v>100.34</c:v>
                </c:pt>
                <c:pt idx="984">
                  <c:v>98.97</c:v>
                </c:pt>
                <c:pt idx="985">
                  <c:v>97.64</c:v>
                </c:pt>
                <c:pt idx="986">
                  <c:v>97.58</c:v>
                </c:pt>
                <c:pt idx="987">
                  <c:v>92.38</c:v>
                </c:pt>
                <c:pt idx="988">
                  <c:v>89.22</c:v>
                </c:pt>
                <c:pt idx="989">
                  <c:v>94.84</c:v>
                </c:pt>
                <c:pt idx="990">
                  <c:v>95.19</c:v>
                </c:pt>
                <c:pt idx="991">
                  <c:v>99.61</c:v>
                </c:pt>
                <c:pt idx="992">
                  <c:v>106.04</c:v>
                </c:pt>
                <c:pt idx="993">
                  <c:v>103.08</c:v>
                </c:pt>
                <c:pt idx="994">
                  <c:v>102.45</c:v>
                </c:pt>
                <c:pt idx="995">
                  <c:v>104.6</c:v>
                </c:pt>
                <c:pt idx="996">
                  <c:v>103.54</c:v>
                </c:pt>
                <c:pt idx="997">
                  <c:v>93.98</c:v>
                </c:pt>
                <c:pt idx="998">
                  <c:v>98.16999999999998</c:v>
                </c:pt>
                <c:pt idx="999">
                  <c:v>95.33</c:v>
                </c:pt>
                <c:pt idx="1000">
                  <c:v>90.56</c:v>
                </c:pt>
                <c:pt idx="1001">
                  <c:v>90.25</c:v>
                </c:pt>
                <c:pt idx="1002">
                  <c:v>83.67999999999998</c:v>
                </c:pt>
                <c:pt idx="1003">
                  <c:v>84.66</c:v>
                </c:pt>
                <c:pt idx="1004">
                  <c:v>84.36</c:v>
                </c:pt>
                <c:pt idx="1005">
                  <c:v>82.66</c:v>
                </c:pt>
                <c:pt idx="1006">
                  <c:v>74.09</c:v>
                </c:pt>
                <c:pt idx="1007">
                  <c:v>77.46</c:v>
                </c:pt>
                <c:pt idx="1008">
                  <c:v>74.53</c:v>
                </c:pt>
                <c:pt idx="1009">
                  <c:v>70.8</c:v>
                </c:pt>
                <c:pt idx="1010">
                  <c:v>66.32</c:v>
                </c:pt>
                <c:pt idx="1011">
                  <c:v>69.6</c:v>
                </c:pt>
                <c:pt idx="1012">
                  <c:v>72.03</c:v>
                </c:pt>
                <c:pt idx="1013">
                  <c:v>69.72</c:v>
                </c:pt>
                <c:pt idx="1014">
                  <c:v>64.52</c:v>
                </c:pt>
                <c:pt idx="1015">
                  <c:v>65.92</c:v>
                </c:pt>
                <c:pt idx="1016">
                  <c:v>62.05</c:v>
                </c:pt>
                <c:pt idx="1017">
                  <c:v>61.41</c:v>
                </c:pt>
                <c:pt idx="1018">
                  <c:v>60.29</c:v>
                </c:pt>
                <c:pt idx="1019">
                  <c:v>65.47</c:v>
                </c:pt>
                <c:pt idx="1020">
                  <c:v>63.71</c:v>
                </c:pt>
                <c:pt idx="1021">
                  <c:v>65.32</c:v>
                </c:pt>
                <c:pt idx="1022">
                  <c:v>60.48</c:v>
                </c:pt>
                <c:pt idx="1023">
                  <c:v>66.44</c:v>
                </c:pt>
                <c:pt idx="1024">
                  <c:v>61.87</c:v>
                </c:pt>
                <c:pt idx="1025">
                  <c:v>57.43</c:v>
                </c:pt>
                <c:pt idx="1026">
                  <c:v>57.35</c:v>
                </c:pt>
                <c:pt idx="1027">
                  <c:v>59.08</c:v>
                </c:pt>
                <c:pt idx="1028">
                  <c:v>55.71</c:v>
                </c:pt>
                <c:pt idx="1029">
                  <c:v>52.37</c:v>
                </c:pt>
                <c:pt idx="1030">
                  <c:v>51.99</c:v>
                </c:pt>
                <c:pt idx="1031">
                  <c:v>54.24</c:v>
                </c:pt>
                <c:pt idx="1032">
                  <c:v>52.31</c:v>
                </c:pt>
                <c:pt idx="1033">
                  <c:v>51.84</c:v>
                </c:pt>
                <c:pt idx="1034">
                  <c:v>51.72</c:v>
                </c:pt>
                <c:pt idx="1035">
                  <c:v>48.08</c:v>
                </c:pt>
                <c:pt idx="1036">
                  <c:v>49.19</c:v>
                </c:pt>
                <c:pt idx="1037">
                  <c:v>53.93</c:v>
                </c:pt>
                <c:pt idx="1038">
                  <c:v>50.35</c:v>
                </c:pt>
                <c:pt idx="1039">
                  <c:v>53.92</c:v>
                </c:pt>
                <c:pt idx="1040">
                  <c:v>53.13</c:v>
                </c:pt>
                <c:pt idx="1041">
                  <c:v>53.49</c:v>
                </c:pt>
                <c:pt idx="1042">
                  <c:v>47.97</c:v>
                </c:pt>
                <c:pt idx="1043">
                  <c:v>45.44</c:v>
                </c:pt>
                <c:pt idx="1044">
                  <c:v>45.44</c:v>
                </c:pt>
                <c:pt idx="1045">
                  <c:v>42.28</c:v>
                </c:pt>
                <c:pt idx="1046">
                  <c:v>39.74</c:v>
                </c:pt>
                <c:pt idx="1047">
                  <c:v>43.42</c:v>
                </c:pt>
                <c:pt idx="1048">
                  <c:v>41.53</c:v>
                </c:pt>
                <c:pt idx="1049">
                  <c:v>42.4</c:v>
                </c:pt>
                <c:pt idx="1050">
                  <c:v>47.39</c:v>
                </c:pt>
                <c:pt idx="1051">
                  <c:v>46.41</c:v>
                </c:pt>
                <c:pt idx="1052">
                  <c:v>44.6</c:v>
                </c:pt>
                <c:pt idx="1053">
                  <c:v>44.56</c:v>
                </c:pt>
                <c:pt idx="1054">
                  <c:v>45.53</c:v>
                </c:pt>
                <c:pt idx="1055">
                  <c:v>43.36</c:v>
                </c:pt>
                <c:pt idx="1056">
                  <c:v>44.0</c:v>
                </c:pt>
                <c:pt idx="1057">
                  <c:v>41.45</c:v>
                </c:pt>
                <c:pt idx="1058">
                  <c:v>40.36</c:v>
                </c:pt>
                <c:pt idx="1059">
                  <c:v>36.61</c:v>
                </c:pt>
                <c:pt idx="1060">
                  <c:v>38.37</c:v>
                </c:pt>
                <c:pt idx="1061">
                  <c:v>40.55</c:v>
                </c:pt>
                <c:pt idx="1062">
                  <c:v>40.15</c:v>
                </c:pt>
                <c:pt idx="1063">
                  <c:v>45.59</c:v>
                </c:pt>
                <c:pt idx="1064">
                  <c:v>46.91</c:v>
                </c:pt>
                <c:pt idx="1065">
                  <c:v>49.62</c:v>
                </c:pt>
                <c:pt idx="1066">
                  <c:v>50.53</c:v>
                </c:pt>
                <c:pt idx="1067">
                  <c:v>45.86</c:v>
                </c:pt>
                <c:pt idx="1068">
                  <c:v>44.67</c:v>
                </c:pt>
                <c:pt idx="1069">
                  <c:v>44.42</c:v>
                </c:pt>
                <c:pt idx="1070">
                  <c:v>42.91</c:v>
                </c:pt>
                <c:pt idx="1071">
                  <c:v>44.83</c:v>
                </c:pt>
                <c:pt idx="1072">
                  <c:v>45.08</c:v>
                </c:pt>
                <c:pt idx="1073">
                  <c:v>44.69</c:v>
                </c:pt>
                <c:pt idx="1074">
                  <c:v>46.57</c:v>
                </c:pt>
                <c:pt idx="1075">
                  <c:v>44.5</c:v>
                </c:pt>
                <c:pt idx="1076">
                  <c:v>43.62</c:v>
                </c:pt>
                <c:pt idx="1077">
                  <c:v>45.02</c:v>
                </c:pt>
                <c:pt idx="1078">
                  <c:v>45.39</c:v>
                </c:pt>
                <c:pt idx="1079">
                  <c:v>48.37</c:v>
                </c:pt>
                <c:pt idx="1080">
                  <c:v>46.96</c:v>
                </c:pt>
                <c:pt idx="1081">
                  <c:v>43.73</c:v>
                </c:pt>
                <c:pt idx="1082">
                  <c:v>44.9</c:v>
                </c:pt>
                <c:pt idx="1083">
                  <c:v>45.4</c:v>
                </c:pt>
                <c:pt idx="1084">
                  <c:v>45.88</c:v>
                </c:pt>
                <c:pt idx="1085">
                  <c:v>43.82</c:v>
                </c:pt>
                <c:pt idx="1086">
                  <c:v>44.08</c:v>
                </c:pt>
                <c:pt idx="1087">
                  <c:v>44.15</c:v>
                </c:pt>
                <c:pt idx="1088">
                  <c:v>46.46</c:v>
                </c:pt>
                <c:pt idx="1089">
                  <c:v>46.21</c:v>
                </c:pt>
                <c:pt idx="1090">
                  <c:v>46.02</c:v>
                </c:pt>
                <c:pt idx="1091">
                  <c:v>44.61</c:v>
                </c:pt>
                <c:pt idx="1092">
                  <c:v>44.28</c:v>
                </c:pt>
                <c:pt idx="1093">
                  <c:v>44.65</c:v>
                </c:pt>
                <c:pt idx="1094">
                  <c:v>44.81</c:v>
                </c:pt>
                <c:pt idx="1095">
                  <c:v>43.28</c:v>
                </c:pt>
                <c:pt idx="1096">
                  <c:v>41.03</c:v>
                </c:pt>
                <c:pt idx="1097">
                  <c:v>39.55</c:v>
                </c:pt>
                <c:pt idx="1098">
                  <c:v>41.99</c:v>
                </c:pt>
                <c:pt idx="1099">
                  <c:v>41.89</c:v>
                </c:pt>
                <c:pt idx="1100">
                  <c:v>40.99</c:v>
                </c:pt>
                <c:pt idx="1101">
                  <c:v>42.5</c:v>
                </c:pt>
                <c:pt idx="1102">
                  <c:v>44.29</c:v>
                </c:pt>
                <c:pt idx="1103">
                  <c:v>46.51</c:v>
                </c:pt>
                <c:pt idx="1104">
                  <c:v>46.35</c:v>
                </c:pt>
                <c:pt idx="1105">
                  <c:v>42.21</c:v>
                </c:pt>
                <c:pt idx="1106">
                  <c:v>43.7</c:v>
                </c:pt>
                <c:pt idx="1107">
                  <c:v>46.12</c:v>
                </c:pt>
                <c:pt idx="1108">
                  <c:v>43.64</c:v>
                </c:pt>
                <c:pt idx="1109">
                  <c:v>44.85</c:v>
                </c:pt>
                <c:pt idx="1110">
                  <c:v>44.13</c:v>
                </c:pt>
                <c:pt idx="1111">
                  <c:v>43.96</c:v>
                </c:pt>
                <c:pt idx="1112">
                  <c:v>41.4</c:v>
                </c:pt>
                <c:pt idx="1113">
                  <c:v>45.09</c:v>
                </c:pt>
                <c:pt idx="1114">
                  <c:v>44.93</c:v>
                </c:pt>
                <c:pt idx="1115">
                  <c:v>43.98</c:v>
                </c:pt>
                <c:pt idx="1116">
                  <c:v>48.24</c:v>
                </c:pt>
                <c:pt idx="1117">
                  <c:v>47.66</c:v>
                </c:pt>
                <c:pt idx="1118">
                  <c:v>50.67</c:v>
                </c:pt>
                <c:pt idx="1119">
                  <c:v>51.22</c:v>
                </c:pt>
                <c:pt idx="1120">
                  <c:v>53.47</c:v>
                </c:pt>
                <c:pt idx="1121">
                  <c:v>53.5</c:v>
                </c:pt>
                <c:pt idx="1122">
                  <c:v>51.75</c:v>
                </c:pt>
                <c:pt idx="1123">
                  <c:v>53.46</c:v>
                </c:pt>
                <c:pt idx="1124">
                  <c:v>51.98</c:v>
                </c:pt>
                <c:pt idx="1125">
                  <c:v>47.99</c:v>
                </c:pt>
                <c:pt idx="1126">
                  <c:v>49.23</c:v>
                </c:pt>
                <c:pt idx="1127">
                  <c:v>48.44</c:v>
                </c:pt>
                <c:pt idx="1128">
                  <c:v>52.75</c:v>
                </c:pt>
                <c:pt idx="1129">
                  <c:v>53.47</c:v>
                </c:pt>
                <c:pt idx="1130">
                  <c:v>52.24</c:v>
                </c:pt>
                <c:pt idx="1131">
                  <c:v>51.22</c:v>
                </c:pt>
                <c:pt idx="1132">
                  <c:v>51.59</c:v>
                </c:pt>
                <c:pt idx="1133">
                  <c:v>54.06</c:v>
                </c:pt>
                <c:pt idx="1134">
                  <c:v>52.14</c:v>
                </c:pt>
                <c:pt idx="1135">
                  <c:v>51.96</c:v>
                </c:pt>
                <c:pt idx="1136">
                  <c:v>51.79</c:v>
                </c:pt>
                <c:pt idx="1137">
                  <c:v>53.06</c:v>
                </c:pt>
                <c:pt idx="1138">
                  <c:v>53.35</c:v>
                </c:pt>
                <c:pt idx="1139">
                  <c:v>49.86</c:v>
                </c:pt>
                <c:pt idx="1140">
                  <c:v>49.82</c:v>
                </c:pt>
                <c:pt idx="1141">
                  <c:v>49.81</c:v>
                </c:pt>
                <c:pt idx="1142">
                  <c:v>50.11</c:v>
                </c:pt>
                <c:pt idx="1143">
                  <c:v>51.67</c:v>
                </c:pt>
                <c:pt idx="1144">
                  <c:v>50.32</c:v>
                </c:pt>
                <c:pt idx="1145">
                  <c:v>49.99</c:v>
                </c:pt>
                <c:pt idx="1146">
                  <c:v>50.78</c:v>
                </c:pt>
                <c:pt idx="1147">
                  <c:v>50.8</c:v>
                </c:pt>
                <c:pt idx="1148">
                  <c:v>52.85</c:v>
                </c:pt>
                <c:pt idx="1149">
                  <c:v>54.58</c:v>
                </c:pt>
                <c:pt idx="1150">
                  <c:v>54.12</c:v>
                </c:pt>
                <c:pt idx="1151">
                  <c:v>56.15</c:v>
                </c:pt>
                <c:pt idx="1152">
                  <c:v>56.47</c:v>
                </c:pt>
                <c:pt idx="1153">
                  <c:v>58.14</c:v>
                </c:pt>
                <c:pt idx="1154">
                  <c:v>57.48</c:v>
                </c:pt>
                <c:pt idx="1155">
                  <c:v>57.94</c:v>
                </c:pt>
                <c:pt idx="1156">
                  <c:v>57.34</c:v>
                </c:pt>
                <c:pt idx="1157">
                  <c:v>56.69</c:v>
                </c:pt>
                <c:pt idx="1158">
                  <c:v>55.98</c:v>
                </c:pt>
                <c:pt idx="1159">
                  <c:v>58.47</c:v>
                </c:pt>
                <c:pt idx="1160">
                  <c:v>58.92</c:v>
                </c:pt>
                <c:pt idx="1161">
                  <c:v>60.59</c:v>
                </c:pt>
                <c:pt idx="1162">
                  <c:v>59.93</c:v>
                </c:pt>
                <c:pt idx="1163">
                  <c:v>60.78</c:v>
                </c:pt>
                <c:pt idx="1164">
                  <c:v>60.21</c:v>
                </c:pt>
                <c:pt idx="1165">
                  <c:v>61.24</c:v>
                </c:pt>
                <c:pt idx="1166">
                  <c:v>62.5</c:v>
                </c:pt>
                <c:pt idx="1167">
                  <c:v>64.39</c:v>
                </c:pt>
                <c:pt idx="1168">
                  <c:v>65.52</c:v>
                </c:pt>
                <c:pt idx="1169">
                  <c:v>67.97</c:v>
                </c:pt>
                <c:pt idx="1170">
                  <c:v>68.16999999999998</c:v>
                </c:pt>
                <c:pt idx="1171">
                  <c:v>65.88</c:v>
                </c:pt>
                <c:pt idx="1172">
                  <c:v>68.71</c:v>
                </c:pt>
                <c:pt idx="1173">
                  <c:v>68.34</c:v>
                </c:pt>
                <c:pt idx="1174">
                  <c:v>67.88</c:v>
                </c:pt>
                <c:pt idx="1175">
                  <c:v>69.62</c:v>
                </c:pt>
                <c:pt idx="1176">
                  <c:v>70.8</c:v>
                </c:pt>
                <c:pt idx="1177">
                  <c:v>71.79</c:v>
                </c:pt>
                <c:pt idx="1178">
                  <c:v>70.92</c:v>
                </c:pt>
                <c:pt idx="1179">
                  <c:v>69.44</c:v>
                </c:pt>
                <c:pt idx="1180">
                  <c:v>70.24</c:v>
                </c:pt>
                <c:pt idx="1181">
                  <c:v>70.85</c:v>
                </c:pt>
                <c:pt idx="1182">
                  <c:v>71.06</c:v>
                </c:pt>
                <c:pt idx="1183">
                  <c:v>69.19</c:v>
                </c:pt>
                <c:pt idx="1184">
                  <c:v>66.98</c:v>
                </c:pt>
                <c:pt idx="1185">
                  <c:v>68.8</c:v>
                </c:pt>
                <c:pt idx="1186">
                  <c:v>68.33</c:v>
                </c:pt>
                <c:pt idx="1187">
                  <c:v>69.78</c:v>
                </c:pt>
                <c:pt idx="1188">
                  <c:v>68.92</c:v>
                </c:pt>
                <c:pt idx="1189">
                  <c:v>70.99</c:v>
                </c:pt>
                <c:pt idx="1190">
                  <c:v>69.3</c:v>
                </c:pt>
                <c:pt idx="1191">
                  <c:v>68.79</c:v>
                </c:pt>
                <c:pt idx="1192">
                  <c:v>66.65</c:v>
                </c:pt>
                <c:pt idx="1193">
                  <c:v>65.61</c:v>
                </c:pt>
                <c:pt idx="1194">
                  <c:v>64.05</c:v>
                </c:pt>
                <c:pt idx="1195">
                  <c:v>63.23</c:v>
                </c:pt>
                <c:pt idx="1196">
                  <c:v>60.43</c:v>
                </c:pt>
                <c:pt idx="1197">
                  <c:v>61.1</c:v>
                </c:pt>
                <c:pt idx="1198">
                  <c:v>60.52</c:v>
                </c:pt>
                <c:pt idx="1199">
                  <c:v>60.69</c:v>
                </c:pt>
                <c:pt idx="1200">
                  <c:v>60.86</c:v>
                </c:pt>
                <c:pt idx="1201">
                  <c:v>63.09</c:v>
                </c:pt>
                <c:pt idx="1202">
                  <c:v>62.75</c:v>
                </c:pt>
                <c:pt idx="1203">
                  <c:v>65.38</c:v>
                </c:pt>
                <c:pt idx="1204">
                  <c:v>66.44</c:v>
                </c:pt>
                <c:pt idx="1205">
                  <c:v>66.87</c:v>
                </c:pt>
                <c:pt idx="1206">
                  <c:v>67.21</c:v>
                </c:pt>
                <c:pt idx="1207">
                  <c:v>69.25</c:v>
                </c:pt>
                <c:pt idx="1208">
                  <c:v>70.32</c:v>
                </c:pt>
                <c:pt idx="1209">
                  <c:v>70.81</c:v>
                </c:pt>
                <c:pt idx="1210">
                  <c:v>69.88</c:v>
                </c:pt>
                <c:pt idx="1211">
                  <c:v>66.53</c:v>
                </c:pt>
                <c:pt idx="1212">
                  <c:v>70.11</c:v>
                </c:pt>
                <c:pt idx="1213">
                  <c:v>71.7</c:v>
                </c:pt>
                <c:pt idx="1214">
                  <c:v>73.55</c:v>
                </c:pt>
                <c:pt idx="1215">
                  <c:v>74.28</c:v>
                </c:pt>
                <c:pt idx="1216">
                  <c:v>75.51</c:v>
                </c:pt>
                <c:pt idx="1217">
                  <c:v>74.83</c:v>
                </c:pt>
                <c:pt idx="1218">
                  <c:v>73.59</c:v>
                </c:pt>
                <c:pt idx="1219">
                  <c:v>73.5</c:v>
                </c:pt>
                <c:pt idx="1220">
                  <c:v>72.46</c:v>
                </c:pt>
                <c:pt idx="1221">
                  <c:v>72.89</c:v>
                </c:pt>
                <c:pt idx="1222">
                  <c:v>73.48</c:v>
                </c:pt>
                <c:pt idx="1223">
                  <c:v>72.41</c:v>
                </c:pt>
                <c:pt idx="1224">
                  <c:v>70.54</c:v>
                </c:pt>
                <c:pt idx="1225">
                  <c:v>72.37</c:v>
                </c:pt>
                <c:pt idx="1226">
                  <c:v>74.59</c:v>
                </c:pt>
                <c:pt idx="1227">
                  <c:v>73.33</c:v>
                </c:pt>
                <c:pt idx="1228">
                  <c:v>74.19</c:v>
                </c:pt>
                <c:pt idx="1229">
                  <c:v>74.26</c:v>
                </c:pt>
                <c:pt idx="1230">
                  <c:v>71.82</c:v>
                </c:pt>
                <c:pt idx="1231">
                  <c:v>71.65</c:v>
                </c:pt>
                <c:pt idx="1232">
                  <c:v>72.51</c:v>
                </c:pt>
                <c:pt idx="1233">
                  <c:v>72.79</c:v>
                </c:pt>
                <c:pt idx="1234">
                  <c:v>69.65</c:v>
                </c:pt>
                <c:pt idx="1235">
                  <c:v>67.73</c:v>
                </c:pt>
                <c:pt idx="1236">
                  <c:v>67.66</c:v>
                </c:pt>
                <c:pt idx="1237">
                  <c:v>67.12</c:v>
                </c:pt>
                <c:pt idx="1238">
                  <c:v>66.82</c:v>
                </c:pt>
                <c:pt idx="1239">
                  <c:v>66.53</c:v>
                </c:pt>
                <c:pt idx="1240">
                  <c:v>69.42</c:v>
                </c:pt>
                <c:pt idx="1241">
                  <c:v>69.83</c:v>
                </c:pt>
                <c:pt idx="1242">
                  <c:v>69.86</c:v>
                </c:pt>
                <c:pt idx="1243">
                  <c:v>67.69</c:v>
                </c:pt>
                <c:pt idx="1244">
                  <c:v>67.44</c:v>
                </c:pt>
                <c:pt idx="1245">
                  <c:v>67.35</c:v>
                </c:pt>
                <c:pt idx="1246">
                  <c:v>71.66999999999998</c:v>
                </c:pt>
                <c:pt idx="1247">
                  <c:v>71.55</c:v>
                </c:pt>
                <c:pt idx="1248">
                  <c:v>71.32</c:v>
                </c:pt>
                <c:pt idx="1249">
                  <c:v>68.69</c:v>
                </c:pt>
                <c:pt idx="1250">
                  <c:v>70.53</c:v>
                </c:pt>
                <c:pt idx="1251">
                  <c:v>67.99</c:v>
                </c:pt>
                <c:pt idx="1252">
                  <c:v>64.82</c:v>
                </c:pt>
                <c:pt idx="1253">
                  <c:v>65.11</c:v>
                </c:pt>
                <c:pt idx="1254">
                  <c:v>65.54</c:v>
                </c:pt>
                <c:pt idx="1255">
                  <c:v>65.49</c:v>
                </c:pt>
                <c:pt idx="1256">
                  <c:v>69.07</c:v>
                </c:pt>
                <c:pt idx="1257">
                  <c:v>69.19</c:v>
                </c:pt>
                <c:pt idx="1258">
                  <c:v>68.07</c:v>
                </c:pt>
                <c:pt idx="1259">
                  <c:v>68.04</c:v>
                </c:pt>
                <c:pt idx="1260">
                  <c:v>68.56</c:v>
                </c:pt>
                <c:pt idx="1261">
                  <c:v>67.2</c:v>
                </c:pt>
                <c:pt idx="1262">
                  <c:v>69.77</c:v>
                </c:pt>
                <c:pt idx="1263">
                  <c:v>70.0</c:v>
                </c:pt>
                <c:pt idx="1264">
                  <c:v>71.36</c:v>
                </c:pt>
                <c:pt idx="1265">
                  <c:v>72.4</c:v>
                </c:pt>
                <c:pt idx="1266">
                  <c:v>73.1</c:v>
                </c:pt>
                <c:pt idx="1267">
                  <c:v>74.45</c:v>
                </c:pt>
                <c:pt idx="1268">
                  <c:v>76.99</c:v>
                </c:pt>
                <c:pt idx="1269">
                  <c:v>77.77</c:v>
                </c:pt>
                <c:pt idx="1270">
                  <c:v>77.24</c:v>
                </c:pt>
                <c:pt idx="1271">
                  <c:v>79.69</c:v>
                </c:pt>
                <c:pt idx="1272">
                  <c:v>79.51</c:v>
                </c:pt>
                <c:pt idx="1273">
                  <c:v>78.92</c:v>
                </c:pt>
                <c:pt idx="1274">
                  <c:v>77.26</c:v>
                </c:pt>
                <c:pt idx="1275">
                  <c:v>77.92</c:v>
                </c:pt>
                <c:pt idx="1276">
                  <c:v>75.86</c:v>
                </c:pt>
                <c:pt idx="1277">
                  <c:v>78.04</c:v>
                </c:pt>
                <c:pt idx="1278">
                  <c:v>75.2</c:v>
                </c:pt>
                <c:pt idx="1279">
                  <c:v>76.55</c:v>
                </c:pt>
                <c:pt idx="1280">
                  <c:v>78.11</c:v>
                </c:pt>
                <c:pt idx="1281">
                  <c:v>78.89</c:v>
                </c:pt>
                <c:pt idx="1282">
                  <c:v>77.99</c:v>
                </c:pt>
                <c:pt idx="1283">
                  <c:v>75.87</c:v>
                </c:pt>
                <c:pt idx="1284">
                  <c:v>77.77</c:v>
                </c:pt>
                <c:pt idx="1285">
                  <c:v>77.5</c:v>
                </c:pt>
                <c:pt idx="1286">
                  <c:v>77.95</c:v>
                </c:pt>
                <c:pt idx="1287">
                  <c:v>76.02</c:v>
                </c:pt>
                <c:pt idx="1288">
                  <c:v>75.55</c:v>
                </c:pt>
                <c:pt idx="1289">
                  <c:v>78.76</c:v>
                </c:pt>
                <c:pt idx="1290">
                  <c:v>78.97</c:v>
                </c:pt>
                <c:pt idx="1291">
                  <c:v>79.47</c:v>
                </c:pt>
                <c:pt idx="1292">
                  <c:v>77.64</c:v>
                </c:pt>
                <c:pt idx="1293">
                  <c:v>77.2</c:v>
                </c:pt>
                <c:pt idx="1294">
                  <c:v>77.46</c:v>
                </c:pt>
                <c:pt idx="1295">
                  <c:v>76.46</c:v>
                </c:pt>
                <c:pt idx="1296">
                  <c:v>78.44</c:v>
                </c:pt>
                <c:pt idx="1297">
                  <c:v>76.99</c:v>
                </c:pt>
                <c:pt idx="1298">
                  <c:v>77.17999999999998</c:v>
                </c:pt>
                <c:pt idx="1299">
                  <c:v>78.47</c:v>
                </c:pt>
                <c:pt idx="1300">
                  <c:v>79.35</c:v>
                </c:pt>
                <c:pt idx="1301">
                  <c:v>77.88</c:v>
                </c:pt>
                <c:pt idx="1302">
                  <c:v>78.36</c:v>
                </c:pt>
                <c:pt idx="1303">
                  <c:v>77.52</c:v>
                </c:pt>
                <c:pt idx="1304">
                  <c:v>76.43</c:v>
                </c:pt>
                <c:pt idx="1305">
                  <c:v>75.19</c:v>
                </c:pt>
                <c:pt idx="1306">
                  <c:v>72.39</c:v>
                </c:pt>
                <c:pt idx="1307">
                  <c:v>71.86</c:v>
                </c:pt>
                <c:pt idx="1308">
                  <c:v>71.88</c:v>
                </c:pt>
                <c:pt idx="1309">
                  <c:v>71.89</c:v>
                </c:pt>
                <c:pt idx="1310">
                  <c:v>72.05</c:v>
                </c:pt>
                <c:pt idx="1311">
                  <c:v>73.55</c:v>
                </c:pt>
                <c:pt idx="1312">
                  <c:v>73.37</c:v>
                </c:pt>
                <c:pt idx="1313">
                  <c:v>73.75</c:v>
                </c:pt>
                <c:pt idx="1314">
                  <c:v>72.99</c:v>
                </c:pt>
                <c:pt idx="1315">
                  <c:v>73.46</c:v>
                </c:pt>
                <c:pt idx="1316">
                  <c:v>75.45</c:v>
                </c:pt>
                <c:pt idx="1317">
                  <c:v>76.31</c:v>
                </c:pt>
                <c:pt idx="1318">
                  <c:v>77.32</c:v>
                </c:pt>
                <c:pt idx="1319">
                  <c:v>77.64</c:v>
                </c:pt>
                <c:pt idx="1320">
                  <c:v>78.03</c:v>
                </c:pt>
                <c:pt idx="1321">
                  <c:v>77.93</c:v>
                </c:pt>
                <c:pt idx="1322">
                  <c:v>80.12</c:v>
                </c:pt>
                <c:pt idx="1323">
                  <c:v>80.59</c:v>
                </c:pt>
                <c:pt idx="1324">
                  <c:v>81.89</c:v>
                </c:pt>
                <c:pt idx="1325">
                  <c:v>81.51</c:v>
                </c:pt>
                <c:pt idx="1326">
                  <c:v>81.37</c:v>
                </c:pt>
                <c:pt idx="1327">
                  <c:v>80.97</c:v>
                </c:pt>
                <c:pt idx="1328">
                  <c:v>79.3</c:v>
                </c:pt>
                <c:pt idx="1329">
                  <c:v>78.31</c:v>
                </c:pt>
                <c:pt idx="1330">
                  <c:v>77.82</c:v>
                </c:pt>
                <c:pt idx="1331">
                  <c:v>77.11</c:v>
                </c:pt>
                <c:pt idx="1332">
                  <c:v>77.1</c:v>
                </c:pt>
                <c:pt idx="1333">
                  <c:v>77.63</c:v>
                </c:pt>
                <c:pt idx="1334">
                  <c:v>76.32</c:v>
                </c:pt>
                <c:pt idx="1335">
                  <c:v>74.58</c:v>
                </c:pt>
                <c:pt idx="1336">
                  <c:v>72.83</c:v>
                </c:pt>
                <c:pt idx="1337">
                  <c:v>73.69</c:v>
                </c:pt>
                <c:pt idx="1338">
                  <c:v>73.29</c:v>
                </c:pt>
                <c:pt idx="1339">
                  <c:v>72.24</c:v>
                </c:pt>
                <c:pt idx="1340">
                  <c:v>72.13</c:v>
                </c:pt>
                <c:pt idx="1341">
                  <c:v>71.46</c:v>
                </c:pt>
                <c:pt idx="1342">
                  <c:v>73.11</c:v>
                </c:pt>
                <c:pt idx="1343">
                  <c:v>76.06</c:v>
                </c:pt>
                <c:pt idx="1344">
                  <c:v>75.92</c:v>
                </c:pt>
                <c:pt idx="1345">
                  <c:v>72.13</c:v>
                </c:pt>
                <c:pt idx="1346">
                  <c:v>69.59</c:v>
                </c:pt>
                <c:pt idx="1347">
                  <c:v>70.11</c:v>
                </c:pt>
                <c:pt idx="1348">
                  <c:v>72.13</c:v>
                </c:pt>
                <c:pt idx="1349">
                  <c:v>72.54</c:v>
                </c:pt>
                <c:pt idx="1350">
                  <c:v>73.05</c:v>
                </c:pt>
                <c:pt idx="1351">
                  <c:v>72.9</c:v>
                </c:pt>
                <c:pt idx="1352">
                  <c:v>72.51</c:v>
                </c:pt>
                <c:pt idx="1353">
                  <c:v>75.67999999999998</c:v>
                </c:pt>
                <c:pt idx="1354">
                  <c:v>76.27</c:v>
                </c:pt>
                <c:pt idx="1355">
                  <c:v>77.78</c:v>
                </c:pt>
                <c:pt idx="1356">
                  <c:v>78.19</c:v>
                </c:pt>
                <c:pt idx="1357">
                  <c:v>78.61</c:v>
                </c:pt>
                <c:pt idx="1358">
                  <c:v>77.25</c:v>
                </c:pt>
                <c:pt idx="1359">
                  <c:v>78.09</c:v>
                </c:pt>
                <c:pt idx="1360">
                  <c:v>76.29</c:v>
                </c:pt>
                <c:pt idx="1361">
                  <c:v>77.59</c:v>
                </c:pt>
                <c:pt idx="1362">
                  <c:v>76.89</c:v>
                </c:pt>
                <c:pt idx="1363">
                  <c:v>78.17999999999998</c:v>
                </c:pt>
                <c:pt idx="1364">
                  <c:v>79.25</c:v>
                </c:pt>
                <c:pt idx="1365">
                  <c:v>78.54</c:v>
                </c:pt>
                <c:pt idx="1366">
                  <c:v>79.89</c:v>
                </c:pt>
                <c:pt idx="1367">
                  <c:v>80.47</c:v>
                </c:pt>
                <c:pt idx="1368">
                  <c:v>79.91</c:v>
                </c:pt>
                <c:pt idx="1369">
                  <c:v>80.48</c:v>
                </c:pt>
                <c:pt idx="1370">
                  <c:v>80.28</c:v>
                </c:pt>
                <c:pt idx="1371">
                  <c:v>79.39</c:v>
                </c:pt>
                <c:pt idx="1372">
                  <c:v>77.89</c:v>
                </c:pt>
                <c:pt idx="1373">
                  <c:v>79.02</c:v>
                </c:pt>
                <c:pt idx="1374">
                  <c:v>81.96</c:v>
                </c:pt>
                <c:pt idx="1375">
                  <c:v>81.48</c:v>
                </c:pt>
                <c:pt idx="1376">
                  <c:v>79.88</c:v>
                </c:pt>
                <c:pt idx="1377">
                  <c:v>80.54</c:v>
                </c:pt>
                <c:pt idx="1378">
                  <c:v>80.7</c:v>
                </c:pt>
                <c:pt idx="1379">
                  <c:v>79.62</c:v>
                </c:pt>
                <c:pt idx="1380">
                  <c:v>79.61</c:v>
                </c:pt>
                <c:pt idx="1381">
                  <c:v>79.29</c:v>
                </c:pt>
                <c:pt idx="1382">
                  <c:v>81.16999999999998</c:v>
                </c:pt>
                <c:pt idx="1383">
                  <c:v>81.28</c:v>
                </c:pt>
                <c:pt idx="1384">
                  <c:v>82.7</c:v>
                </c:pt>
                <c:pt idx="1385">
                  <c:v>84.01</c:v>
                </c:pt>
                <c:pt idx="1386">
                  <c:v>85.88</c:v>
                </c:pt>
                <c:pt idx="1387">
                  <c:v>86.15</c:v>
                </c:pt>
                <c:pt idx="1388">
                  <c:v>85.59</c:v>
                </c:pt>
                <c:pt idx="1389">
                  <c:v>84.81</c:v>
                </c:pt>
                <c:pt idx="1390">
                  <c:v>84.83</c:v>
                </c:pt>
                <c:pt idx="1391">
                  <c:v>84.77</c:v>
                </c:pt>
                <c:pt idx="1392">
                  <c:v>84.72</c:v>
                </c:pt>
                <c:pt idx="1393">
                  <c:v>86.15</c:v>
                </c:pt>
                <c:pt idx="1394">
                  <c:v>87.16999999999998</c:v>
                </c:pt>
                <c:pt idx="1395">
                  <c:v>85.99</c:v>
                </c:pt>
                <c:pt idx="1396">
                  <c:v>84.23</c:v>
                </c:pt>
                <c:pt idx="1397">
                  <c:v>84.8</c:v>
                </c:pt>
                <c:pt idx="1398">
                  <c:v>85.7</c:v>
                </c:pt>
                <c:pt idx="1399">
                  <c:v>85.66999999999998</c:v>
                </c:pt>
                <c:pt idx="1400">
                  <c:v>87.25</c:v>
                </c:pt>
                <c:pt idx="1401">
                  <c:v>86.83</c:v>
                </c:pt>
                <c:pt idx="1402">
                  <c:v>85.78</c:v>
                </c:pt>
                <c:pt idx="1403">
                  <c:v>86.16</c:v>
                </c:pt>
                <c:pt idx="1404">
                  <c:v>86.9</c:v>
                </c:pt>
                <c:pt idx="1405">
                  <c:v>87.44</c:v>
                </c:pt>
                <c:pt idx="1406">
                  <c:v>88.94</c:v>
                </c:pt>
                <c:pt idx="1407">
                  <c:v>85.66999999999998</c:v>
                </c:pt>
                <c:pt idx="1408">
                  <c:v>82.61</c:v>
                </c:pt>
                <c:pt idx="1409">
                  <c:v>79.83</c:v>
                </c:pt>
                <c:pt idx="1410">
                  <c:v>78.27</c:v>
                </c:pt>
                <c:pt idx="1411">
                  <c:v>80.12</c:v>
                </c:pt>
                <c:pt idx="1412">
                  <c:v>80.49</c:v>
                </c:pt>
                <c:pt idx="1413">
                  <c:v>81.2</c:v>
                </c:pt>
                <c:pt idx="1414">
                  <c:v>80.11</c:v>
                </c:pt>
                <c:pt idx="1415">
                  <c:v>77.17999999999998</c:v>
                </c:pt>
                <c:pt idx="1416">
                  <c:v>75.1</c:v>
                </c:pt>
                <c:pt idx="1417">
                  <c:v>74.43</c:v>
                </c:pt>
                <c:pt idx="1418">
                  <c:v>73.69</c:v>
                </c:pt>
                <c:pt idx="1419">
                  <c:v>71.84</c:v>
                </c:pt>
                <c:pt idx="1420">
                  <c:v>71.67999999999998</c:v>
                </c:pt>
                <c:pt idx="1421">
                  <c:v>71.16999999999998</c:v>
                </c:pt>
                <c:pt idx="1422">
                  <c:v>69.55</c:v>
                </c:pt>
                <c:pt idx="1423">
                  <c:v>71.74</c:v>
                </c:pt>
                <c:pt idx="1424">
                  <c:v>74.66</c:v>
                </c:pt>
                <c:pt idx="1425">
                  <c:v>74.02</c:v>
                </c:pt>
                <c:pt idx="1426">
                  <c:v>74.65</c:v>
                </c:pt>
                <c:pt idx="1427">
                  <c:v>72.71</c:v>
                </c:pt>
                <c:pt idx="1428">
                  <c:v>73.75</c:v>
                </c:pt>
                <c:pt idx="1429">
                  <c:v>75.41</c:v>
                </c:pt>
                <c:pt idx="1430">
                  <c:v>72.09</c:v>
                </c:pt>
                <c:pt idx="1431">
                  <c:v>72.12</c:v>
                </c:pt>
                <c:pt idx="1432">
                  <c:v>72.3</c:v>
                </c:pt>
                <c:pt idx="1433">
                  <c:v>74.27</c:v>
                </c:pt>
                <c:pt idx="1434">
                  <c:v>75.29</c:v>
                </c:pt>
                <c:pt idx="1435">
                  <c:v>74.35</c:v>
                </c:pt>
                <c:pt idx="1436">
                  <c:v>75.2</c:v>
                </c:pt>
                <c:pt idx="1437">
                  <c:v>76.2</c:v>
                </c:pt>
                <c:pt idx="1438">
                  <c:v>78.14</c:v>
                </c:pt>
                <c:pt idx="1439">
                  <c:v>78.67999999999998</c:v>
                </c:pt>
                <c:pt idx="1440">
                  <c:v>78.22</c:v>
                </c:pt>
                <c:pt idx="1441">
                  <c:v>78.82</c:v>
                </c:pt>
                <c:pt idx="1442">
                  <c:v>78.04</c:v>
                </c:pt>
                <c:pt idx="1443">
                  <c:v>76.27</c:v>
                </c:pt>
                <c:pt idx="1444">
                  <c:v>76.47</c:v>
                </c:pt>
                <c:pt idx="1445">
                  <c:v>78.12</c:v>
                </c:pt>
                <c:pt idx="1446">
                  <c:v>77.59</c:v>
                </c:pt>
                <c:pt idx="1447">
                  <c:v>75.44</c:v>
                </c:pt>
                <c:pt idx="1448">
                  <c:v>75.01</c:v>
                </c:pt>
                <c:pt idx="1449">
                  <c:v>72.34</c:v>
                </c:pt>
                <c:pt idx="1450">
                  <c:v>71.65</c:v>
                </c:pt>
                <c:pt idx="1451">
                  <c:v>71.47</c:v>
                </c:pt>
                <c:pt idx="1452">
                  <c:v>71.45</c:v>
                </c:pt>
                <c:pt idx="1453">
                  <c:v>73.51</c:v>
                </c:pt>
                <c:pt idx="1454">
                  <c:v>74.71</c:v>
                </c:pt>
                <c:pt idx="1455">
                  <c:v>75.42</c:v>
                </c:pt>
                <c:pt idx="1456">
                  <c:v>74.37</c:v>
                </c:pt>
                <c:pt idx="1457">
                  <c:v>76.65</c:v>
                </c:pt>
                <c:pt idx="1458">
                  <c:v>76.77</c:v>
                </c:pt>
                <c:pt idx="1459">
                  <c:v>76.19</c:v>
                </c:pt>
                <c:pt idx="1460">
                  <c:v>75.37</c:v>
                </c:pt>
                <c:pt idx="1461">
                  <c:v>75.62</c:v>
                </c:pt>
                <c:pt idx="1462">
                  <c:v>76.22</c:v>
                </c:pt>
                <c:pt idx="1463">
                  <c:v>75.37</c:v>
                </c:pt>
                <c:pt idx="1464">
                  <c:v>77.82</c:v>
                </c:pt>
                <c:pt idx="1465">
                  <c:v>77.45</c:v>
                </c:pt>
                <c:pt idx="1466">
                  <c:v>77.5</c:v>
                </c:pt>
                <c:pt idx="1467">
                  <c:v>76.13</c:v>
                </c:pt>
                <c:pt idx="1468">
                  <c:v>76.06</c:v>
                </c:pt>
                <c:pt idx="1469">
                  <c:v>77.59</c:v>
                </c:pt>
                <c:pt idx="1470">
                  <c:v>78.26</c:v>
                </c:pt>
                <c:pt idx="1471">
                  <c:v>81.05</c:v>
                </c:pt>
                <c:pt idx="1472">
                  <c:v>82.7</c:v>
                </c:pt>
                <c:pt idx="1473">
                  <c:v>82.1</c:v>
                </c:pt>
                <c:pt idx="1474">
                  <c:v>81.73</c:v>
                </c:pt>
                <c:pt idx="1475">
                  <c:v>80.36</c:v>
                </c:pt>
                <c:pt idx="1476">
                  <c:v>81.14</c:v>
                </c:pt>
                <c:pt idx="1477">
                  <c:v>79.61</c:v>
                </c:pt>
                <c:pt idx="1478">
                  <c:v>77.12</c:v>
                </c:pt>
                <c:pt idx="1479">
                  <c:v>75.4</c:v>
                </c:pt>
                <c:pt idx="1480">
                  <c:v>75.25</c:v>
                </c:pt>
                <c:pt idx="1481">
                  <c:v>74.85</c:v>
                </c:pt>
                <c:pt idx="1482">
                  <c:v>76.65</c:v>
                </c:pt>
                <c:pt idx="1483">
                  <c:v>76.17999999999998</c:v>
                </c:pt>
                <c:pt idx="1484">
                  <c:v>75.35</c:v>
                </c:pt>
                <c:pt idx="1485">
                  <c:v>74.33</c:v>
                </c:pt>
                <c:pt idx="1486">
                  <c:v>73.44</c:v>
                </c:pt>
                <c:pt idx="1487">
                  <c:v>72.15</c:v>
                </c:pt>
                <c:pt idx="1488">
                  <c:v>73.83</c:v>
                </c:pt>
                <c:pt idx="1489">
                  <c:v>74.72</c:v>
                </c:pt>
                <c:pt idx="1490">
                  <c:v>76.93</c:v>
                </c:pt>
                <c:pt idx="1491">
                  <c:v>76.07</c:v>
                </c:pt>
                <c:pt idx="1492">
                  <c:v>74.48</c:v>
                </c:pt>
                <c:pt idx="1493">
                  <c:v>76.26</c:v>
                </c:pt>
                <c:pt idx="1494">
                  <c:v>76.82</c:v>
                </c:pt>
                <c:pt idx="1495">
                  <c:v>76.62</c:v>
                </c:pt>
                <c:pt idx="1496">
                  <c:v>76.81</c:v>
                </c:pt>
                <c:pt idx="1497">
                  <c:v>77.38</c:v>
                </c:pt>
                <c:pt idx="1498">
                  <c:v>78.16999999999998</c:v>
                </c:pt>
                <c:pt idx="1499">
                  <c:v>77.35</c:v>
                </c:pt>
                <c:pt idx="1500">
                  <c:v>78.15</c:v>
                </c:pt>
                <c:pt idx="1501">
                  <c:v>79.11</c:v>
                </c:pt>
                <c:pt idx="1502">
                  <c:v>78.98</c:v>
                </c:pt>
                <c:pt idx="1503">
                  <c:v>79.2</c:v>
                </c:pt>
                <c:pt idx="1504">
                  <c:v>78.47</c:v>
                </c:pt>
                <c:pt idx="1505">
                  <c:v>77.97</c:v>
                </c:pt>
                <c:pt idx="1506">
                  <c:v>79.36</c:v>
                </c:pt>
                <c:pt idx="1507">
                  <c:v>78.1</c:v>
                </c:pt>
                <c:pt idx="1508">
                  <c:v>77.98</c:v>
                </c:pt>
                <c:pt idx="1509">
                  <c:v>77.93</c:v>
                </c:pt>
                <c:pt idx="1510">
                  <c:v>78.8</c:v>
                </c:pt>
                <c:pt idx="1511">
                  <c:v>78.14</c:v>
                </c:pt>
                <c:pt idx="1512">
                  <c:v>78.85</c:v>
                </c:pt>
                <c:pt idx="1513">
                  <c:v>80.66999999999998</c:v>
                </c:pt>
                <c:pt idx="1514">
                  <c:v>82.11</c:v>
                </c:pt>
                <c:pt idx="1515">
                  <c:v>83.81</c:v>
                </c:pt>
                <c:pt idx="1516">
                  <c:v>83.3</c:v>
                </c:pt>
                <c:pt idx="1517">
                  <c:v>84.65</c:v>
                </c:pt>
                <c:pt idx="1518">
                  <c:v>85.3</c:v>
                </c:pt>
                <c:pt idx="1519">
                  <c:v>83.11</c:v>
                </c:pt>
                <c:pt idx="1520">
                  <c:v>84.19</c:v>
                </c:pt>
                <c:pt idx="1521">
                  <c:v>83.46</c:v>
                </c:pt>
                <c:pt idx="1522">
                  <c:v>83.39</c:v>
                </c:pt>
                <c:pt idx="1523">
                  <c:v>84.97</c:v>
                </c:pt>
                <c:pt idx="1524">
                  <c:v>84.02</c:v>
                </c:pt>
                <c:pt idx="1525">
                  <c:v>82.76</c:v>
                </c:pt>
                <c:pt idx="1526">
                  <c:v>84.34</c:v>
                </c:pt>
                <c:pt idx="1527">
                  <c:v>80.89</c:v>
                </c:pt>
                <c:pt idx="1528">
                  <c:v>83.65</c:v>
                </c:pt>
                <c:pt idx="1529">
                  <c:v>82.04</c:v>
                </c:pt>
                <c:pt idx="1530">
                  <c:v>82.9</c:v>
                </c:pt>
                <c:pt idx="1531">
                  <c:v>83.38</c:v>
                </c:pt>
                <c:pt idx="1532">
                  <c:v>83.5</c:v>
                </c:pt>
                <c:pt idx="1533">
                  <c:v>83.34</c:v>
                </c:pt>
                <c:pt idx="1534">
                  <c:v>83.55</c:v>
                </c:pt>
                <c:pt idx="1535">
                  <c:v>83.14</c:v>
                </c:pt>
                <c:pt idx="1536">
                  <c:v>83.33</c:v>
                </c:pt>
                <c:pt idx="1537">
                  <c:v>84.59</c:v>
                </c:pt>
                <c:pt idx="1538">
                  <c:v>85.65</c:v>
                </c:pt>
                <c:pt idx="1539">
                  <c:v>86.57</c:v>
                </c:pt>
                <c:pt idx="1540">
                  <c:v>88.13</c:v>
                </c:pt>
                <c:pt idx="1541">
                  <c:v>88.47</c:v>
                </c:pt>
                <c:pt idx="1542">
                  <c:v>88.22</c:v>
                </c:pt>
                <c:pt idx="1543">
                  <c:v>87.97</c:v>
                </c:pt>
                <c:pt idx="1544">
                  <c:v>89.0</c:v>
                </c:pt>
                <c:pt idx="1545">
                  <c:v>88.67999999999998</c:v>
                </c:pt>
                <c:pt idx="1546">
                  <c:v>86.04</c:v>
                </c:pt>
                <c:pt idx="1547">
                  <c:v>86.54</c:v>
                </c:pt>
                <c:pt idx="1548">
                  <c:v>84.75</c:v>
                </c:pt>
                <c:pt idx="1549">
                  <c:v>83.16</c:v>
                </c:pt>
                <c:pt idx="1550">
                  <c:v>85.35</c:v>
                </c:pt>
                <c:pt idx="1551">
                  <c:v>84.13</c:v>
                </c:pt>
                <c:pt idx="1552">
                  <c:v>83.73</c:v>
                </c:pt>
                <c:pt idx="1553">
                  <c:v>83.0</c:v>
                </c:pt>
                <c:pt idx="1554">
                  <c:v>86.16</c:v>
                </c:pt>
                <c:pt idx="1555">
                  <c:v>85.91</c:v>
                </c:pt>
                <c:pt idx="1556">
                  <c:v>85.8</c:v>
                </c:pt>
                <c:pt idx="1557">
                  <c:v>87.45</c:v>
                </c:pt>
                <c:pt idx="1558">
                  <c:v>85.45</c:v>
                </c:pt>
                <c:pt idx="1559">
                  <c:v>88.92</c:v>
                </c:pt>
                <c:pt idx="1560">
                  <c:v>90.64</c:v>
                </c:pt>
                <c:pt idx="1561">
                  <c:v>91.67999999999998</c:v>
                </c:pt>
                <c:pt idx="1562">
                  <c:v>90.99</c:v>
                </c:pt>
                <c:pt idx="1563">
                  <c:v>90.9</c:v>
                </c:pt>
                <c:pt idx="1564">
                  <c:v>91.11</c:v>
                </c:pt>
                <c:pt idx="1565">
                  <c:v>90.97</c:v>
                </c:pt>
                <c:pt idx="1566">
                  <c:v>90.53</c:v>
                </c:pt>
                <c:pt idx="1567">
                  <c:v>90.79</c:v>
                </c:pt>
                <c:pt idx="1568">
                  <c:v>91.28</c:v>
                </c:pt>
                <c:pt idx="1569">
                  <c:v>91.9</c:v>
                </c:pt>
                <c:pt idx="1570">
                  <c:v>91.81</c:v>
                </c:pt>
                <c:pt idx="1571">
                  <c:v>91.75</c:v>
                </c:pt>
                <c:pt idx="1572">
                  <c:v>92.6</c:v>
                </c:pt>
                <c:pt idx="1573">
                  <c:v>93.5</c:v>
                </c:pt>
                <c:pt idx="1574">
                  <c:v>93.8</c:v>
                </c:pt>
                <c:pt idx="1575">
                  <c:v>94.32</c:v>
                </c:pt>
                <c:pt idx="1576">
                  <c:v>93.46</c:v>
                </c:pt>
                <c:pt idx="1577">
                  <c:v>93.71</c:v>
                </c:pt>
                <c:pt idx="1578">
                  <c:v>94.21</c:v>
                </c:pt>
                <c:pt idx="1579">
                  <c:v>94.03</c:v>
                </c:pt>
                <c:pt idx="1580">
                  <c:v>92.71</c:v>
                </c:pt>
                <c:pt idx="1581">
                  <c:v>94.59</c:v>
                </c:pt>
                <c:pt idx="1582">
                  <c:v>95.05</c:v>
                </c:pt>
                <c:pt idx="1583">
                  <c:v>93.35</c:v>
                </c:pt>
                <c:pt idx="1584">
                  <c:v>95.54</c:v>
                </c:pt>
                <c:pt idx="1585">
                  <c:v>94.43</c:v>
                </c:pt>
                <c:pt idx="1586">
                  <c:v>93.72</c:v>
                </c:pt>
                <c:pt idx="1587">
                  <c:v>95.66</c:v>
                </c:pt>
                <c:pt idx="1588">
                  <c:v>97.51</c:v>
                </c:pt>
                <c:pt idx="1589">
                  <c:v>98.33</c:v>
                </c:pt>
                <c:pt idx="1590">
                  <c:v>97.56</c:v>
                </c:pt>
                <c:pt idx="1591">
                  <c:v>98.36</c:v>
                </c:pt>
                <c:pt idx="1592">
                  <c:v>97.6</c:v>
                </c:pt>
                <c:pt idx="1593">
                  <c:v>97.53</c:v>
                </c:pt>
                <c:pt idx="1594">
                  <c:v>97.95</c:v>
                </c:pt>
                <c:pt idx="1595">
                  <c:v>96.42</c:v>
                </c:pt>
                <c:pt idx="1596">
                  <c:v>97.59</c:v>
                </c:pt>
                <c:pt idx="1597">
                  <c:v>96.52</c:v>
                </c:pt>
                <c:pt idx="1598">
                  <c:v>95.27</c:v>
                </c:pt>
                <c:pt idx="1599">
                  <c:v>98.2</c:v>
                </c:pt>
                <c:pt idx="1600">
                  <c:v>97.15</c:v>
                </c:pt>
                <c:pt idx="1601">
                  <c:v>99.33</c:v>
                </c:pt>
                <c:pt idx="1602">
                  <c:v>100.56</c:v>
                </c:pt>
                <c:pt idx="1603">
                  <c:v>101.62</c:v>
                </c:pt>
                <c:pt idx="1604">
                  <c:v>102.35</c:v>
                </c:pt>
                <c:pt idx="1605">
                  <c:v>101.75</c:v>
                </c:pt>
                <c:pt idx="1606">
                  <c:v>100.1</c:v>
                </c:pt>
                <c:pt idx="1607">
                  <c:v>99.26</c:v>
                </c:pt>
                <c:pt idx="1608">
                  <c:v>100.23</c:v>
                </c:pt>
                <c:pt idx="1609">
                  <c:v>102.02</c:v>
                </c:pt>
                <c:pt idx="1610">
                  <c:v>102.3</c:v>
                </c:pt>
                <c:pt idx="1611">
                  <c:v>101.16</c:v>
                </c:pt>
                <c:pt idx="1612">
                  <c:v>102.96</c:v>
                </c:pt>
                <c:pt idx="1613">
                  <c:v>101.83</c:v>
                </c:pt>
                <c:pt idx="1614">
                  <c:v>104.29</c:v>
                </c:pt>
                <c:pt idx="1615">
                  <c:v>102.97</c:v>
                </c:pt>
                <c:pt idx="1616">
                  <c:v>102.82</c:v>
                </c:pt>
                <c:pt idx="1617">
                  <c:v>108.0</c:v>
                </c:pt>
                <c:pt idx="1618">
                  <c:v>106.37</c:v>
                </c:pt>
                <c:pt idx="1619">
                  <c:v>112.21</c:v>
                </c:pt>
                <c:pt idx="1620">
                  <c:v>111.23</c:v>
                </c:pt>
                <c:pt idx="1621">
                  <c:v>112.43</c:v>
                </c:pt>
                <c:pt idx="1622">
                  <c:v>112.1</c:v>
                </c:pt>
                <c:pt idx="1623">
                  <c:v>116.32</c:v>
                </c:pt>
                <c:pt idx="1624">
                  <c:v>116.48</c:v>
                </c:pt>
                <c:pt idx="1625">
                  <c:v>114.59</c:v>
                </c:pt>
                <c:pt idx="1626">
                  <c:v>115.99</c:v>
                </c:pt>
                <c:pt idx="1627">
                  <c:v>114.7</c:v>
                </c:pt>
                <c:pt idx="1628">
                  <c:v>112.98</c:v>
                </c:pt>
                <c:pt idx="1629">
                  <c:v>115.99</c:v>
                </c:pt>
                <c:pt idx="1630">
                  <c:v>115.14</c:v>
                </c:pt>
                <c:pt idx="1631">
                  <c:v>113.44</c:v>
                </c:pt>
                <c:pt idx="1632">
                  <c:v>112.55</c:v>
                </c:pt>
                <c:pt idx="1633">
                  <c:v>113.78</c:v>
                </c:pt>
                <c:pt idx="1634">
                  <c:v>108.19</c:v>
                </c:pt>
                <c:pt idx="1635">
                  <c:v>110.4</c:v>
                </c:pt>
                <c:pt idx="1636">
                  <c:v>115.0</c:v>
                </c:pt>
                <c:pt idx="1637">
                  <c:v>114.49</c:v>
                </c:pt>
                <c:pt idx="1638">
                  <c:v>116.12</c:v>
                </c:pt>
                <c:pt idx="1639">
                  <c:v>114.6</c:v>
                </c:pt>
                <c:pt idx="1640">
                  <c:v>116.09</c:v>
                </c:pt>
                <c:pt idx="1641">
                  <c:v>115.27</c:v>
                </c:pt>
                <c:pt idx="1642">
                  <c:v>115.75</c:v>
                </c:pt>
                <c:pt idx="1643">
                  <c:v>116.02</c:v>
                </c:pt>
                <c:pt idx="1644">
                  <c:v>114.76</c:v>
                </c:pt>
                <c:pt idx="1645">
                  <c:v>115.09</c:v>
                </c:pt>
                <c:pt idx="1646">
                  <c:v>115.12</c:v>
                </c:pt>
                <c:pt idx="1647">
                  <c:v>117.17</c:v>
                </c:pt>
                <c:pt idx="1648">
                  <c:v>119.1</c:v>
                </c:pt>
                <c:pt idx="1649">
                  <c:v>120.86</c:v>
                </c:pt>
                <c:pt idx="1650">
                  <c:v>121.6</c:v>
                </c:pt>
                <c:pt idx="1651">
                  <c:v>122.1</c:v>
                </c:pt>
                <c:pt idx="1652">
                  <c:v>122.56</c:v>
                </c:pt>
                <c:pt idx="1653">
                  <c:v>126.9</c:v>
                </c:pt>
                <c:pt idx="1654">
                  <c:v>123.22</c:v>
                </c:pt>
                <c:pt idx="1655">
                  <c:v>121.21</c:v>
                </c:pt>
                <c:pt idx="1656">
                  <c:v>122.62</c:v>
                </c:pt>
                <c:pt idx="1657">
                  <c:v>122.2</c:v>
                </c:pt>
                <c:pt idx="1658">
                  <c:v>123.73</c:v>
                </c:pt>
                <c:pt idx="1659">
                  <c:v>121.93</c:v>
                </c:pt>
                <c:pt idx="1660">
                  <c:v>121.29</c:v>
                </c:pt>
                <c:pt idx="1661">
                  <c:v>123.9</c:v>
                </c:pt>
                <c:pt idx="1662">
                  <c:v>124.04</c:v>
                </c:pt>
                <c:pt idx="1663">
                  <c:v>123.55</c:v>
                </c:pt>
                <c:pt idx="1664">
                  <c:v>123.7</c:v>
                </c:pt>
                <c:pt idx="1665">
                  <c:v>125.47</c:v>
                </c:pt>
                <c:pt idx="1666">
                  <c:v>124.59</c:v>
                </c:pt>
                <c:pt idx="1667">
                  <c:v>126.03</c:v>
                </c:pt>
                <c:pt idx="1668">
                  <c:v>124.58</c:v>
                </c:pt>
                <c:pt idx="1669">
                  <c:v>122.15</c:v>
                </c:pt>
                <c:pt idx="1670">
                  <c:v>120.64</c:v>
                </c:pt>
                <c:pt idx="1671">
                  <c:v>110.74</c:v>
                </c:pt>
                <c:pt idx="1672">
                  <c:v>109.24</c:v>
                </c:pt>
                <c:pt idx="1673">
                  <c:v>115.5</c:v>
                </c:pt>
                <c:pt idx="1674">
                  <c:v>117.88</c:v>
                </c:pt>
                <c:pt idx="1675">
                  <c:v>113.1</c:v>
                </c:pt>
                <c:pt idx="1676">
                  <c:v>112.9</c:v>
                </c:pt>
                <c:pt idx="1677">
                  <c:v>113.84</c:v>
                </c:pt>
                <c:pt idx="1678">
                  <c:v>110.37</c:v>
                </c:pt>
                <c:pt idx="1679">
                  <c:v>110.58</c:v>
                </c:pt>
                <c:pt idx="1680">
                  <c:v>112.3</c:v>
                </c:pt>
                <c:pt idx="1681">
                  <c:v>111.4</c:v>
                </c:pt>
                <c:pt idx="1682">
                  <c:v>112.42</c:v>
                </c:pt>
                <c:pt idx="1683">
                  <c:v>109.9</c:v>
                </c:pt>
                <c:pt idx="1684">
                  <c:v>112.3</c:v>
                </c:pt>
                <c:pt idx="1685">
                  <c:v>115.0</c:v>
                </c:pt>
                <c:pt idx="1686">
                  <c:v>114.99</c:v>
                </c:pt>
                <c:pt idx="1687">
                  <c:v>115.0</c:v>
                </c:pt>
                <c:pt idx="1688">
                  <c:v>114.54</c:v>
                </c:pt>
                <c:pt idx="1689">
                  <c:v>116.68</c:v>
                </c:pt>
                <c:pt idx="1690">
                  <c:v>114.03</c:v>
                </c:pt>
                <c:pt idx="1691">
                  <c:v>115.89</c:v>
                </c:pt>
                <c:pt idx="1692">
                  <c:v>116.05</c:v>
                </c:pt>
                <c:pt idx="1693">
                  <c:v>114.19</c:v>
                </c:pt>
                <c:pt idx="1694">
                  <c:v>117.0</c:v>
                </c:pt>
                <c:pt idx="1695">
                  <c:v>117.61</c:v>
                </c:pt>
                <c:pt idx="1696">
                  <c:v>119.49</c:v>
                </c:pt>
                <c:pt idx="1697">
                  <c:v>118.59</c:v>
                </c:pt>
                <c:pt idx="1698">
                  <c:v>118.74</c:v>
                </c:pt>
                <c:pt idx="1699">
                  <c:v>119.11</c:v>
                </c:pt>
                <c:pt idx="1700">
                  <c:v>113.66</c:v>
                </c:pt>
                <c:pt idx="1701">
                  <c:v>114.02</c:v>
                </c:pt>
                <c:pt idx="1702">
                  <c:v>113.2</c:v>
                </c:pt>
                <c:pt idx="1703">
                  <c:v>111.58</c:v>
                </c:pt>
                <c:pt idx="1704">
                  <c:v>110.7</c:v>
                </c:pt>
                <c:pt idx="1705">
                  <c:v>113.25</c:v>
                </c:pt>
                <c:pt idx="1706">
                  <c:v>108.61</c:v>
                </c:pt>
                <c:pt idx="1707">
                  <c:v>105.67</c:v>
                </c:pt>
                <c:pt idx="1708">
                  <c:v>106.6</c:v>
                </c:pt>
                <c:pt idx="1709">
                  <c:v>108.87</c:v>
                </c:pt>
                <c:pt idx="1710">
                  <c:v>112.6</c:v>
                </c:pt>
                <c:pt idx="1711">
                  <c:v>111.8</c:v>
                </c:pt>
                <c:pt idx="1712">
                  <c:v>111.24</c:v>
                </c:pt>
                <c:pt idx="1713">
                  <c:v>111.45</c:v>
                </c:pt>
                <c:pt idx="1714">
                  <c:v>113.83</c:v>
                </c:pt>
                <c:pt idx="1715">
                  <c:v>114.3</c:v>
                </c:pt>
                <c:pt idx="1716">
                  <c:v>118.3</c:v>
                </c:pt>
                <c:pt idx="1717">
                  <c:v>118.3</c:v>
                </c:pt>
                <c:pt idx="1718">
                  <c:v>117.14</c:v>
                </c:pt>
                <c:pt idx="1719">
                  <c:v>116.85</c:v>
                </c:pt>
                <c:pt idx="1720">
                  <c:v>117.55</c:v>
                </c:pt>
                <c:pt idx="1721">
                  <c:v>116.6</c:v>
                </c:pt>
                <c:pt idx="1722">
                  <c:v>117.66</c:v>
                </c:pt>
                <c:pt idx="1723">
                  <c:v>116.4</c:v>
                </c:pt>
                <c:pt idx="1724">
                  <c:v>117.37</c:v>
                </c:pt>
                <c:pt idx="1725">
                  <c:v>118.15</c:v>
                </c:pt>
                <c:pt idx="1726">
                  <c:v>117.78</c:v>
                </c:pt>
                <c:pt idx="1727">
                  <c:v>118.51</c:v>
                </c:pt>
                <c:pt idx="1728">
                  <c:v>117.63</c:v>
                </c:pt>
                <c:pt idx="1729">
                  <c:v>118.0</c:v>
                </c:pt>
                <c:pt idx="1730">
                  <c:v>117.32</c:v>
                </c:pt>
                <c:pt idx="1731">
                  <c:v>117.21</c:v>
                </c:pt>
                <c:pt idx="1732">
                  <c:v>116.85</c:v>
                </c:pt>
                <c:pt idx="1733">
                  <c:v>116.74</c:v>
                </c:pt>
                <c:pt idx="1734">
                  <c:v>115.94</c:v>
                </c:pt>
                <c:pt idx="1735">
                  <c:v>113.44</c:v>
                </c:pt>
                <c:pt idx="1736">
                  <c:v>107.66</c:v>
                </c:pt>
                <c:pt idx="1737">
                  <c:v>109.85</c:v>
                </c:pt>
                <c:pt idx="1738">
                  <c:v>103.78</c:v>
                </c:pt>
                <c:pt idx="1739">
                  <c:v>104.5</c:v>
                </c:pt>
                <c:pt idx="1740">
                  <c:v>105.75</c:v>
                </c:pt>
                <c:pt idx="1741">
                  <c:v>108.06</c:v>
                </c:pt>
                <c:pt idx="1742">
                  <c:v>107.8</c:v>
                </c:pt>
                <c:pt idx="1743">
                  <c:v>109.78</c:v>
                </c:pt>
                <c:pt idx="1744">
                  <c:v>109.56</c:v>
                </c:pt>
                <c:pt idx="1745">
                  <c:v>109.76</c:v>
                </c:pt>
                <c:pt idx="1746">
                  <c:v>106.69</c:v>
                </c:pt>
                <c:pt idx="1747">
                  <c:v>109.22</c:v>
                </c:pt>
                <c:pt idx="1748">
                  <c:v>108.5</c:v>
                </c:pt>
                <c:pt idx="1749">
                  <c:v>109.78</c:v>
                </c:pt>
                <c:pt idx="1750">
                  <c:v>110.0</c:v>
                </c:pt>
                <c:pt idx="1751">
                  <c:v>110.48</c:v>
                </c:pt>
                <c:pt idx="1752">
                  <c:v>111.25</c:v>
                </c:pt>
                <c:pt idx="1753">
                  <c:v>112.31</c:v>
                </c:pt>
                <c:pt idx="1754">
                  <c:v>114.0</c:v>
                </c:pt>
                <c:pt idx="1755">
                  <c:v>114.49</c:v>
                </c:pt>
                <c:pt idx="1756">
                  <c:v>114.2</c:v>
                </c:pt>
                <c:pt idx="1757">
                  <c:v>112.52</c:v>
                </c:pt>
                <c:pt idx="1758">
                  <c:v>109.92</c:v>
                </c:pt>
                <c:pt idx="1759">
                  <c:v>113.35</c:v>
                </c:pt>
                <c:pt idx="1760">
                  <c:v>116.22</c:v>
                </c:pt>
                <c:pt idx="1761">
                  <c:v>114.1</c:v>
                </c:pt>
                <c:pt idx="1762">
                  <c:v>112.53</c:v>
                </c:pt>
                <c:pt idx="1763">
                  <c:v>112.85</c:v>
                </c:pt>
                <c:pt idx="1764">
                  <c:v>111.79</c:v>
                </c:pt>
                <c:pt idx="1765">
                  <c:v>109.65</c:v>
                </c:pt>
                <c:pt idx="1766">
                  <c:v>112.25</c:v>
                </c:pt>
                <c:pt idx="1767">
                  <c:v>111.9</c:v>
                </c:pt>
                <c:pt idx="1768">
                  <c:v>109.55</c:v>
                </c:pt>
                <c:pt idx="1769">
                  <c:v>110.33</c:v>
                </c:pt>
                <c:pt idx="1770">
                  <c:v>108.92</c:v>
                </c:pt>
                <c:pt idx="1771">
                  <c:v>105.19</c:v>
                </c:pt>
                <c:pt idx="1772">
                  <c:v>104.36</c:v>
                </c:pt>
                <c:pt idx="1773">
                  <c:v>104.94</c:v>
                </c:pt>
                <c:pt idx="1774">
                  <c:v>107.12</c:v>
                </c:pt>
                <c:pt idx="1775">
                  <c:v>103.4</c:v>
                </c:pt>
                <c:pt idx="1776">
                  <c:v>104.26</c:v>
                </c:pt>
                <c:pt idx="1777">
                  <c:v>102.15</c:v>
                </c:pt>
                <c:pt idx="1778">
                  <c:v>100.69</c:v>
                </c:pt>
                <c:pt idx="1779">
                  <c:v>101.96</c:v>
                </c:pt>
                <c:pt idx="1780">
                  <c:v>102.77</c:v>
                </c:pt>
                <c:pt idx="1781">
                  <c:v>105.4</c:v>
                </c:pt>
                <c:pt idx="1782">
                  <c:v>105.91</c:v>
                </c:pt>
                <c:pt idx="1783">
                  <c:v>109.3</c:v>
                </c:pt>
                <c:pt idx="1784">
                  <c:v>110.5</c:v>
                </c:pt>
                <c:pt idx="1785">
                  <c:v>111.34</c:v>
                </c:pt>
                <c:pt idx="1786">
                  <c:v>109.3</c:v>
                </c:pt>
                <c:pt idx="1787">
                  <c:v>112.62</c:v>
                </c:pt>
                <c:pt idx="1788">
                  <c:v>109.81</c:v>
                </c:pt>
                <c:pt idx="1789">
                  <c:v>111.13</c:v>
                </c:pt>
                <c:pt idx="1790">
                  <c:v>108.5</c:v>
                </c:pt>
                <c:pt idx="1791">
                  <c:v>109.93</c:v>
                </c:pt>
                <c:pt idx="1792">
                  <c:v>109.79</c:v>
                </c:pt>
                <c:pt idx="1793">
                  <c:v>111.2</c:v>
                </c:pt>
                <c:pt idx="1794">
                  <c:v>111.02</c:v>
                </c:pt>
                <c:pt idx="1795">
                  <c:v>109.5</c:v>
                </c:pt>
                <c:pt idx="1796">
                  <c:v>112.35</c:v>
                </c:pt>
                <c:pt idx="1797">
                  <c:v>110.16</c:v>
                </c:pt>
                <c:pt idx="1798">
                  <c:v>110.23</c:v>
                </c:pt>
                <c:pt idx="1799">
                  <c:v>109.19</c:v>
                </c:pt>
                <c:pt idx="1800">
                  <c:v>109.54</c:v>
                </c:pt>
                <c:pt idx="1801">
                  <c:v>109.73</c:v>
                </c:pt>
                <c:pt idx="1802">
                  <c:v>110.83</c:v>
                </c:pt>
                <c:pt idx="1803">
                  <c:v>112.48</c:v>
                </c:pt>
                <c:pt idx="1804">
                  <c:v>114.88</c:v>
                </c:pt>
                <c:pt idx="1805">
                  <c:v>115.14</c:v>
                </c:pt>
                <c:pt idx="1806">
                  <c:v>112.1</c:v>
                </c:pt>
                <c:pt idx="1807">
                  <c:v>113.13</c:v>
                </c:pt>
                <c:pt idx="1808">
                  <c:v>114.19</c:v>
                </c:pt>
                <c:pt idx="1809">
                  <c:v>111.27</c:v>
                </c:pt>
                <c:pt idx="1810">
                  <c:v>112.2</c:v>
                </c:pt>
                <c:pt idx="1811">
                  <c:v>110.89</c:v>
                </c:pt>
                <c:pt idx="1812">
                  <c:v>107.74</c:v>
                </c:pt>
                <c:pt idx="1813">
                  <c:v>107.81</c:v>
                </c:pt>
                <c:pt idx="1814">
                  <c:v>106.7</c:v>
                </c:pt>
                <c:pt idx="1815">
                  <c:v>108.62</c:v>
                </c:pt>
                <c:pt idx="1816">
                  <c:v>106.94</c:v>
                </c:pt>
                <c:pt idx="1817">
                  <c:v>106.64</c:v>
                </c:pt>
                <c:pt idx="1818">
                  <c:v>108.68</c:v>
                </c:pt>
                <c:pt idx="1819">
                  <c:v>110.44</c:v>
                </c:pt>
                <c:pt idx="1820">
                  <c:v>110.37</c:v>
                </c:pt>
                <c:pt idx="1821">
                  <c:v>109.05</c:v>
                </c:pt>
                <c:pt idx="1822">
                  <c:v>110.3</c:v>
                </c:pt>
                <c:pt idx="1823">
                  <c:v>109.35</c:v>
                </c:pt>
                <c:pt idx="1824">
                  <c:v>110.51</c:v>
                </c:pt>
                <c:pt idx="1825">
                  <c:v>109.5</c:v>
                </c:pt>
                <c:pt idx="1826">
                  <c:v>107.55</c:v>
                </c:pt>
                <c:pt idx="1827">
                  <c:v>108.99</c:v>
                </c:pt>
                <c:pt idx="1828">
                  <c:v>107.11</c:v>
                </c:pt>
                <c:pt idx="1829">
                  <c:v>109.57</c:v>
                </c:pt>
                <c:pt idx="1830">
                  <c:v>103.9</c:v>
                </c:pt>
                <c:pt idx="1831">
                  <c:v>103.44</c:v>
                </c:pt>
                <c:pt idx="1832">
                  <c:v>103.65</c:v>
                </c:pt>
                <c:pt idx="1833">
                  <c:v>103.84</c:v>
                </c:pt>
                <c:pt idx="1834">
                  <c:v>107.0</c:v>
                </c:pt>
                <c:pt idx="1835">
                  <c:v>107.9</c:v>
                </c:pt>
                <c:pt idx="1836">
                  <c:v>107.62</c:v>
                </c:pt>
                <c:pt idx="1837">
                  <c:v>108.0</c:v>
                </c:pt>
                <c:pt idx="1838">
                  <c:v>108.96</c:v>
                </c:pt>
                <c:pt idx="1839">
                  <c:v>107.41</c:v>
                </c:pt>
                <c:pt idx="1840">
                  <c:v>108.0</c:v>
                </c:pt>
                <c:pt idx="1841">
                  <c:v>107.22</c:v>
                </c:pt>
                <c:pt idx="1842">
                  <c:v>112.07</c:v>
                </c:pt>
                <c:pt idx="1843">
                  <c:v>113.46</c:v>
                </c:pt>
                <c:pt idx="1844">
                  <c:v>112.26</c:v>
                </c:pt>
                <c:pt idx="1845">
                  <c:v>113.4</c:v>
                </c:pt>
                <c:pt idx="1846">
                  <c:v>112.27</c:v>
                </c:pt>
                <c:pt idx="1847">
                  <c:v>113.28</c:v>
                </c:pt>
                <c:pt idx="1848">
                  <c:v>112.75</c:v>
                </c:pt>
                <c:pt idx="1849">
                  <c:v>111.2</c:v>
                </c:pt>
                <c:pt idx="1850">
                  <c:v>111.04</c:v>
                </c:pt>
                <c:pt idx="1851">
                  <c:v>111.37</c:v>
                </c:pt>
                <c:pt idx="1852">
                  <c:v>111.57</c:v>
                </c:pt>
                <c:pt idx="1853">
                  <c:v>110.97</c:v>
                </c:pt>
                <c:pt idx="1854">
                  <c:v>111.42</c:v>
                </c:pt>
                <c:pt idx="1855">
                  <c:v>110.23</c:v>
                </c:pt>
                <c:pt idx="1856">
                  <c:v>110.94</c:v>
                </c:pt>
                <c:pt idx="1857">
                  <c:v>110.33</c:v>
                </c:pt>
                <c:pt idx="1858">
                  <c:v>110.55</c:v>
                </c:pt>
                <c:pt idx="1859">
                  <c:v>111.1</c:v>
                </c:pt>
                <c:pt idx="1860">
                  <c:v>111.32</c:v>
                </c:pt>
                <c:pt idx="1861">
                  <c:v>110.98</c:v>
                </c:pt>
                <c:pt idx="1862">
                  <c:v>111.16</c:v>
                </c:pt>
                <c:pt idx="1863">
                  <c:v>111.3</c:v>
                </c:pt>
                <c:pt idx="1864">
                  <c:v>112.48</c:v>
                </c:pt>
                <c:pt idx="1865">
                  <c:v>114.71</c:v>
                </c:pt>
                <c:pt idx="1866">
                  <c:v>116.47</c:v>
                </c:pt>
                <c:pt idx="1867">
                  <c:v>116.01</c:v>
                </c:pt>
                <c:pt idx="1868">
                  <c:v>117.85</c:v>
                </c:pt>
                <c:pt idx="1869">
                  <c:v>118.69</c:v>
                </c:pt>
                <c:pt idx="1870">
                  <c:v>117.61</c:v>
                </c:pt>
                <c:pt idx="1871">
                  <c:v>117.79</c:v>
                </c:pt>
                <c:pt idx="1872">
                  <c:v>118.17</c:v>
                </c:pt>
                <c:pt idx="1873">
                  <c:v>119.04</c:v>
                </c:pt>
                <c:pt idx="1874">
                  <c:v>120.05</c:v>
                </c:pt>
                <c:pt idx="1875">
                  <c:v>119.95</c:v>
                </c:pt>
                <c:pt idx="1876">
                  <c:v>120.0</c:v>
                </c:pt>
                <c:pt idx="1877">
                  <c:v>121.45</c:v>
                </c:pt>
                <c:pt idx="1878">
                  <c:v>122.64</c:v>
                </c:pt>
                <c:pt idx="1879">
                  <c:v>124.2</c:v>
                </c:pt>
                <c:pt idx="1880">
                  <c:v>125.07</c:v>
                </c:pt>
              </c:numCache>
            </c:numRef>
          </c:val>
          <c:smooth val="0"/>
        </c:ser>
        <c:dLbls>
          <c:showLegendKey val="0"/>
          <c:showVal val="0"/>
          <c:showCatName val="0"/>
          <c:showSerName val="0"/>
          <c:showPercent val="0"/>
          <c:showBubbleSize val="0"/>
        </c:dLbls>
        <c:marker val="1"/>
        <c:smooth val="0"/>
        <c:axId val="2128848888"/>
        <c:axId val="2128832376"/>
      </c:lineChart>
      <c:lineChart>
        <c:grouping val="standard"/>
        <c:varyColors val="0"/>
        <c:ser>
          <c:idx val="1"/>
          <c:order val="1"/>
          <c:tx>
            <c:strRef>
              <c:f>BPBrentOil!$E$1</c:f>
              <c:strCache>
                <c:ptCount val="1"/>
                <c:pt idx="0">
                  <c:v>custo de investimento total em eólica (M€/MW)</c:v>
                </c:pt>
              </c:strCache>
            </c:strRef>
          </c:tx>
          <c:spPr>
            <a:ln>
              <a:solidFill>
                <a:schemeClr val="accent3"/>
              </a:solidFill>
            </a:ln>
          </c:spPr>
          <c:marker>
            <c:symbol val="square"/>
            <c:size val="7"/>
            <c:spPr>
              <a:solidFill>
                <a:schemeClr val="accent3"/>
              </a:solidFill>
              <a:ln>
                <a:solidFill>
                  <a:srgbClr val="9BBB59"/>
                </a:solidFill>
              </a:ln>
            </c:spPr>
          </c:marker>
          <c:trendline>
            <c:spPr>
              <a:ln w="25400">
                <a:solidFill>
                  <a:schemeClr val="accent3"/>
                </a:solidFill>
              </a:ln>
            </c:spPr>
            <c:trendlineType val="log"/>
            <c:dispRSqr val="0"/>
            <c:dispEq val="0"/>
          </c:trendline>
          <c:val>
            <c:numRef>
              <c:f>BPBrentOil!$E$2:$E$1882</c:f>
              <c:numCache>
                <c:formatCode>General</c:formatCode>
                <c:ptCount val="1881"/>
                <c:pt idx="0">
                  <c:v>1.5</c:v>
                </c:pt>
                <c:pt idx="52">
                  <c:v>1.4</c:v>
                </c:pt>
                <c:pt idx="105">
                  <c:v>1.2</c:v>
                </c:pt>
                <c:pt idx="291">
                  <c:v>1.0</c:v>
                </c:pt>
                <c:pt idx="547">
                  <c:v>1.0</c:v>
                </c:pt>
                <c:pt idx="805">
                  <c:v>1.3</c:v>
                </c:pt>
                <c:pt idx="1064">
                  <c:v>1.3</c:v>
                </c:pt>
                <c:pt idx="1322">
                  <c:v>1.3</c:v>
                </c:pt>
                <c:pt idx="1582">
                  <c:v>1.2</c:v>
                </c:pt>
                <c:pt idx="1842">
                  <c:v>1.1</c:v>
                </c:pt>
              </c:numCache>
            </c:numRef>
          </c:val>
          <c:smooth val="0"/>
        </c:ser>
        <c:ser>
          <c:idx val="2"/>
          <c:order val="2"/>
          <c:tx>
            <c:strRef>
              <c:f>BPBrentOil!$F$1</c:f>
              <c:strCache>
                <c:ptCount val="1"/>
                <c:pt idx="0">
                  <c:v>custo de investimento total em solar PV (M€/MW)</c:v>
                </c:pt>
              </c:strCache>
            </c:strRef>
          </c:tx>
          <c:spPr>
            <a:ln>
              <a:solidFill>
                <a:srgbClr val="C0504D"/>
              </a:solidFill>
            </a:ln>
          </c:spPr>
          <c:marker>
            <c:spPr>
              <a:solidFill>
                <a:schemeClr val="accent2"/>
              </a:solidFill>
              <a:ln>
                <a:solidFill>
                  <a:srgbClr val="C0504D"/>
                </a:solidFill>
              </a:ln>
            </c:spPr>
          </c:marker>
          <c:trendline>
            <c:spPr>
              <a:ln w="25400">
                <a:solidFill>
                  <a:schemeClr val="accent2"/>
                </a:solidFill>
              </a:ln>
            </c:spPr>
            <c:trendlineType val="exp"/>
            <c:dispRSqr val="0"/>
            <c:dispEq val="0"/>
          </c:trendline>
          <c:val>
            <c:numRef>
              <c:f>BPBrentOil!$F$2:$F$1882</c:f>
              <c:numCache>
                <c:formatCode>General</c:formatCode>
                <c:ptCount val="1881"/>
                <c:pt idx="0">
                  <c:v>7.5</c:v>
                </c:pt>
                <c:pt idx="52">
                  <c:v>7.0</c:v>
                </c:pt>
                <c:pt idx="105">
                  <c:v>6.0</c:v>
                </c:pt>
                <c:pt idx="291">
                  <c:v>5.5</c:v>
                </c:pt>
                <c:pt idx="547">
                  <c:v>4.5</c:v>
                </c:pt>
                <c:pt idx="805">
                  <c:v>3.9</c:v>
                </c:pt>
                <c:pt idx="1064">
                  <c:v>2.5</c:v>
                </c:pt>
                <c:pt idx="1322">
                  <c:v>2.1</c:v>
                </c:pt>
                <c:pt idx="1582">
                  <c:v>1.9</c:v>
                </c:pt>
                <c:pt idx="1842">
                  <c:v>1.6</c:v>
                </c:pt>
              </c:numCache>
            </c:numRef>
          </c:val>
          <c:smooth val="0"/>
        </c:ser>
        <c:dLbls>
          <c:showLegendKey val="0"/>
          <c:showVal val="0"/>
          <c:showCatName val="0"/>
          <c:showSerName val="0"/>
          <c:showPercent val="0"/>
          <c:showBubbleSize val="0"/>
        </c:dLbls>
        <c:marker val="1"/>
        <c:smooth val="0"/>
        <c:axId val="2128815720"/>
        <c:axId val="2128826840"/>
      </c:lineChart>
      <c:catAx>
        <c:axId val="2128848888"/>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en-US"/>
          </a:p>
        </c:txPr>
        <c:crossAx val="2128832376"/>
        <c:crosses val="autoZero"/>
        <c:auto val="1"/>
        <c:lblAlgn val="ctr"/>
        <c:lblOffset val="100"/>
        <c:tickLblSkip val="50"/>
        <c:noMultiLvlLbl val="0"/>
      </c:catAx>
      <c:valAx>
        <c:axId val="2128832376"/>
        <c:scaling>
          <c:orientation val="minMax"/>
        </c:scaling>
        <c:delete val="0"/>
        <c:axPos val="l"/>
        <c:majorGridlines/>
        <c:title>
          <c:tx>
            <c:rich>
              <a:bodyPr rot="-5400000" vert="horz"/>
              <a:lstStyle/>
              <a:p>
                <a:pPr>
                  <a:defRPr/>
                </a:pPr>
                <a:r>
                  <a:rPr lang="en-US"/>
                  <a:t>Preço Brent USD/bbr</a:t>
                </a:r>
              </a:p>
            </c:rich>
          </c:tx>
          <c:layout/>
          <c:overlay val="0"/>
        </c:title>
        <c:numFmt formatCode="0.0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128848888"/>
        <c:crosses val="autoZero"/>
        <c:crossBetween val="between"/>
      </c:valAx>
      <c:catAx>
        <c:axId val="2128815720"/>
        <c:scaling>
          <c:orientation val="minMax"/>
        </c:scaling>
        <c:delete val="1"/>
        <c:axPos val="b"/>
        <c:majorTickMark val="out"/>
        <c:minorTickMark val="none"/>
        <c:tickLblPos val="none"/>
        <c:crossAx val="2128826840"/>
        <c:crosses val="autoZero"/>
        <c:auto val="1"/>
        <c:lblAlgn val="ctr"/>
        <c:lblOffset val="100"/>
        <c:noMultiLvlLbl val="0"/>
      </c:catAx>
      <c:valAx>
        <c:axId val="2128826840"/>
        <c:scaling>
          <c:orientation val="minMax"/>
        </c:scaling>
        <c:delete val="0"/>
        <c:axPos val="r"/>
        <c:title>
          <c:tx>
            <c:rich>
              <a:bodyPr rot="-5400000" vert="horz"/>
              <a:lstStyle/>
              <a:p>
                <a:pPr>
                  <a:defRPr/>
                </a:pPr>
                <a:r>
                  <a:rPr lang="en-US"/>
                  <a:t>custo investimento total M€/MW instalado</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128815720"/>
        <c:crosses val="max"/>
        <c:crossBetween val="between"/>
      </c:valAx>
    </c:plotArea>
    <c:legend>
      <c:legendPos val="b"/>
      <c:legendEntry>
        <c:idx val="3"/>
        <c:delete val="1"/>
      </c:legendEntry>
      <c:legendEntry>
        <c:idx val="4"/>
        <c:delete val="1"/>
      </c:legendEntry>
      <c:layout/>
      <c:overlay val="0"/>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Importação e Exportação de produtos energéticos</a:t>
            </a:r>
          </a:p>
        </c:rich>
      </c:tx>
      <c:layout/>
      <c:overlay val="0"/>
    </c:title>
    <c:autoTitleDeleted val="0"/>
    <c:plotArea>
      <c:layout/>
      <c:barChart>
        <c:barDir val="col"/>
        <c:grouping val="clustered"/>
        <c:varyColors val="0"/>
        <c:ser>
          <c:idx val="0"/>
          <c:order val="0"/>
          <c:tx>
            <c:strRef>
              <c:f>Folha1!$A$39</c:f>
              <c:strCache>
                <c:ptCount val="1"/>
                <c:pt idx="0">
                  <c:v>Total importação</c:v>
                </c:pt>
              </c:strCache>
            </c:strRef>
          </c:tx>
          <c:invertIfNegative val="0"/>
          <c:dLbls>
            <c:showLegendKey val="0"/>
            <c:showVal val="1"/>
            <c:showCatName val="0"/>
            <c:showSerName val="0"/>
            <c:showPercent val="0"/>
            <c:showBubbleSize val="0"/>
            <c:showLeaderLines val="0"/>
          </c:dLbls>
          <c:cat>
            <c:strRef>
              <c:f>Folha1!$G$26:$I$26</c:f>
              <c:strCache>
                <c:ptCount val="3"/>
                <c:pt idx="0">
                  <c:v>2008</c:v>
                </c:pt>
                <c:pt idx="1">
                  <c:v>2009</c:v>
                </c:pt>
                <c:pt idx="2">
                  <c:v>2010</c:v>
                </c:pt>
              </c:strCache>
            </c:strRef>
          </c:cat>
          <c:val>
            <c:numRef>
              <c:f>Folha1!$G$39:$I$39</c:f>
              <c:numCache>
                <c:formatCode>#,##0</c:formatCode>
                <c:ptCount val="3"/>
                <c:pt idx="0">
                  <c:v>10304.0</c:v>
                </c:pt>
                <c:pt idx="1">
                  <c:v>6381.0</c:v>
                </c:pt>
                <c:pt idx="2">
                  <c:v>8228.0</c:v>
                </c:pt>
              </c:numCache>
            </c:numRef>
          </c:val>
        </c:ser>
        <c:ser>
          <c:idx val="1"/>
          <c:order val="1"/>
          <c:tx>
            <c:strRef>
              <c:f>Folha1!$A$48</c:f>
              <c:strCache>
                <c:ptCount val="1"/>
                <c:pt idx="0">
                  <c:v>Total exportação</c:v>
                </c:pt>
              </c:strCache>
            </c:strRef>
          </c:tx>
          <c:invertIfNegative val="0"/>
          <c:dLbls>
            <c:showLegendKey val="0"/>
            <c:showVal val="1"/>
            <c:showCatName val="0"/>
            <c:showSerName val="0"/>
            <c:showPercent val="0"/>
            <c:showBubbleSize val="0"/>
            <c:showLeaderLines val="0"/>
          </c:dLbls>
          <c:cat>
            <c:strRef>
              <c:f>Folha1!$G$26:$I$26</c:f>
              <c:strCache>
                <c:ptCount val="3"/>
                <c:pt idx="0">
                  <c:v>2008</c:v>
                </c:pt>
                <c:pt idx="1">
                  <c:v>2009</c:v>
                </c:pt>
                <c:pt idx="2">
                  <c:v>2010</c:v>
                </c:pt>
              </c:strCache>
            </c:strRef>
          </c:cat>
          <c:val>
            <c:numRef>
              <c:f>Folha1!$G$48:$I$48</c:f>
              <c:numCache>
                <c:formatCode>#,##0</c:formatCode>
                <c:ptCount val="3"/>
                <c:pt idx="0">
                  <c:v>2052.0</c:v>
                </c:pt>
                <c:pt idx="1">
                  <c:v>1493.0</c:v>
                </c:pt>
                <c:pt idx="2">
                  <c:v>2667.0</c:v>
                </c:pt>
              </c:numCache>
            </c:numRef>
          </c:val>
        </c:ser>
        <c:ser>
          <c:idx val="2"/>
          <c:order val="2"/>
          <c:tx>
            <c:strRef>
              <c:f>Folha1!$A$49</c:f>
              <c:strCache>
                <c:ptCount val="1"/>
                <c:pt idx="0">
                  <c:v>Saldo Importador</c:v>
                </c:pt>
              </c:strCache>
            </c:strRef>
          </c:tx>
          <c:invertIfNegative val="0"/>
          <c:dLbls>
            <c:showLegendKey val="0"/>
            <c:showVal val="1"/>
            <c:showCatName val="0"/>
            <c:showSerName val="0"/>
            <c:showPercent val="0"/>
            <c:showBubbleSize val="0"/>
            <c:showLeaderLines val="0"/>
          </c:dLbls>
          <c:cat>
            <c:strRef>
              <c:f>Folha1!$G$26:$I$26</c:f>
              <c:strCache>
                <c:ptCount val="3"/>
                <c:pt idx="0">
                  <c:v>2008</c:v>
                </c:pt>
                <c:pt idx="1">
                  <c:v>2009</c:v>
                </c:pt>
                <c:pt idx="2">
                  <c:v>2010</c:v>
                </c:pt>
              </c:strCache>
            </c:strRef>
          </c:cat>
          <c:val>
            <c:numRef>
              <c:f>Folha1!$G$49:$I$49</c:f>
              <c:numCache>
                <c:formatCode>#,##0</c:formatCode>
                <c:ptCount val="3"/>
                <c:pt idx="0">
                  <c:v>8252.0</c:v>
                </c:pt>
                <c:pt idx="1">
                  <c:v>4888.0</c:v>
                </c:pt>
                <c:pt idx="2">
                  <c:v>5561.0</c:v>
                </c:pt>
              </c:numCache>
            </c:numRef>
          </c:val>
        </c:ser>
        <c:dLbls>
          <c:showLegendKey val="0"/>
          <c:showVal val="0"/>
          <c:showCatName val="0"/>
          <c:showSerName val="0"/>
          <c:showPercent val="0"/>
          <c:showBubbleSize val="0"/>
        </c:dLbls>
        <c:gapWidth val="150"/>
        <c:axId val="-2132107352"/>
        <c:axId val="-2132109064"/>
      </c:barChart>
      <c:catAx>
        <c:axId val="-2132107352"/>
        <c:scaling>
          <c:orientation val="minMax"/>
        </c:scaling>
        <c:delete val="0"/>
        <c:axPos val="b"/>
        <c:majorTickMark val="out"/>
        <c:minorTickMark val="none"/>
        <c:tickLblPos val="nextTo"/>
        <c:crossAx val="-2132109064"/>
        <c:crosses val="autoZero"/>
        <c:auto val="1"/>
        <c:lblAlgn val="ctr"/>
        <c:lblOffset val="100"/>
        <c:noMultiLvlLbl val="0"/>
      </c:catAx>
      <c:valAx>
        <c:axId val="-2132109064"/>
        <c:scaling>
          <c:orientation val="minMax"/>
        </c:scaling>
        <c:delete val="0"/>
        <c:axPos val="l"/>
        <c:majorGridlines/>
        <c:title>
          <c:tx>
            <c:rich>
              <a:bodyPr rot="-5400000" vert="horz"/>
              <a:lstStyle/>
              <a:p>
                <a:pPr>
                  <a:defRPr/>
                </a:pPr>
                <a:r>
                  <a:rPr lang="en-US"/>
                  <a:t>Milhões de euro</a:t>
                </a:r>
              </a:p>
            </c:rich>
          </c:tx>
          <c:layout/>
          <c:overlay val="0"/>
        </c:title>
        <c:numFmt formatCode="#,##0" sourceLinked="1"/>
        <c:majorTickMark val="out"/>
        <c:minorTickMark val="none"/>
        <c:tickLblPos val="nextTo"/>
        <c:crossAx val="-213210735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a:pPr>
            <a:r>
              <a:rPr lang="pt-PT" sz="1600" b="1"/>
              <a:t>Peso das fontes de produção de electricidade em Portugal Continental de Janeiro a Dezembro de 2011</a:t>
            </a:r>
          </a:p>
        </c:rich>
      </c:tx>
      <c:layout/>
      <c:overlay val="0"/>
    </c:title>
    <c:autoTitleDeleted val="0"/>
    <c:plotArea>
      <c:layout>
        <c:manualLayout>
          <c:layoutTarget val="inner"/>
          <c:xMode val="edge"/>
          <c:yMode val="edge"/>
          <c:x val="0.0195617153649594"/>
          <c:y val="0.205590852551141"/>
          <c:w val="0.711261943117431"/>
          <c:h val="0.713675560551807"/>
        </c:manualLayout>
      </c:layout>
      <c:ofPieChart>
        <c:ofPieType val="pie"/>
        <c:varyColors val="1"/>
        <c:ser>
          <c:idx val="0"/>
          <c:order val="0"/>
          <c:tx>
            <c:strRef>
              <c:f>'1.3'!$N$11</c:f>
              <c:strCache>
                <c:ptCount val="1"/>
                <c:pt idx="0">
                  <c:v>Dez</c:v>
                </c:pt>
              </c:strCache>
            </c:strRef>
          </c:tx>
          <c:dPt>
            <c:idx val="0"/>
            <c:bubble3D val="0"/>
            <c:spPr>
              <a:solidFill>
                <a:srgbClr val="0070C0"/>
              </a:solidFill>
            </c:spPr>
          </c:dPt>
          <c:dPt>
            <c:idx val="1"/>
            <c:bubble3D val="0"/>
            <c:spPr>
              <a:solidFill>
                <a:srgbClr val="FF66FF"/>
              </a:solidFill>
            </c:spPr>
          </c:dPt>
          <c:dPt>
            <c:idx val="2"/>
            <c:bubble3D val="0"/>
            <c:spPr>
              <a:solidFill>
                <a:schemeClr val="bg1">
                  <a:lumMod val="50000"/>
                </a:schemeClr>
              </a:solidFill>
            </c:spPr>
          </c:dPt>
          <c:dPt>
            <c:idx val="3"/>
            <c:bubble3D val="0"/>
            <c:spPr>
              <a:solidFill>
                <a:srgbClr val="FF0000"/>
              </a:solidFill>
            </c:spPr>
          </c:dPt>
          <c:dPt>
            <c:idx val="4"/>
            <c:bubble3D val="0"/>
            <c:spPr>
              <a:solidFill>
                <a:srgbClr val="92D050"/>
              </a:solidFill>
            </c:spPr>
          </c:dPt>
          <c:dPt>
            <c:idx val="5"/>
            <c:bubble3D val="0"/>
            <c:spPr>
              <a:solidFill>
                <a:srgbClr val="00B0F0"/>
              </a:solidFill>
            </c:spPr>
          </c:dPt>
          <c:dPt>
            <c:idx val="6"/>
            <c:bubble3D val="0"/>
            <c:spPr>
              <a:solidFill>
                <a:srgbClr val="FFC000"/>
              </a:solidFill>
            </c:spPr>
          </c:dPt>
          <c:dPt>
            <c:idx val="7"/>
            <c:bubble3D val="0"/>
            <c:spPr>
              <a:solidFill>
                <a:schemeClr val="accent6">
                  <a:lumMod val="50000"/>
                </a:schemeClr>
              </a:solidFill>
            </c:spPr>
          </c:dPt>
          <c:dPt>
            <c:idx val="8"/>
            <c:bubble3D val="0"/>
            <c:spPr>
              <a:solidFill>
                <a:srgbClr val="00B050"/>
              </a:solidFill>
            </c:spPr>
          </c:dPt>
          <c:dLbls>
            <c:dLbl>
              <c:idx val="6"/>
              <c:layout>
                <c:manualLayout>
                  <c:x val="-0.021063867016623"/>
                  <c:y val="-0.0426454505686788"/>
                </c:manualLayout>
              </c:layout>
              <c:showLegendKey val="0"/>
              <c:showVal val="1"/>
              <c:showCatName val="0"/>
              <c:showSerName val="0"/>
              <c:showPercent val="0"/>
              <c:showBubbleSize val="0"/>
            </c:dLbl>
            <c:dLbl>
              <c:idx val="8"/>
              <c:layout/>
              <c:showLegendKey val="0"/>
              <c:showVal val="0"/>
              <c:showCatName val="0"/>
              <c:showSerName val="0"/>
              <c:showPercent val="1"/>
              <c:showBubbleSize val="0"/>
            </c:dLbl>
            <c:showLegendKey val="0"/>
            <c:showVal val="1"/>
            <c:showCatName val="0"/>
            <c:showSerName val="0"/>
            <c:showPercent val="0"/>
            <c:showBubbleSize val="0"/>
            <c:showLeaderLines val="1"/>
          </c:dLbls>
          <c:cat>
            <c:strRef>
              <c:f>('1.3'!$B$12:$B$15;'1.3'!$B$17:$B$20)</c:f>
              <c:strCache>
                <c:ptCount val="8"/>
                <c:pt idx="0">
                  <c:v>Grande Hídrica</c:v>
                </c:pt>
                <c:pt idx="1">
                  <c:v>Térmica PRO</c:v>
                </c:pt>
                <c:pt idx="2">
                  <c:v>Saldo Importador</c:v>
                </c:pt>
                <c:pt idx="3">
                  <c:v>PRE Não Renovável</c:v>
                </c:pt>
                <c:pt idx="4">
                  <c:v>Eólica</c:v>
                </c:pt>
                <c:pt idx="5">
                  <c:v>PCH</c:v>
                </c:pt>
                <c:pt idx="6">
                  <c:v>Solar</c:v>
                </c:pt>
                <c:pt idx="7">
                  <c:v>Biomassa total</c:v>
                </c:pt>
              </c:strCache>
            </c:strRef>
          </c:cat>
          <c:val>
            <c:numRef>
              <c:f>('1.3'!$N$12:$N$15;'1.3'!$N$17:$N$20)</c:f>
              <c:numCache>
                <c:formatCode>0%</c:formatCode>
                <c:ptCount val="8"/>
                <c:pt idx="0">
                  <c:v>0.282005082881311</c:v>
                </c:pt>
                <c:pt idx="1">
                  <c:v>0.32813033418048</c:v>
                </c:pt>
                <c:pt idx="2">
                  <c:v>0.0499184463073247</c:v>
                </c:pt>
                <c:pt idx="3">
                  <c:v>0.0951213632742863</c:v>
                </c:pt>
                <c:pt idx="4">
                  <c:v>0.171167924743011</c:v>
                </c:pt>
                <c:pt idx="5">
                  <c:v>0.0261730455562722</c:v>
                </c:pt>
                <c:pt idx="6" formatCode="0.0%">
                  <c:v>0.0039449228084816</c:v>
                </c:pt>
                <c:pt idx="7">
                  <c:v>0.0435388802488337</c:v>
                </c:pt>
              </c:numCache>
            </c:numRef>
          </c:val>
        </c:ser>
        <c:dLbls>
          <c:showLegendKey val="0"/>
          <c:showVal val="0"/>
          <c:showCatName val="0"/>
          <c:showSerName val="0"/>
          <c:showPercent val="0"/>
          <c:showBubbleSize val="0"/>
          <c:showLeaderLines val="1"/>
        </c:dLbls>
        <c:gapWidth val="100"/>
        <c:splitType val="pos"/>
        <c:splitPos val="4.0"/>
        <c:secondPieSize val="75"/>
        <c:serLines/>
      </c:ofPieChart>
      <c:spPr>
        <a:noFill/>
        <a:ln w="25400">
          <a:noFill/>
        </a:ln>
      </c:spPr>
    </c:plotArea>
    <c:legend>
      <c:legendPos val="r"/>
      <c:layout>
        <c:manualLayout>
          <c:xMode val="edge"/>
          <c:yMode val="edge"/>
          <c:x val="0.753031416527484"/>
          <c:y val="0.270834426946632"/>
          <c:w val="0.192424560566293"/>
          <c:h val="0.666668853893265"/>
        </c:manualLayout>
      </c:layout>
      <c:overlay val="0"/>
    </c:legend>
    <c:plotVisOnly val="1"/>
    <c:dispBlanksAs val="zero"/>
    <c:showDLblsOverMax val="0"/>
  </c:chart>
  <c:spPr>
    <a:ln>
      <a:solidFill>
        <a:prstClr val="black"/>
      </a:solid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200"/>
            </a:pPr>
            <a:r>
              <a:rPr lang="en-US" sz="1200"/>
              <a:t>Tarifas para novos projectos eólicos</a:t>
            </a:r>
          </a:p>
          <a:p>
            <a:pPr algn="l">
              <a:defRPr sz="1200"/>
            </a:pPr>
            <a:r>
              <a:rPr lang="en-US" sz="1200" b="0"/>
              <a:t>Eur/MW</a:t>
            </a:r>
          </a:p>
        </c:rich>
      </c:tx>
      <c:layout>
        <c:manualLayout>
          <c:xMode val="edge"/>
          <c:yMode val="edge"/>
          <c:x val="0.0227028697896615"/>
          <c:y val="0.0183654729109275"/>
        </c:manualLayout>
      </c:layout>
      <c:overlay val="0"/>
    </c:title>
    <c:autoTitleDeleted val="0"/>
    <c:plotArea>
      <c:layout/>
      <c:barChart>
        <c:barDir val="col"/>
        <c:grouping val="clustered"/>
        <c:varyColors val="0"/>
        <c:ser>
          <c:idx val="0"/>
          <c:order val="0"/>
          <c:tx>
            <c:strRef>
              <c:f>Folha1!$C$3</c:f>
              <c:strCache>
                <c:ptCount val="1"/>
                <c:pt idx="0">
                  <c:v>Eólica</c:v>
                </c:pt>
              </c:strCache>
            </c:strRef>
          </c:tx>
          <c:spPr>
            <a:solidFill>
              <a:prstClr val="white">
                <a:lumMod val="75000"/>
              </a:prstClr>
            </a:solidFill>
          </c:spPr>
          <c:invertIfNegative val="0"/>
          <c:dLbls>
            <c:showLegendKey val="0"/>
            <c:showVal val="1"/>
            <c:showCatName val="0"/>
            <c:showSerName val="0"/>
            <c:showPercent val="0"/>
            <c:showBubbleSize val="0"/>
            <c:showLeaderLines val="0"/>
          </c:dLbls>
          <c:cat>
            <c:strRef>
              <c:f>Folha1!$B$6:$B$10</c:f>
              <c:strCache>
                <c:ptCount val="5"/>
                <c:pt idx="0">
                  <c:v>DL 339-C/2001</c:v>
                </c:pt>
                <c:pt idx="1">
                  <c:v>DL 33-A/2005</c:v>
                </c:pt>
                <c:pt idx="2">
                  <c:v>DL 225/2007</c:v>
                </c:pt>
                <c:pt idx="3">
                  <c:v>Concurso fases A e B (2005/06)</c:v>
                </c:pt>
                <c:pt idx="4">
                  <c:v>Concurso fase C - tarifa média (2005/06)</c:v>
                </c:pt>
              </c:strCache>
            </c:strRef>
          </c:cat>
          <c:val>
            <c:numRef>
              <c:f>Folha1!$C$6:$C$10</c:f>
              <c:numCache>
                <c:formatCode>0</c:formatCode>
                <c:ptCount val="5"/>
                <c:pt idx="0">
                  <c:v>82.0</c:v>
                </c:pt>
                <c:pt idx="1">
                  <c:v>74.0</c:v>
                </c:pt>
                <c:pt idx="2">
                  <c:v>74.0</c:v>
                </c:pt>
                <c:pt idx="3">
                  <c:v>70.3</c:v>
                </c:pt>
                <c:pt idx="4">
                  <c:v>61.15</c:v>
                </c:pt>
              </c:numCache>
            </c:numRef>
          </c:val>
        </c:ser>
        <c:dLbls>
          <c:showLegendKey val="0"/>
          <c:showVal val="0"/>
          <c:showCatName val="0"/>
          <c:showSerName val="0"/>
          <c:showPercent val="0"/>
          <c:showBubbleSize val="0"/>
        </c:dLbls>
        <c:gapWidth val="150"/>
        <c:axId val="-2132621384"/>
        <c:axId val="-2132618408"/>
      </c:barChart>
      <c:catAx>
        <c:axId val="-2132621384"/>
        <c:scaling>
          <c:orientation val="minMax"/>
        </c:scaling>
        <c:delete val="0"/>
        <c:axPos val="b"/>
        <c:majorTickMark val="out"/>
        <c:minorTickMark val="none"/>
        <c:tickLblPos val="nextTo"/>
        <c:crossAx val="-2132618408"/>
        <c:crosses val="autoZero"/>
        <c:auto val="1"/>
        <c:lblAlgn val="ctr"/>
        <c:lblOffset val="100"/>
        <c:noMultiLvlLbl val="0"/>
      </c:catAx>
      <c:valAx>
        <c:axId val="-2132618408"/>
        <c:scaling>
          <c:orientation val="minMax"/>
        </c:scaling>
        <c:delete val="1"/>
        <c:axPos val="l"/>
        <c:numFmt formatCode="0" sourceLinked="1"/>
        <c:majorTickMark val="out"/>
        <c:minorTickMark val="none"/>
        <c:tickLblPos val="none"/>
        <c:crossAx val="-2132621384"/>
        <c:crosses val="autoZero"/>
        <c:crossBetween val="between"/>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200"/>
            </a:pPr>
            <a:r>
              <a:rPr lang="en-US" sz="1200"/>
              <a:t>Tarifas para novos projectos de solar fotovoltaico</a:t>
            </a:r>
          </a:p>
          <a:p>
            <a:pPr algn="l">
              <a:defRPr sz="1200"/>
            </a:pPr>
            <a:r>
              <a:rPr lang="en-US" sz="1200" b="0"/>
              <a:t>Eur/MW</a:t>
            </a:r>
          </a:p>
        </c:rich>
      </c:tx>
      <c:layout>
        <c:manualLayout>
          <c:xMode val="edge"/>
          <c:yMode val="edge"/>
          <c:x val="0.0227028697896615"/>
          <c:y val="0.0183654729109275"/>
        </c:manualLayout>
      </c:layout>
      <c:overlay val="0"/>
    </c:title>
    <c:autoTitleDeleted val="0"/>
    <c:plotArea>
      <c:layout/>
      <c:barChart>
        <c:barDir val="col"/>
        <c:grouping val="clustered"/>
        <c:varyColors val="0"/>
        <c:ser>
          <c:idx val="0"/>
          <c:order val="0"/>
          <c:tx>
            <c:strRef>
              <c:f>Folha1!$D$3</c:f>
              <c:strCache>
                <c:ptCount val="1"/>
                <c:pt idx="0">
                  <c:v>Solar PV</c:v>
                </c:pt>
              </c:strCache>
            </c:strRef>
          </c:tx>
          <c:spPr>
            <a:solidFill>
              <a:prstClr val="white">
                <a:lumMod val="75000"/>
              </a:prstClr>
            </a:solidFill>
          </c:spPr>
          <c:invertIfNegative val="0"/>
          <c:dLbls>
            <c:showLegendKey val="0"/>
            <c:showVal val="1"/>
            <c:showCatName val="0"/>
            <c:showSerName val="0"/>
            <c:showPercent val="0"/>
            <c:showBubbleSize val="0"/>
            <c:showLeaderLines val="0"/>
          </c:dLbls>
          <c:cat>
            <c:strRef>
              <c:f>(Folha1!$B$6:$B$8,Folha1!$B$11)</c:f>
              <c:strCache>
                <c:ptCount val="4"/>
                <c:pt idx="0">
                  <c:v>DL 339-C/2001</c:v>
                </c:pt>
                <c:pt idx="1">
                  <c:v>DL 33-A/2005</c:v>
                </c:pt>
                <c:pt idx="2">
                  <c:v>DL 225/2007</c:v>
                </c:pt>
                <c:pt idx="3">
                  <c:v>DL 132-A/2010</c:v>
                </c:pt>
              </c:strCache>
            </c:strRef>
          </c:cat>
          <c:val>
            <c:numRef>
              <c:f>(Folha1!$D$6:$D$8,Folha1!$D$11)</c:f>
              <c:numCache>
                <c:formatCode>0</c:formatCode>
                <c:ptCount val="4"/>
                <c:pt idx="0">
                  <c:v>480.0</c:v>
                </c:pt>
                <c:pt idx="1">
                  <c:v>317.0</c:v>
                </c:pt>
                <c:pt idx="2">
                  <c:v>310.0</c:v>
                </c:pt>
                <c:pt idx="3">
                  <c:v>257.0</c:v>
                </c:pt>
              </c:numCache>
            </c:numRef>
          </c:val>
        </c:ser>
        <c:dLbls>
          <c:showLegendKey val="0"/>
          <c:showVal val="0"/>
          <c:showCatName val="0"/>
          <c:showSerName val="0"/>
          <c:showPercent val="0"/>
          <c:showBubbleSize val="0"/>
        </c:dLbls>
        <c:gapWidth val="150"/>
        <c:axId val="-2132568488"/>
        <c:axId val="-2132565512"/>
      </c:barChart>
      <c:catAx>
        <c:axId val="-2132568488"/>
        <c:scaling>
          <c:orientation val="minMax"/>
        </c:scaling>
        <c:delete val="0"/>
        <c:axPos val="b"/>
        <c:majorTickMark val="out"/>
        <c:minorTickMark val="none"/>
        <c:tickLblPos val="nextTo"/>
        <c:crossAx val="-2132565512"/>
        <c:crosses val="autoZero"/>
        <c:auto val="1"/>
        <c:lblAlgn val="ctr"/>
        <c:lblOffset val="100"/>
        <c:noMultiLvlLbl val="0"/>
      </c:catAx>
      <c:valAx>
        <c:axId val="-2132565512"/>
        <c:scaling>
          <c:orientation val="minMax"/>
        </c:scaling>
        <c:delete val="1"/>
        <c:axPos val="l"/>
        <c:numFmt formatCode="0" sourceLinked="1"/>
        <c:majorTickMark val="out"/>
        <c:minorTickMark val="none"/>
        <c:tickLblPos val="none"/>
        <c:crossAx val="-2132568488"/>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3751A6-402F-46FF-BE57-FAE0838CC8EB}" type="doc">
      <dgm:prSet loTypeId="urn:microsoft.com/office/officeart/2005/8/layout/process4" loCatId="list" qsTypeId="urn:microsoft.com/office/officeart/2005/8/quickstyle/simple1" qsCatId="simple" csTypeId="urn:microsoft.com/office/officeart/2005/8/colors/colorful2" csCatId="colorful" phldr="1"/>
      <dgm:spPr>
        <a:scene3d>
          <a:camera prst="orthographicFront">
            <a:rot lat="0" lon="0" rev="0"/>
          </a:camera>
          <a:lightRig rig="contrasting" dir="t">
            <a:rot lat="0" lon="0" rev="1500000"/>
          </a:lightRig>
        </a:scene3d>
      </dgm:spPr>
      <dgm:t>
        <a:bodyPr/>
        <a:lstStyle/>
        <a:p>
          <a:endParaRPr lang="pt-PT"/>
        </a:p>
      </dgm:t>
    </dgm:pt>
    <dgm:pt modelId="{29BC0939-4280-49D5-9072-FD3C5720C476}">
      <dgm:prSet phldrT="[Texto]"/>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PT" dirty="0" smtClean="0">
              <a:solidFill>
                <a:srgbClr val="800000"/>
              </a:solidFill>
            </a:rPr>
            <a:t>Fim da separação actual entre os sectores autónomos e verticalizados da electricidade, do petróleo e do gás</a:t>
          </a:r>
          <a:endParaRPr lang="pt-PT" dirty="0">
            <a:solidFill>
              <a:srgbClr val="800000"/>
            </a:solidFill>
          </a:endParaRPr>
        </a:p>
      </dgm:t>
    </dgm:pt>
    <dgm:pt modelId="{8F199261-5E9B-4F0A-92D0-D552DA40D3F8}" type="parTrans" cxnId="{1B77EECA-5E5B-4AC9-AA89-EB9788F04D3C}">
      <dgm:prSet/>
      <dgm:spPr/>
      <dgm:t>
        <a:bodyPr/>
        <a:lstStyle/>
        <a:p>
          <a:endParaRPr lang="pt-PT"/>
        </a:p>
      </dgm:t>
    </dgm:pt>
    <dgm:pt modelId="{F0F8CAC5-8D15-4B98-B136-814586C8C9D6}" type="sibTrans" cxnId="{1B77EECA-5E5B-4AC9-AA89-EB9788F04D3C}">
      <dgm:prSet/>
      <dgm:spPr/>
      <dgm:t>
        <a:bodyPr/>
        <a:lstStyle/>
        <a:p>
          <a:endParaRPr lang="pt-PT"/>
        </a:p>
      </dgm:t>
    </dgm:pt>
    <dgm:pt modelId="{3160B07F-3FD7-41F3-81F4-1FD2831F2C55}">
      <dgm:prSet phldrT="[Texto]"/>
      <dgm:spPr>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PT" dirty="0" smtClean="0"/>
            <a:t>Aproximação à energia mais integrada, incluindo a produção renovável e o armazenamento descentralizado</a:t>
          </a:r>
          <a:endParaRPr lang="pt-PT" dirty="0"/>
        </a:p>
      </dgm:t>
    </dgm:pt>
    <dgm:pt modelId="{809EFE0F-0193-45F5-8156-856E55592F49}" type="parTrans" cxnId="{BC452941-2431-4F9F-954D-56DF9CB0C06F}">
      <dgm:prSet/>
      <dgm:spPr/>
      <dgm:t>
        <a:bodyPr/>
        <a:lstStyle/>
        <a:p>
          <a:endParaRPr lang="pt-PT"/>
        </a:p>
      </dgm:t>
    </dgm:pt>
    <dgm:pt modelId="{4A4D9C27-DF27-433F-AF17-584D1ECDE6AA}" type="sibTrans" cxnId="{BC452941-2431-4F9F-954D-56DF9CB0C06F}">
      <dgm:prSet/>
      <dgm:spPr/>
      <dgm:t>
        <a:bodyPr/>
        <a:lstStyle/>
        <a:p>
          <a:endParaRPr lang="pt-PT"/>
        </a:p>
      </dgm:t>
    </dgm:pt>
    <dgm:pt modelId="{1CDA4B9B-3836-4372-9067-F9E8AF17987B}">
      <dgm:prSet phldrT="[Texto]"/>
      <dgm:spPr>
        <a:solidFill>
          <a:srgbClr val="3FC2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PT" dirty="0" smtClean="0">
              <a:solidFill>
                <a:srgbClr val="000090"/>
              </a:solidFill>
            </a:rPr>
            <a:t>Aumento da eficiência de todo o sistema ao nível da procura, da oferta e do transporte, distribuição e comercialização dos diferentes vectores energéticos</a:t>
          </a:r>
          <a:endParaRPr lang="pt-PT" dirty="0">
            <a:solidFill>
              <a:srgbClr val="000090"/>
            </a:solidFill>
          </a:endParaRPr>
        </a:p>
      </dgm:t>
    </dgm:pt>
    <dgm:pt modelId="{BABE43A3-63D4-4E7E-813B-4296377BE45A}" type="parTrans" cxnId="{B666CAEE-A758-4423-9BEB-045F6418EDCB}">
      <dgm:prSet/>
      <dgm:spPr/>
      <dgm:t>
        <a:bodyPr/>
        <a:lstStyle/>
        <a:p>
          <a:endParaRPr lang="pt-PT"/>
        </a:p>
      </dgm:t>
    </dgm:pt>
    <dgm:pt modelId="{4AAB796E-C710-4220-BCEC-2359B518AE0C}" type="sibTrans" cxnId="{B666CAEE-A758-4423-9BEB-045F6418EDCB}">
      <dgm:prSet/>
      <dgm:spPr/>
      <dgm:t>
        <a:bodyPr/>
        <a:lstStyle/>
        <a:p>
          <a:endParaRPr lang="pt-PT"/>
        </a:p>
      </dgm:t>
    </dgm:pt>
    <dgm:pt modelId="{560334E1-1DED-4831-86E4-818CAAE9F74A}" type="pres">
      <dgm:prSet presAssocID="{5D3751A6-402F-46FF-BE57-FAE0838CC8EB}" presName="Name0" presStyleCnt="0">
        <dgm:presLayoutVars>
          <dgm:dir/>
          <dgm:animLvl val="lvl"/>
          <dgm:resizeHandles val="exact"/>
        </dgm:presLayoutVars>
      </dgm:prSet>
      <dgm:spPr/>
      <dgm:t>
        <a:bodyPr/>
        <a:lstStyle/>
        <a:p>
          <a:endParaRPr lang="en-US"/>
        </a:p>
      </dgm:t>
    </dgm:pt>
    <dgm:pt modelId="{F10EB103-B848-425D-89DA-293ABFCB8F02}" type="pres">
      <dgm:prSet presAssocID="{1CDA4B9B-3836-4372-9067-F9E8AF17987B}" presName="boxAndChildren"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7C198994-4F5E-4202-994D-9A03A3C57809}" type="pres">
      <dgm:prSet presAssocID="{1CDA4B9B-3836-4372-9067-F9E8AF17987B}" presName="parentTextBox" presStyleLbl="node1" presStyleIdx="0" presStyleCnt="3"/>
      <dgm:spPr/>
      <dgm:t>
        <a:bodyPr/>
        <a:lstStyle/>
        <a:p>
          <a:endParaRPr lang="pt-PT"/>
        </a:p>
      </dgm:t>
    </dgm:pt>
    <dgm:pt modelId="{10E57ED5-B386-452D-9132-D433811A350A}" type="pres">
      <dgm:prSet presAssocID="{4A4D9C27-DF27-433F-AF17-584D1ECDE6AA}" presName="s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91277DE-1159-4060-A326-653CDE5AE4BF}" type="pres">
      <dgm:prSet presAssocID="{3160B07F-3FD7-41F3-81F4-1FD2831F2C55}" presName="arrowAndChildren"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C474AB7-5D9C-4060-A757-3D71BFB348BF}" type="pres">
      <dgm:prSet presAssocID="{3160B07F-3FD7-41F3-81F4-1FD2831F2C55}" presName="parentTextArrow" presStyleLbl="node1" presStyleIdx="1" presStyleCnt="3"/>
      <dgm:spPr/>
      <dgm:t>
        <a:bodyPr/>
        <a:lstStyle/>
        <a:p>
          <a:endParaRPr lang="pt-PT"/>
        </a:p>
      </dgm:t>
    </dgm:pt>
    <dgm:pt modelId="{49966634-FD1E-4403-80FF-ADFC6B9C9B92}" type="pres">
      <dgm:prSet presAssocID="{F0F8CAC5-8D15-4B98-B136-814586C8C9D6}" presName="s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7640B63-489F-4515-A4A8-825935D2E520}" type="pres">
      <dgm:prSet presAssocID="{29BC0939-4280-49D5-9072-FD3C5720C476}" presName="arrowAndChildren"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CFC8204-1F94-40E9-8123-6DBBF344A286}" type="pres">
      <dgm:prSet presAssocID="{29BC0939-4280-49D5-9072-FD3C5720C476}" presName="parentTextArrow" presStyleLbl="node1" presStyleIdx="2" presStyleCnt="3"/>
      <dgm:spPr/>
      <dgm:t>
        <a:bodyPr/>
        <a:lstStyle/>
        <a:p>
          <a:endParaRPr lang="pt-PT"/>
        </a:p>
      </dgm:t>
    </dgm:pt>
  </dgm:ptLst>
  <dgm:cxnLst>
    <dgm:cxn modelId="{BC452941-2431-4F9F-954D-56DF9CB0C06F}" srcId="{5D3751A6-402F-46FF-BE57-FAE0838CC8EB}" destId="{3160B07F-3FD7-41F3-81F4-1FD2831F2C55}" srcOrd="1" destOrd="0" parTransId="{809EFE0F-0193-45F5-8156-856E55592F49}" sibTransId="{4A4D9C27-DF27-433F-AF17-584D1ECDE6AA}"/>
    <dgm:cxn modelId="{A5C18327-DAE5-874C-A16E-9BF06B1FAB7E}" type="presOf" srcId="{1CDA4B9B-3836-4372-9067-F9E8AF17987B}" destId="{7C198994-4F5E-4202-994D-9A03A3C57809}" srcOrd="0" destOrd="0" presId="urn:microsoft.com/office/officeart/2005/8/layout/process4"/>
    <dgm:cxn modelId="{F8443135-DA64-2549-929A-7815ED638EE9}" type="presOf" srcId="{3160B07F-3FD7-41F3-81F4-1FD2831F2C55}" destId="{5C474AB7-5D9C-4060-A757-3D71BFB348BF}" srcOrd="0" destOrd="0" presId="urn:microsoft.com/office/officeart/2005/8/layout/process4"/>
    <dgm:cxn modelId="{30B6B49E-6377-4D45-8BA6-5AE3E550E522}" type="presOf" srcId="{29BC0939-4280-49D5-9072-FD3C5720C476}" destId="{DCFC8204-1F94-40E9-8123-6DBBF344A286}" srcOrd="0" destOrd="0" presId="urn:microsoft.com/office/officeart/2005/8/layout/process4"/>
    <dgm:cxn modelId="{7671F4DF-5677-644F-9D76-F7BAC7D2D708}" type="presOf" srcId="{5D3751A6-402F-46FF-BE57-FAE0838CC8EB}" destId="{560334E1-1DED-4831-86E4-818CAAE9F74A}" srcOrd="0" destOrd="0" presId="urn:microsoft.com/office/officeart/2005/8/layout/process4"/>
    <dgm:cxn modelId="{1B77EECA-5E5B-4AC9-AA89-EB9788F04D3C}" srcId="{5D3751A6-402F-46FF-BE57-FAE0838CC8EB}" destId="{29BC0939-4280-49D5-9072-FD3C5720C476}" srcOrd="0" destOrd="0" parTransId="{8F199261-5E9B-4F0A-92D0-D552DA40D3F8}" sibTransId="{F0F8CAC5-8D15-4B98-B136-814586C8C9D6}"/>
    <dgm:cxn modelId="{B666CAEE-A758-4423-9BEB-045F6418EDCB}" srcId="{5D3751A6-402F-46FF-BE57-FAE0838CC8EB}" destId="{1CDA4B9B-3836-4372-9067-F9E8AF17987B}" srcOrd="2" destOrd="0" parTransId="{BABE43A3-63D4-4E7E-813B-4296377BE45A}" sibTransId="{4AAB796E-C710-4220-BCEC-2359B518AE0C}"/>
    <dgm:cxn modelId="{50D64129-B812-D34B-956C-BEECD36D3459}" type="presParOf" srcId="{560334E1-1DED-4831-86E4-818CAAE9F74A}" destId="{F10EB103-B848-425D-89DA-293ABFCB8F02}" srcOrd="0" destOrd="0" presId="urn:microsoft.com/office/officeart/2005/8/layout/process4"/>
    <dgm:cxn modelId="{735F69C0-A281-A344-9FAD-661B89419DFA}" type="presParOf" srcId="{F10EB103-B848-425D-89DA-293ABFCB8F02}" destId="{7C198994-4F5E-4202-994D-9A03A3C57809}" srcOrd="0" destOrd="0" presId="urn:microsoft.com/office/officeart/2005/8/layout/process4"/>
    <dgm:cxn modelId="{FEC692A9-EA45-E641-812F-C0CE72514BE5}" type="presParOf" srcId="{560334E1-1DED-4831-86E4-818CAAE9F74A}" destId="{10E57ED5-B386-452D-9132-D433811A350A}" srcOrd="1" destOrd="0" presId="urn:microsoft.com/office/officeart/2005/8/layout/process4"/>
    <dgm:cxn modelId="{673A5529-1C3C-8648-8EBF-5A0C86E4354B}" type="presParOf" srcId="{560334E1-1DED-4831-86E4-818CAAE9F74A}" destId="{A91277DE-1159-4060-A326-653CDE5AE4BF}" srcOrd="2" destOrd="0" presId="urn:microsoft.com/office/officeart/2005/8/layout/process4"/>
    <dgm:cxn modelId="{B599175B-EAF9-4E4B-873B-17307505F7DC}" type="presParOf" srcId="{A91277DE-1159-4060-A326-653CDE5AE4BF}" destId="{5C474AB7-5D9C-4060-A757-3D71BFB348BF}" srcOrd="0" destOrd="0" presId="urn:microsoft.com/office/officeart/2005/8/layout/process4"/>
    <dgm:cxn modelId="{FF29EB96-8D1D-CC48-AB1F-34249C9FCF03}" type="presParOf" srcId="{560334E1-1DED-4831-86E4-818CAAE9F74A}" destId="{49966634-FD1E-4403-80FF-ADFC6B9C9B92}" srcOrd="3" destOrd="0" presId="urn:microsoft.com/office/officeart/2005/8/layout/process4"/>
    <dgm:cxn modelId="{B3AB1B12-3CEB-DA46-B9A4-54FCFC8022E8}" type="presParOf" srcId="{560334E1-1DED-4831-86E4-818CAAE9F74A}" destId="{E7640B63-489F-4515-A4A8-825935D2E520}" srcOrd="4" destOrd="0" presId="urn:microsoft.com/office/officeart/2005/8/layout/process4"/>
    <dgm:cxn modelId="{3E105B99-17CB-BB45-B69D-6E17F89096EC}" type="presParOf" srcId="{E7640B63-489F-4515-A4A8-825935D2E520}" destId="{DCFC8204-1F94-40E9-8123-6DBBF344A28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47B1B0-43CD-4689-A486-9FAF1477AE3F}"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pt-PT"/>
        </a:p>
      </dgm:t>
    </dgm:pt>
    <dgm:pt modelId="{4CF7C355-03B8-40B5-B593-97A55D1C4398}">
      <dgm:prSet phldrT="[Texto]"/>
      <dgm:spPr/>
      <dgm:t>
        <a:bodyPr/>
        <a:lstStyle/>
        <a:p>
          <a:r>
            <a:rPr lang="pt-PT" dirty="0" smtClean="0"/>
            <a:t>Cluster eólico ENEOP</a:t>
          </a:r>
          <a:endParaRPr lang="pt-PT" dirty="0"/>
        </a:p>
      </dgm:t>
    </dgm:pt>
    <dgm:pt modelId="{46F18653-CA0D-48F9-BF9B-47818DFF9DE0}" type="parTrans" cxnId="{8DE7A0C0-FBCB-4657-9A95-C9E937DE9470}">
      <dgm:prSet/>
      <dgm:spPr/>
      <dgm:t>
        <a:bodyPr/>
        <a:lstStyle/>
        <a:p>
          <a:endParaRPr lang="pt-PT"/>
        </a:p>
      </dgm:t>
    </dgm:pt>
    <dgm:pt modelId="{1CC8F0E8-3B51-4518-A799-1CBC66B6330B}" type="sibTrans" cxnId="{8DE7A0C0-FBCB-4657-9A95-C9E937DE9470}">
      <dgm:prSet/>
      <dgm:spPr/>
      <dgm:t>
        <a:bodyPr/>
        <a:lstStyle/>
        <a:p>
          <a:endParaRPr lang="pt-PT"/>
        </a:p>
      </dgm:t>
    </dgm:pt>
    <dgm:pt modelId="{20F3EE21-AD2D-4DA9-9138-1C9B8509D35B}">
      <dgm:prSet phldrT="[Texto]"/>
      <dgm:spPr/>
      <dgm:t>
        <a:bodyPr/>
        <a:lstStyle/>
        <a:p>
          <a:r>
            <a:rPr lang="pt-PT" dirty="0" smtClean="0"/>
            <a:t>2.000 postos de trabalho directos (1.400 indústria </a:t>
          </a:r>
          <a:r>
            <a:rPr lang="pt-PT" dirty="0" err="1" smtClean="0"/>
            <a:t>Enercon</a:t>
          </a:r>
          <a:r>
            <a:rPr lang="pt-PT" dirty="0" smtClean="0"/>
            <a:t> </a:t>
          </a:r>
          <a:r>
            <a:rPr lang="pt-PT" dirty="0" err="1" smtClean="0"/>
            <a:t>GmbH</a:t>
          </a:r>
          <a:r>
            <a:rPr lang="pt-PT" dirty="0" smtClean="0"/>
            <a:t>, 1.800 em regiões desfavorecidas)</a:t>
          </a:r>
          <a:endParaRPr lang="pt-PT" dirty="0"/>
        </a:p>
      </dgm:t>
    </dgm:pt>
    <dgm:pt modelId="{CCF8E5D3-F870-4C4B-B0E1-A2877F83AE20}" type="parTrans" cxnId="{1CBF6CC5-8D5D-4816-89C3-36282354277B}">
      <dgm:prSet/>
      <dgm:spPr/>
      <dgm:t>
        <a:bodyPr/>
        <a:lstStyle/>
        <a:p>
          <a:endParaRPr lang="pt-PT"/>
        </a:p>
      </dgm:t>
    </dgm:pt>
    <dgm:pt modelId="{C582FC41-D5C4-422E-86AF-C4C0CFD45032}" type="sibTrans" cxnId="{1CBF6CC5-8D5D-4816-89C3-36282354277B}">
      <dgm:prSet/>
      <dgm:spPr/>
      <dgm:t>
        <a:bodyPr/>
        <a:lstStyle/>
        <a:p>
          <a:endParaRPr lang="pt-PT"/>
        </a:p>
      </dgm:t>
    </dgm:pt>
    <dgm:pt modelId="{067E4373-4B94-46B6-902F-3E9FA6B1987A}">
      <dgm:prSet phldrT="[Texto]"/>
      <dgm:spPr/>
      <dgm:t>
        <a:bodyPr/>
        <a:lstStyle/>
        <a:p>
          <a:r>
            <a:rPr lang="pt-PT" dirty="0" smtClean="0"/>
            <a:t>5.500 postos de trabalho indirectos</a:t>
          </a:r>
          <a:endParaRPr lang="pt-PT" dirty="0"/>
        </a:p>
      </dgm:t>
    </dgm:pt>
    <dgm:pt modelId="{11A54D90-2549-42A8-A25B-4FFE139AC656}" type="parTrans" cxnId="{F56115A8-0C52-4737-966A-D84858F63331}">
      <dgm:prSet/>
      <dgm:spPr/>
      <dgm:t>
        <a:bodyPr/>
        <a:lstStyle/>
        <a:p>
          <a:endParaRPr lang="pt-PT"/>
        </a:p>
      </dgm:t>
    </dgm:pt>
    <dgm:pt modelId="{0D90E7F2-9F1A-4F64-B3A9-F3FFE1C4A501}" type="sibTrans" cxnId="{F56115A8-0C52-4737-966A-D84858F63331}">
      <dgm:prSet/>
      <dgm:spPr/>
      <dgm:t>
        <a:bodyPr/>
        <a:lstStyle/>
        <a:p>
          <a:endParaRPr lang="pt-PT"/>
        </a:p>
      </dgm:t>
    </dgm:pt>
    <dgm:pt modelId="{F2A3D8BC-2BAD-44A0-9D73-D035A1546FAE}">
      <dgm:prSet phldrT="[Texto]"/>
      <dgm:spPr/>
      <dgm:t>
        <a:bodyPr/>
        <a:lstStyle/>
        <a:p>
          <a:r>
            <a:rPr lang="pt-PT" dirty="0" smtClean="0"/>
            <a:t>Cluster eólico Ventinveste</a:t>
          </a:r>
          <a:endParaRPr lang="pt-PT" dirty="0"/>
        </a:p>
      </dgm:t>
    </dgm:pt>
    <dgm:pt modelId="{B8CFF6C5-5DB2-4D9A-A989-8ABE4548E1A2}" type="parTrans" cxnId="{DFFBE2F7-1697-4D96-ABD7-FC748FC37166}">
      <dgm:prSet/>
      <dgm:spPr/>
      <dgm:t>
        <a:bodyPr/>
        <a:lstStyle/>
        <a:p>
          <a:endParaRPr lang="pt-PT"/>
        </a:p>
      </dgm:t>
    </dgm:pt>
    <dgm:pt modelId="{F3F28D67-A00A-4526-AF49-1104F136A60F}" type="sibTrans" cxnId="{DFFBE2F7-1697-4D96-ABD7-FC748FC37166}">
      <dgm:prSet/>
      <dgm:spPr/>
      <dgm:t>
        <a:bodyPr/>
        <a:lstStyle/>
        <a:p>
          <a:endParaRPr lang="pt-PT"/>
        </a:p>
      </dgm:t>
    </dgm:pt>
    <dgm:pt modelId="{0F2864CD-D434-4AF8-96CB-C7CF1E53614B}">
      <dgm:prSet phldrT="[Texto]"/>
      <dgm:spPr/>
      <dgm:t>
        <a:bodyPr/>
        <a:lstStyle/>
        <a:p>
          <a:r>
            <a:rPr lang="pt-PT" dirty="0" smtClean="0"/>
            <a:t>1.320 postos de trabalho, dos quais 692 directos</a:t>
          </a:r>
          <a:endParaRPr lang="pt-PT" dirty="0"/>
        </a:p>
      </dgm:t>
    </dgm:pt>
    <dgm:pt modelId="{84212A64-2867-4C8D-BD37-379CC0993185}" type="parTrans" cxnId="{8D21B8E7-D6FC-4F10-99B9-8F447C1E9185}">
      <dgm:prSet/>
      <dgm:spPr/>
      <dgm:t>
        <a:bodyPr/>
        <a:lstStyle/>
        <a:p>
          <a:endParaRPr lang="pt-PT"/>
        </a:p>
      </dgm:t>
    </dgm:pt>
    <dgm:pt modelId="{0BC6ECDB-72F3-4179-AA9A-C210EC780AFB}" type="sibTrans" cxnId="{8D21B8E7-D6FC-4F10-99B9-8F447C1E9185}">
      <dgm:prSet/>
      <dgm:spPr/>
      <dgm:t>
        <a:bodyPr/>
        <a:lstStyle/>
        <a:p>
          <a:endParaRPr lang="pt-PT"/>
        </a:p>
      </dgm:t>
    </dgm:pt>
    <dgm:pt modelId="{5BEC11DC-A96C-4DE2-B0B5-1C6A5D7EF66F}">
      <dgm:prSet phldrT="[Texto]"/>
      <dgm:spPr/>
      <dgm:t>
        <a:bodyPr/>
        <a:lstStyle/>
        <a:p>
          <a:r>
            <a:rPr lang="pt-PT" dirty="0" smtClean="0"/>
            <a:t>Sector solar fotovoltaico (fonte: APISOLAR)</a:t>
          </a:r>
          <a:endParaRPr lang="pt-PT" dirty="0"/>
        </a:p>
      </dgm:t>
    </dgm:pt>
    <dgm:pt modelId="{FF3941AA-8067-4EFB-82EF-523588B7F619}" type="parTrans" cxnId="{A973D523-91BE-45E0-A87A-61709490A2C1}">
      <dgm:prSet/>
      <dgm:spPr/>
      <dgm:t>
        <a:bodyPr/>
        <a:lstStyle/>
        <a:p>
          <a:endParaRPr lang="pt-PT"/>
        </a:p>
      </dgm:t>
    </dgm:pt>
    <dgm:pt modelId="{3D23651B-2AF7-42BF-B7FF-3CDE2D5C61EB}" type="sibTrans" cxnId="{A973D523-91BE-45E0-A87A-61709490A2C1}">
      <dgm:prSet/>
      <dgm:spPr/>
      <dgm:t>
        <a:bodyPr/>
        <a:lstStyle/>
        <a:p>
          <a:endParaRPr lang="pt-PT"/>
        </a:p>
      </dgm:t>
    </dgm:pt>
    <dgm:pt modelId="{2609D034-DCEC-4446-88FC-07C675FB8CB1}">
      <dgm:prSet phldrT="[Texto]"/>
      <dgm:spPr/>
      <dgm:t>
        <a:bodyPr/>
        <a:lstStyle/>
        <a:p>
          <a:r>
            <a:rPr lang="pt-PT" dirty="0" smtClean="0"/>
            <a:t>3.000 a 4.000 postos de trabalho estimados afectos às actividades de comercialização, engenharia, instalação, operação e manutenção, entre os quais 25-30% de recursos humanos licenciados e pós-graduados</a:t>
          </a:r>
          <a:endParaRPr lang="pt-PT" dirty="0"/>
        </a:p>
      </dgm:t>
    </dgm:pt>
    <dgm:pt modelId="{4CC9C80F-82A5-4379-B5C4-2115C06B6E74}" type="parTrans" cxnId="{7E942D8D-CB23-4B9E-962A-13719B8A8BAF}">
      <dgm:prSet/>
      <dgm:spPr/>
      <dgm:t>
        <a:bodyPr/>
        <a:lstStyle/>
        <a:p>
          <a:endParaRPr lang="pt-PT"/>
        </a:p>
      </dgm:t>
    </dgm:pt>
    <dgm:pt modelId="{1C67229D-6A23-4766-8ED4-BBA243B6D82D}" type="sibTrans" cxnId="{7E942D8D-CB23-4B9E-962A-13719B8A8BAF}">
      <dgm:prSet/>
      <dgm:spPr/>
      <dgm:t>
        <a:bodyPr/>
        <a:lstStyle/>
        <a:p>
          <a:endParaRPr lang="pt-PT"/>
        </a:p>
      </dgm:t>
    </dgm:pt>
    <dgm:pt modelId="{06DCCCE6-5B7E-4B9A-B46F-F75D49263C0B}">
      <dgm:prSet phldrT="[Texto]"/>
      <dgm:spPr/>
      <dgm:t>
        <a:bodyPr/>
        <a:lstStyle/>
        <a:p>
          <a:endParaRPr lang="pt-PT" dirty="0"/>
        </a:p>
      </dgm:t>
    </dgm:pt>
    <dgm:pt modelId="{9CA6110E-1FA3-4371-9446-C1159A16EC70}" type="parTrans" cxnId="{3EDE74B6-6D4C-472E-B239-E3F559E8EE3F}">
      <dgm:prSet/>
      <dgm:spPr/>
      <dgm:t>
        <a:bodyPr/>
        <a:lstStyle/>
        <a:p>
          <a:endParaRPr lang="pt-PT"/>
        </a:p>
      </dgm:t>
    </dgm:pt>
    <dgm:pt modelId="{31AF2F77-888E-498B-9635-041166DC5013}" type="sibTrans" cxnId="{3EDE74B6-6D4C-472E-B239-E3F559E8EE3F}">
      <dgm:prSet/>
      <dgm:spPr/>
      <dgm:t>
        <a:bodyPr/>
        <a:lstStyle/>
        <a:p>
          <a:endParaRPr lang="pt-PT"/>
        </a:p>
      </dgm:t>
    </dgm:pt>
    <dgm:pt modelId="{DD89C745-A915-4575-B1C3-EF099F2D1F36}" type="pres">
      <dgm:prSet presAssocID="{E047B1B0-43CD-4689-A486-9FAF1477AE3F}" presName="Name0" presStyleCnt="0">
        <dgm:presLayoutVars>
          <dgm:dir/>
          <dgm:animLvl val="lvl"/>
          <dgm:resizeHandles val="exact"/>
        </dgm:presLayoutVars>
      </dgm:prSet>
      <dgm:spPr/>
      <dgm:t>
        <a:bodyPr/>
        <a:lstStyle/>
        <a:p>
          <a:endParaRPr lang="pt-PT"/>
        </a:p>
      </dgm:t>
    </dgm:pt>
    <dgm:pt modelId="{95FBA31A-7857-4445-936F-DD02878BFA3B}" type="pres">
      <dgm:prSet presAssocID="{4CF7C355-03B8-40B5-B593-97A55D1C4398}" presName="composite" presStyleCnt="0"/>
      <dgm:spPr/>
    </dgm:pt>
    <dgm:pt modelId="{E6D924A2-9D43-4FC9-8AEB-873C641C16FA}" type="pres">
      <dgm:prSet presAssocID="{4CF7C355-03B8-40B5-B593-97A55D1C4398}" presName="parTx" presStyleLbl="alignNode1" presStyleIdx="0" presStyleCnt="3">
        <dgm:presLayoutVars>
          <dgm:chMax val="0"/>
          <dgm:chPref val="0"/>
          <dgm:bulletEnabled val="1"/>
        </dgm:presLayoutVars>
      </dgm:prSet>
      <dgm:spPr/>
      <dgm:t>
        <a:bodyPr/>
        <a:lstStyle/>
        <a:p>
          <a:endParaRPr lang="pt-PT"/>
        </a:p>
      </dgm:t>
    </dgm:pt>
    <dgm:pt modelId="{51D9BC87-7200-4BAB-826E-036ACA6744B1}" type="pres">
      <dgm:prSet presAssocID="{4CF7C355-03B8-40B5-B593-97A55D1C4398}" presName="desTx" presStyleLbl="alignAccFollowNode1" presStyleIdx="0" presStyleCnt="3">
        <dgm:presLayoutVars>
          <dgm:bulletEnabled val="1"/>
        </dgm:presLayoutVars>
      </dgm:prSet>
      <dgm:spPr/>
      <dgm:t>
        <a:bodyPr/>
        <a:lstStyle/>
        <a:p>
          <a:endParaRPr lang="pt-PT"/>
        </a:p>
      </dgm:t>
    </dgm:pt>
    <dgm:pt modelId="{20E196E6-759C-4151-A990-FE2ADD75CE0B}" type="pres">
      <dgm:prSet presAssocID="{1CC8F0E8-3B51-4518-A799-1CBC66B6330B}" presName="space" presStyleCnt="0"/>
      <dgm:spPr/>
    </dgm:pt>
    <dgm:pt modelId="{7B7413CE-108C-4457-A007-E5412673A9C0}" type="pres">
      <dgm:prSet presAssocID="{F2A3D8BC-2BAD-44A0-9D73-D035A1546FAE}" presName="composite" presStyleCnt="0"/>
      <dgm:spPr/>
    </dgm:pt>
    <dgm:pt modelId="{0E8E6F34-1810-48DD-A3DC-3FF52D5A6983}" type="pres">
      <dgm:prSet presAssocID="{F2A3D8BC-2BAD-44A0-9D73-D035A1546FAE}" presName="parTx" presStyleLbl="alignNode1" presStyleIdx="1" presStyleCnt="3">
        <dgm:presLayoutVars>
          <dgm:chMax val="0"/>
          <dgm:chPref val="0"/>
          <dgm:bulletEnabled val="1"/>
        </dgm:presLayoutVars>
      </dgm:prSet>
      <dgm:spPr/>
      <dgm:t>
        <a:bodyPr/>
        <a:lstStyle/>
        <a:p>
          <a:endParaRPr lang="pt-PT"/>
        </a:p>
      </dgm:t>
    </dgm:pt>
    <dgm:pt modelId="{947E19FB-BA64-4120-860C-D1F806D32F66}" type="pres">
      <dgm:prSet presAssocID="{F2A3D8BC-2BAD-44A0-9D73-D035A1546FAE}" presName="desTx" presStyleLbl="alignAccFollowNode1" presStyleIdx="1" presStyleCnt="3">
        <dgm:presLayoutVars>
          <dgm:bulletEnabled val="1"/>
        </dgm:presLayoutVars>
      </dgm:prSet>
      <dgm:spPr/>
      <dgm:t>
        <a:bodyPr/>
        <a:lstStyle/>
        <a:p>
          <a:endParaRPr lang="pt-PT"/>
        </a:p>
      </dgm:t>
    </dgm:pt>
    <dgm:pt modelId="{AFC85A49-CC44-4FDB-A612-302F7B3B61FF}" type="pres">
      <dgm:prSet presAssocID="{F3F28D67-A00A-4526-AF49-1104F136A60F}" presName="space" presStyleCnt="0"/>
      <dgm:spPr/>
    </dgm:pt>
    <dgm:pt modelId="{AA2D823E-7BD1-4D03-809A-AE3C7094F725}" type="pres">
      <dgm:prSet presAssocID="{5BEC11DC-A96C-4DE2-B0B5-1C6A5D7EF66F}" presName="composite" presStyleCnt="0"/>
      <dgm:spPr/>
    </dgm:pt>
    <dgm:pt modelId="{2B6F62B1-C935-4B53-8455-D2EF2D6C3BB1}" type="pres">
      <dgm:prSet presAssocID="{5BEC11DC-A96C-4DE2-B0B5-1C6A5D7EF66F}" presName="parTx" presStyleLbl="alignNode1" presStyleIdx="2" presStyleCnt="3">
        <dgm:presLayoutVars>
          <dgm:chMax val="0"/>
          <dgm:chPref val="0"/>
          <dgm:bulletEnabled val="1"/>
        </dgm:presLayoutVars>
      </dgm:prSet>
      <dgm:spPr/>
      <dgm:t>
        <a:bodyPr/>
        <a:lstStyle/>
        <a:p>
          <a:endParaRPr lang="pt-PT"/>
        </a:p>
      </dgm:t>
    </dgm:pt>
    <dgm:pt modelId="{D9478A0C-DEF0-4EE5-BD81-7566FF28F73E}" type="pres">
      <dgm:prSet presAssocID="{5BEC11DC-A96C-4DE2-B0B5-1C6A5D7EF66F}" presName="desTx" presStyleLbl="alignAccFollowNode1" presStyleIdx="2" presStyleCnt="3">
        <dgm:presLayoutVars>
          <dgm:bulletEnabled val="1"/>
        </dgm:presLayoutVars>
      </dgm:prSet>
      <dgm:spPr/>
      <dgm:t>
        <a:bodyPr/>
        <a:lstStyle/>
        <a:p>
          <a:endParaRPr lang="pt-PT"/>
        </a:p>
      </dgm:t>
    </dgm:pt>
  </dgm:ptLst>
  <dgm:cxnLst>
    <dgm:cxn modelId="{18F1A8D3-D35C-2C46-B4CC-A630E003D59E}" type="presOf" srcId="{06DCCCE6-5B7E-4B9A-B46F-F75D49263C0B}" destId="{51D9BC87-7200-4BAB-826E-036ACA6744B1}" srcOrd="0" destOrd="1" presId="urn:microsoft.com/office/officeart/2005/8/layout/hList1"/>
    <dgm:cxn modelId="{DFFBE2F7-1697-4D96-ABD7-FC748FC37166}" srcId="{E047B1B0-43CD-4689-A486-9FAF1477AE3F}" destId="{F2A3D8BC-2BAD-44A0-9D73-D035A1546FAE}" srcOrd="1" destOrd="0" parTransId="{B8CFF6C5-5DB2-4D9A-A989-8ABE4548E1A2}" sibTransId="{F3F28D67-A00A-4526-AF49-1104F136A60F}"/>
    <dgm:cxn modelId="{1CBF6CC5-8D5D-4816-89C3-36282354277B}" srcId="{4CF7C355-03B8-40B5-B593-97A55D1C4398}" destId="{20F3EE21-AD2D-4DA9-9138-1C9B8509D35B}" srcOrd="0" destOrd="0" parTransId="{CCF8E5D3-F870-4C4B-B0E1-A2877F83AE20}" sibTransId="{C582FC41-D5C4-422E-86AF-C4C0CFD45032}"/>
    <dgm:cxn modelId="{A973D523-91BE-45E0-A87A-61709490A2C1}" srcId="{E047B1B0-43CD-4689-A486-9FAF1477AE3F}" destId="{5BEC11DC-A96C-4DE2-B0B5-1C6A5D7EF66F}" srcOrd="2" destOrd="0" parTransId="{FF3941AA-8067-4EFB-82EF-523588B7F619}" sibTransId="{3D23651B-2AF7-42BF-B7FF-3CDE2D5C61EB}"/>
    <dgm:cxn modelId="{1926DA69-D207-0E4A-8DF8-539DA120C065}" type="presOf" srcId="{4CF7C355-03B8-40B5-B593-97A55D1C4398}" destId="{E6D924A2-9D43-4FC9-8AEB-873C641C16FA}" srcOrd="0" destOrd="0" presId="urn:microsoft.com/office/officeart/2005/8/layout/hList1"/>
    <dgm:cxn modelId="{8DE7A0C0-FBCB-4657-9A95-C9E937DE9470}" srcId="{E047B1B0-43CD-4689-A486-9FAF1477AE3F}" destId="{4CF7C355-03B8-40B5-B593-97A55D1C4398}" srcOrd="0" destOrd="0" parTransId="{46F18653-CA0D-48F9-BF9B-47818DFF9DE0}" sibTransId="{1CC8F0E8-3B51-4518-A799-1CBC66B6330B}"/>
    <dgm:cxn modelId="{8FCAA3A2-C066-C140-9809-C93502211EC9}" type="presOf" srcId="{067E4373-4B94-46B6-902F-3E9FA6B1987A}" destId="{51D9BC87-7200-4BAB-826E-036ACA6744B1}" srcOrd="0" destOrd="2" presId="urn:microsoft.com/office/officeart/2005/8/layout/hList1"/>
    <dgm:cxn modelId="{F56115A8-0C52-4737-966A-D84858F63331}" srcId="{4CF7C355-03B8-40B5-B593-97A55D1C4398}" destId="{067E4373-4B94-46B6-902F-3E9FA6B1987A}" srcOrd="2" destOrd="0" parTransId="{11A54D90-2549-42A8-A25B-4FFE139AC656}" sibTransId="{0D90E7F2-9F1A-4F64-B3A9-F3FFE1C4A501}"/>
    <dgm:cxn modelId="{E85B87E9-FDC7-AA42-B904-C30F9DAFE5A2}" type="presOf" srcId="{5BEC11DC-A96C-4DE2-B0B5-1C6A5D7EF66F}" destId="{2B6F62B1-C935-4B53-8455-D2EF2D6C3BB1}" srcOrd="0" destOrd="0" presId="urn:microsoft.com/office/officeart/2005/8/layout/hList1"/>
    <dgm:cxn modelId="{7E942D8D-CB23-4B9E-962A-13719B8A8BAF}" srcId="{5BEC11DC-A96C-4DE2-B0B5-1C6A5D7EF66F}" destId="{2609D034-DCEC-4446-88FC-07C675FB8CB1}" srcOrd="0" destOrd="0" parTransId="{4CC9C80F-82A5-4379-B5C4-2115C06B6E74}" sibTransId="{1C67229D-6A23-4766-8ED4-BBA243B6D82D}"/>
    <dgm:cxn modelId="{CB31541D-6732-4144-A1E9-9D4BB221308E}" type="presOf" srcId="{0F2864CD-D434-4AF8-96CB-C7CF1E53614B}" destId="{947E19FB-BA64-4120-860C-D1F806D32F66}" srcOrd="0" destOrd="0" presId="urn:microsoft.com/office/officeart/2005/8/layout/hList1"/>
    <dgm:cxn modelId="{8D21B8E7-D6FC-4F10-99B9-8F447C1E9185}" srcId="{F2A3D8BC-2BAD-44A0-9D73-D035A1546FAE}" destId="{0F2864CD-D434-4AF8-96CB-C7CF1E53614B}" srcOrd="0" destOrd="0" parTransId="{84212A64-2867-4C8D-BD37-379CC0993185}" sibTransId="{0BC6ECDB-72F3-4179-AA9A-C210EC780AFB}"/>
    <dgm:cxn modelId="{B2CF1ACC-993F-C344-B81C-71BB091A6673}" type="presOf" srcId="{F2A3D8BC-2BAD-44A0-9D73-D035A1546FAE}" destId="{0E8E6F34-1810-48DD-A3DC-3FF52D5A6983}" srcOrd="0" destOrd="0" presId="urn:microsoft.com/office/officeart/2005/8/layout/hList1"/>
    <dgm:cxn modelId="{5ACF53B3-B441-F04B-B19D-8564E11285D4}" type="presOf" srcId="{2609D034-DCEC-4446-88FC-07C675FB8CB1}" destId="{D9478A0C-DEF0-4EE5-BD81-7566FF28F73E}" srcOrd="0" destOrd="0" presId="urn:microsoft.com/office/officeart/2005/8/layout/hList1"/>
    <dgm:cxn modelId="{2750F960-9DE1-184C-AF32-A65F9EE7CF0F}" type="presOf" srcId="{20F3EE21-AD2D-4DA9-9138-1C9B8509D35B}" destId="{51D9BC87-7200-4BAB-826E-036ACA6744B1}" srcOrd="0" destOrd="0" presId="urn:microsoft.com/office/officeart/2005/8/layout/hList1"/>
    <dgm:cxn modelId="{91F7E79A-727B-074D-A999-2A13B741584A}" type="presOf" srcId="{E047B1B0-43CD-4689-A486-9FAF1477AE3F}" destId="{DD89C745-A915-4575-B1C3-EF099F2D1F36}" srcOrd="0" destOrd="0" presId="urn:microsoft.com/office/officeart/2005/8/layout/hList1"/>
    <dgm:cxn modelId="{3EDE74B6-6D4C-472E-B239-E3F559E8EE3F}" srcId="{4CF7C355-03B8-40B5-B593-97A55D1C4398}" destId="{06DCCCE6-5B7E-4B9A-B46F-F75D49263C0B}" srcOrd="1" destOrd="0" parTransId="{9CA6110E-1FA3-4371-9446-C1159A16EC70}" sibTransId="{31AF2F77-888E-498B-9635-041166DC5013}"/>
    <dgm:cxn modelId="{C6E80244-26E5-484C-BE60-39CC87D4A074}" type="presParOf" srcId="{DD89C745-A915-4575-B1C3-EF099F2D1F36}" destId="{95FBA31A-7857-4445-936F-DD02878BFA3B}" srcOrd="0" destOrd="0" presId="urn:microsoft.com/office/officeart/2005/8/layout/hList1"/>
    <dgm:cxn modelId="{F877CA47-9325-D448-BDB8-6C8360DD8167}" type="presParOf" srcId="{95FBA31A-7857-4445-936F-DD02878BFA3B}" destId="{E6D924A2-9D43-4FC9-8AEB-873C641C16FA}" srcOrd="0" destOrd="0" presId="urn:microsoft.com/office/officeart/2005/8/layout/hList1"/>
    <dgm:cxn modelId="{3DDFDE32-4EBC-3A45-87D7-A9BA9B50EE1B}" type="presParOf" srcId="{95FBA31A-7857-4445-936F-DD02878BFA3B}" destId="{51D9BC87-7200-4BAB-826E-036ACA6744B1}" srcOrd="1" destOrd="0" presId="urn:microsoft.com/office/officeart/2005/8/layout/hList1"/>
    <dgm:cxn modelId="{4F16A008-F273-8C4B-825B-E89B1A198F67}" type="presParOf" srcId="{DD89C745-A915-4575-B1C3-EF099F2D1F36}" destId="{20E196E6-759C-4151-A990-FE2ADD75CE0B}" srcOrd="1" destOrd="0" presId="urn:microsoft.com/office/officeart/2005/8/layout/hList1"/>
    <dgm:cxn modelId="{E317B0C8-7399-2B49-80EC-0725DC9652A9}" type="presParOf" srcId="{DD89C745-A915-4575-B1C3-EF099F2D1F36}" destId="{7B7413CE-108C-4457-A007-E5412673A9C0}" srcOrd="2" destOrd="0" presId="urn:microsoft.com/office/officeart/2005/8/layout/hList1"/>
    <dgm:cxn modelId="{7F2D7141-B861-F54A-B2BA-92B6669B21F5}" type="presParOf" srcId="{7B7413CE-108C-4457-A007-E5412673A9C0}" destId="{0E8E6F34-1810-48DD-A3DC-3FF52D5A6983}" srcOrd="0" destOrd="0" presId="urn:microsoft.com/office/officeart/2005/8/layout/hList1"/>
    <dgm:cxn modelId="{55419243-71AF-474A-826B-9BB297AA4860}" type="presParOf" srcId="{7B7413CE-108C-4457-A007-E5412673A9C0}" destId="{947E19FB-BA64-4120-860C-D1F806D32F66}" srcOrd="1" destOrd="0" presId="urn:microsoft.com/office/officeart/2005/8/layout/hList1"/>
    <dgm:cxn modelId="{215B88E9-AB72-EE49-905B-123C45E4295E}" type="presParOf" srcId="{DD89C745-A915-4575-B1C3-EF099F2D1F36}" destId="{AFC85A49-CC44-4FDB-A612-302F7B3B61FF}" srcOrd="3" destOrd="0" presId="urn:microsoft.com/office/officeart/2005/8/layout/hList1"/>
    <dgm:cxn modelId="{770FBD1D-7B9D-CF43-A814-94DE401F2903}" type="presParOf" srcId="{DD89C745-A915-4575-B1C3-EF099F2D1F36}" destId="{AA2D823E-7BD1-4D03-809A-AE3C7094F725}" srcOrd="4" destOrd="0" presId="urn:microsoft.com/office/officeart/2005/8/layout/hList1"/>
    <dgm:cxn modelId="{DE1FCED1-6D91-1F42-A904-C6881EE9B208}" type="presParOf" srcId="{AA2D823E-7BD1-4D03-809A-AE3C7094F725}" destId="{2B6F62B1-C935-4B53-8455-D2EF2D6C3BB1}" srcOrd="0" destOrd="0" presId="urn:microsoft.com/office/officeart/2005/8/layout/hList1"/>
    <dgm:cxn modelId="{4F8DB0F8-F9D8-FD4F-A7EF-F3939F3B717C}" type="presParOf" srcId="{AA2D823E-7BD1-4D03-809A-AE3C7094F725}" destId="{D9478A0C-DEF0-4EE5-BD81-7566FF28F73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98994-4F5E-4202-994D-9A03A3C57809}">
      <dsp:nvSpPr>
        <dsp:cNvPr id="0" name=""/>
        <dsp:cNvSpPr/>
      </dsp:nvSpPr>
      <dsp:spPr>
        <a:xfrm>
          <a:off x="0" y="3406931"/>
          <a:ext cx="8229600" cy="1118231"/>
        </a:xfrm>
        <a:prstGeom prst="rect">
          <a:avLst/>
        </a:prstGeom>
        <a:solidFill>
          <a:srgbClr val="3FC281"/>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pt-PT" sz="2000" kern="1200" dirty="0" smtClean="0">
              <a:solidFill>
                <a:srgbClr val="000090"/>
              </a:solidFill>
            </a:rPr>
            <a:t>Aumento da eficiência de todo o sistema ao nível da procura, da oferta e do transporte, distribuição e comercialização dos diferentes vectores energéticos</a:t>
          </a:r>
          <a:endParaRPr lang="pt-PT" sz="2000" kern="1200" dirty="0">
            <a:solidFill>
              <a:srgbClr val="000090"/>
            </a:solidFill>
          </a:endParaRPr>
        </a:p>
      </dsp:txBody>
      <dsp:txXfrm>
        <a:off x="0" y="3406931"/>
        <a:ext cx="8229600" cy="1118231"/>
      </dsp:txXfrm>
    </dsp:sp>
    <dsp:sp modelId="{5C474AB7-5D9C-4060-A757-3D71BFB348BF}">
      <dsp:nvSpPr>
        <dsp:cNvPr id="0" name=""/>
        <dsp:cNvSpPr/>
      </dsp:nvSpPr>
      <dsp:spPr>
        <a:xfrm rot="10800000">
          <a:off x="0" y="1703865"/>
          <a:ext cx="8229600" cy="1719839"/>
        </a:xfrm>
        <a:prstGeom prst="upArrowCallout">
          <a:avLst/>
        </a:prstGeom>
        <a:solidFill>
          <a:schemeClr val="accent2"/>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pt-PT" sz="2000" kern="1200" dirty="0" smtClean="0"/>
            <a:t>Aproximação à energia mais integrada, incluindo a produção renovável e o armazenamento descentralizado</a:t>
          </a:r>
          <a:endParaRPr lang="pt-PT" sz="2000" kern="1200" dirty="0"/>
        </a:p>
      </dsp:txBody>
      <dsp:txXfrm rot="10800000">
        <a:off x="0" y="1703865"/>
        <a:ext cx="8229600" cy="1117500"/>
      </dsp:txXfrm>
    </dsp:sp>
    <dsp:sp modelId="{DCFC8204-1F94-40E9-8123-6DBBF344A286}">
      <dsp:nvSpPr>
        <dsp:cNvPr id="0" name=""/>
        <dsp:cNvSpPr/>
      </dsp:nvSpPr>
      <dsp:spPr>
        <a:xfrm rot="10800000">
          <a:off x="0" y="799"/>
          <a:ext cx="8229600" cy="1719839"/>
        </a:xfrm>
        <a:prstGeom prst="upArrowCallout">
          <a:avLst/>
        </a:prstGeom>
        <a:solidFill>
          <a:schemeClr val="accent2">
            <a:hueOff val="4681520"/>
            <a:satOff val="-5839"/>
            <a:lumOff val="1373"/>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pt-PT" sz="2000" kern="1200" dirty="0" smtClean="0">
              <a:solidFill>
                <a:srgbClr val="800000"/>
              </a:solidFill>
            </a:rPr>
            <a:t>Fim da separação actual entre os sectores autónomos e verticalizados da electricidade, do petróleo e do gás</a:t>
          </a:r>
          <a:endParaRPr lang="pt-PT" sz="2000" kern="1200" dirty="0">
            <a:solidFill>
              <a:srgbClr val="800000"/>
            </a:solidFill>
          </a:endParaRPr>
        </a:p>
      </dsp:txBody>
      <dsp:txXfrm rot="10800000">
        <a:off x="0" y="799"/>
        <a:ext cx="8229600" cy="111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924A2-9D43-4FC9-8AEB-873C641C16FA}">
      <dsp:nvSpPr>
        <dsp:cNvPr id="0" name=""/>
        <dsp:cNvSpPr/>
      </dsp:nvSpPr>
      <dsp:spPr>
        <a:xfrm>
          <a:off x="2475" y="87144"/>
          <a:ext cx="2413393" cy="50860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pt-PT" sz="1400" kern="1200" dirty="0" smtClean="0"/>
            <a:t>Cluster eólico ENEOP</a:t>
          </a:r>
          <a:endParaRPr lang="pt-PT" sz="1400" kern="1200" dirty="0"/>
        </a:p>
      </dsp:txBody>
      <dsp:txXfrm>
        <a:off x="2475" y="87144"/>
        <a:ext cx="2413393" cy="508604"/>
      </dsp:txXfrm>
    </dsp:sp>
    <dsp:sp modelId="{51D9BC87-7200-4BAB-826E-036ACA6744B1}">
      <dsp:nvSpPr>
        <dsp:cNvPr id="0" name=""/>
        <dsp:cNvSpPr/>
      </dsp:nvSpPr>
      <dsp:spPr>
        <a:xfrm>
          <a:off x="2475" y="595749"/>
          <a:ext cx="2413393" cy="1765378"/>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pt-PT" sz="1400" kern="1200" dirty="0" smtClean="0"/>
            <a:t>2.000 postos de trabalho directos (1.400 indústria </a:t>
          </a:r>
          <a:r>
            <a:rPr lang="pt-PT" sz="1400" kern="1200" dirty="0" err="1" smtClean="0"/>
            <a:t>Enercon</a:t>
          </a:r>
          <a:r>
            <a:rPr lang="pt-PT" sz="1400" kern="1200" dirty="0" smtClean="0"/>
            <a:t> </a:t>
          </a:r>
          <a:r>
            <a:rPr lang="pt-PT" sz="1400" kern="1200" dirty="0" err="1" smtClean="0"/>
            <a:t>GmbH</a:t>
          </a:r>
          <a:r>
            <a:rPr lang="pt-PT" sz="1400" kern="1200" dirty="0" smtClean="0"/>
            <a:t>, 1.800 em regiões desfavorecidas)</a:t>
          </a:r>
          <a:endParaRPr lang="pt-PT" sz="1400" kern="1200" dirty="0"/>
        </a:p>
        <a:p>
          <a:pPr marL="114300" lvl="1" indent="-114300" algn="l" defTabSz="622300">
            <a:lnSpc>
              <a:spcPct val="90000"/>
            </a:lnSpc>
            <a:spcBef>
              <a:spcPct val="0"/>
            </a:spcBef>
            <a:spcAft>
              <a:spcPct val="15000"/>
            </a:spcAft>
            <a:buChar char="••"/>
          </a:pPr>
          <a:endParaRPr lang="pt-PT" sz="1400" kern="1200" dirty="0"/>
        </a:p>
        <a:p>
          <a:pPr marL="114300" lvl="1" indent="-114300" algn="l" defTabSz="622300">
            <a:lnSpc>
              <a:spcPct val="90000"/>
            </a:lnSpc>
            <a:spcBef>
              <a:spcPct val="0"/>
            </a:spcBef>
            <a:spcAft>
              <a:spcPct val="15000"/>
            </a:spcAft>
            <a:buChar char="••"/>
          </a:pPr>
          <a:r>
            <a:rPr lang="pt-PT" sz="1400" kern="1200" dirty="0" smtClean="0"/>
            <a:t>5.500 postos de trabalho indirectos</a:t>
          </a:r>
          <a:endParaRPr lang="pt-PT" sz="1400" kern="1200" dirty="0"/>
        </a:p>
      </dsp:txBody>
      <dsp:txXfrm>
        <a:off x="2475" y="595749"/>
        <a:ext cx="2413393" cy="1765378"/>
      </dsp:txXfrm>
    </dsp:sp>
    <dsp:sp modelId="{0E8E6F34-1810-48DD-A3DC-3FF52D5A6983}">
      <dsp:nvSpPr>
        <dsp:cNvPr id="0" name=""/>
        <dsp:cNvSpPr/>
      </dsp:nvSpPr>
      <dsp:spPr>
        <a:xfrm>
          <a:off x="2753743" y="87144"/>
          <a:ext cx="2413393" cy="508604"/>
        </a:xfrm>
        <a:prstGeom prst="rect">
          <a:avLst/>
        </a:prstGeom>
        <a:solidFill>
          <a:schemeClr val="accent2">
            <a:hueOff val="2340760"/>
            <a:satOff val="-2919"/>
            <a:lumOff val="686"/>
            <a:alphaOff val="0"/>
          </a:schemeClr>
        </a:solidFill>
        <a:ln w="25400" cap="flat" cmpd="sng" algn="ctr">
          <a:solidFill>
            <a:schemeClr val="accent2">
              <a:hueOff val="2340760"/>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pt-PT" sz="1400" kern="1200" dirty="0" smtClean="0"/>
            <a:t>Cluster eólico Ventinveste</a:t>
          </a:r>
          <a:endParaRPr lang="pt-PT" sz="1400" kern="1200" dirty="0"/>
        </a:p>
      </dsp:txBody>
      <dsp:txXfrm>
        <a:off x="2753743" y="87144"/>
        <a:ext cx="2413393" cy="508604"/>
      </dsp:txXfrm>
    </dsp:sp>
    <dsp:sp modelId="{947E19FB-BA64-4120-860C-D1F806D32F66}">
      <dsp:nvSpPr>
        <dsp:cNvPr id="0" name=""/>
        <dsp:cNvSpPr/>
      </dsp:nvSpPr>
      <dsp:spPr>
        <a:xfrm>
          <a:off x="2753743" y="595749"/>
          <a:ext cx="2413393" cy="1765378"/>
        </a:xfrm>
        <a:prstGeom prst="rect">
          <a:avLst/>
        </a:prstGeom>
        <a:solidFill>
          <a:schemeClr val="accent2">
            <a:tint val="40000"/>
            <a:alpha val="90000"/>
            <a:hueOff val="2512909"/>
            <a:satOff val="-2189"/>
            <a:lumOff val="-3"/>
            <a:alphaOff val="0"/>
          </a:schemeClr>
        </a:solidFill>
        <a:ln w="25400" cap="flat" cmpd="sng" algn="ctr">
          <a:solidFill>
            <a:schemeClr val="accent2">
              <a:tint val="40000"/>
              <a:alpha val="90000"/>
              <a:hueOff val="2512909"/>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pt-PT" sz="1400" kern="1200" dirty="0" smtClean="0"/>
            <a:t>1.320 postos de trabalho, dos quais 692 directos</a:t>
          </a:r>
          <a:endParaRPr lang="pt-PT" sz="1400" kern="1200" dirty="0"/>
        </a:p>
      </dsp:txBody>
      <dsp:txXfrm>
        <a:off x="2753743" y="595749"/>
        <a:ext cx="2413393" cy="1765378"/>
      </dsp:txXfrm>
    </dsp:sp>
    <dsp:sp modelId="{2B6F62B1-C935-4B53-8455-D2EF2D6C3BB1}">
      <dsp:nvSpPr>
        <dsp:cNvPr id="0" name=""/>
        <dsp:cNvSpPr/>
      </dsp:nvSpPr>
      <dsp:spPr>
        <a:xfrm>
          <a:off x="5505011" y="87144"/>
          <a:ext cx="2413393" cy="508604"/>
        </a:xfrm>
        <a:prstGeom prst="rect">
          <a:avLst/>
        </a:prstGeom>
        <a:solidFill>
          <a:schemeClr val="accent2">
            <a:hueOff val="4681520"/>
            <a:satOff val="-5839"/>
            <a:lumOff val="1373"/>
            <a:alphaOff val="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pt-PT" sz="1400" kern="1200" dirty="0" smtClean="0"/>
            <a:t>Sector solar fotovoltaico (fonte: APISOLAR)</a:t>
          </a:r>
          <a:endParaRPr lang="pt-PT" sz="1400" kern="1200" dirty="0"/>
        </a:p>
      </dsp:txBody>
      <dsp:txXfrm>
        <a:off x="5505011" y="87144"/>
        <a:ext cx="2413393" cy="508604"/>
      </dsp:txXfrm>
    </dsp:sp>
    <dsp:sp modelId="{D9478A0C-DEF0-4EE5-BD81-7566FF28F73E}">
      <dsp:nvSpPr>
        <dsp:cNvPr id="0" name=""/>
        <dsp:cNvSpPr/>
      </dsp:nvSpPr>
      <dsp:spPr>
        <a:xfrm>
          <a:off x="5505011" y="595749"/>
          <a:ext cx="2413393" cy="1765378"/>
        </a:xfrm>
        <a:prstGeom prst="rect">
          <a:avLst/>
        </a:prstGeom>
        <a:solidFill>
          <a:schemeClr val="accent2">
            <a:tint val="40000"/>
            <a:alpha val="90000"/>
            <a:hueOff val="5025819"/>
            <a:satOff val="-4378"/>
            <a:lumOff val="-6"/>
            <a:alphaOff val="0"/>
          </a:schemeClr>
        </a:solidFill>
        <a:ln w="25400" cap="flat" cmpd="sng" algn="ctr">
          <a:solidFill>
            <a:schemeClr val="accent2">
              <a:tint val="40000"/>
              <a:alpha val="90000"/>
              <a:hueOff val="5025819"/>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pt-PT" sz="1400" kern="1200" dirty="0" smtClean="0"/>
            <a:t>3.000 a 4.000 postos de trabalho estimados afectos às actividades de comercialização, engenharia, instalação, operação e manutenção, entre os quais 25-30% de recursos humanos licenciados e pós-graduados</a:t>
          </a:r>
          <a:endParaRPr lang="pt-PT" sz="1400" kern="1200" dirty="0"/>
        </a:p>
      </dsp:txBody>
      <dsp:txXfrm>
        <a:off x="5505011" y="595749"/>
        <a:ext cx="2413393" cy="17653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 Id="rId2" Type="http://schemas.openxmlformats.org/officeDocument/2006/relationships/image" Target="../media/image51.emf"/><Relationship Id="rId3"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0.61962</cdr:x>
      <cdr:y>0.00499</cdr:y>
    </cdr:from>
    <cdr:to>
      <cdr:x>0.83493</cdr:x>
      <cdr:y>0.24292</cdr:y>
    </cdr:to>
    <cdr:sp macro="" textlink="">
      <cdr:nvSpPr>
        <cdr:cNvPr id="5" name="Chamada rectangular 4"/>
        <cdr:cNvSpPr/>
      </cdr:nvSpPr>
      <cdr:spPr>
        <a:xfrm xmlns:a="http://schemas.openxmlformats.org/drawingml/2006/main">
          <a:off x="3729981" y="16595"/>
          <a:ext cx="1296144" cy="792088"/>
        </a:xfrm>
        <a:prstGeom xmlns:a="http://schemas.openxmlformats.org/drawingml/2006/main" prst="wedgeRectCallout">
          <a:avLst>
            <a:gd name="adj1" fmla="val -20098"/>
            <a:gd name="adj2" fmla="val 60095"/>
          </a:avLst>
        </a:prstGeom>
        <a:solidFill xmlns:a="http://schemas.openxmlformats.org/drawingml/2006/main">
          <a:schemeClr val="bg1"/>
        </a:solidFill>
        <a:ln xmlns:a="http://schemas.openxmlformats.org/drawingml/2006/main" w="12700">
          <a:solidFill>
            <a:schemeClr val="accent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pt-PT"/>
        </a:p>
      </cdr:txBody>
    </cdr:sp>
  </cdr:relSizeAnchor>
  <cdr:relSizeAnchor xmlns:cdr="http://schemas.openxmlformats.org/drawingml/2006/chartDrawing">
    <cdr:from>
      <cdr:x>0</cdr:x>
      <cdr:y>0</cdr:y>
    </cdr:from>
    <cdr:to>
      <cdr:x>0</cdr:x>
      <cdr:y>0</cdr:y>
    </cdr:to>
    <cdr:sp macro="" textlink="">
      <cdr:nvSpPr>
        <cdr:cNvPr id="3" name="Conexão recta 2"/>
        <cdr:cNvSpPr/>
      </cdr:nvSpPr>
      <cdr:spPr>
        <a:xfrm xmlns:a="http://schemas.openxmlformats.org/drawingml/2006/main">
          <a:off x="-1562099" y="-1900237"/>
          <a:ext cx="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pt-PT"/>
        </a:p>
      </cdr:txBody>
    </cdr:sp>
  </cdr:relSizeAnchor>
  <cdr:relSizeAnchor xmlns:cdr="http://schemas.openxmlformats.org/drawingml/2006/chartDrawing">
    <cdr:from>
      <cdr:x>0.60766</cdr:x>
      <cdr:y>0.00499</cdr:y>
    </cdr:from>
    <cdr:to>
      <cdr:x>0.85886</cdr:x>
      <cdr:y>0.28618</cdr:y>
    </cdr:to>
    <cdr:sp macro="" textlink="">
      <cdr:nvSpPr>
        <cdr:cNvPr id="4" name="CaixaDeTexto 3"/>
        <cdr:cNvSpPr txBox="1"/>
      </cdr:nvSpPr>
      <cdr:spPr>
        <a:xfrm xmlns:a="http://schemas.openxmlformats.org/drawingml/2006/main">
          <a:off x="3657973" y="16595"/>
          <a:ext cx="1512168" cy="9361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PT" sz="1000" dirty="0" smtClean="0"/>
            <a:t>Pagamento de uma contrapartida ao Estado no total de 70 M€ para a atribuição de 1600 MW</a:t>
          </a:r>
          <a:endParaRPr lang="pt-PT"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0.02896</cdr:x>
      <cdr:y>0.13775</cdr:y>
    </cdr:from>
    <cdr:to>
      <cdr:x>0.97104</cdr:x>
      <cdr:y>0.13775</cdr:y>
    </cdr:to>
    <cdr:sp macro="" textlink="">
      <cdr:nvSpPr>
        <cdr:cNvPr id="3" name="Conexão recta 2"/>
        <cdr:cNvSpPr/>
      </cdr:nvSpPr>
      <cdr:spPr>
        <a:xfrm xmlns:a="http://schemas.openxmlformats.org/drawingml/2006/main">
          <a:off x="179302" y="448643"/>
          <a:ext cx="5832648"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pt-PT"/>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72DBB4-2C06-7346-98B5-B9D2C6CF35FE}" type="datetimeFigureOut">
              <a:rPr lang="en-US" smtClean="0"/>
              <a:t>29/08/2012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9A6BAD-AEC0-7F43-B989-96361A9808A8}" type="slidenum">
              <a:rPr lang="en-US" smtClean="0"/>
              <a:t>‹#›</a:t>
            </a:fld>
            <a:endParaRPr lang="en-US"/>
          </a:p>
        </p:txBody>
      </p:sp>
    </p:spTree>
    <p:extLst>
      <p:ext uri="{BB962C8B-B14F-4D97-AF65-F5344CB8AC3E}">
        <p14:creationId xmlns:p14="http://schemas.microsoft.com/office/powerpoint/2010/main" val="3214352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970027A7-8769-A041-B8A5-F3679D703510}" type="slidenum">
              <a:rPr lang="en-US"/>
              <a:pPr/>
              <a:t>1</a:t>
            </a:fld>
            <a:endParaRPr lang="en-US"/>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049B044-1A50-0349-AF5B-6FDB80BDB38C}" type="slidenum">
              <a:rPr lang="en-US"/>
              <a:pPr/>
              <a:t>20</a:t>
            </a:fld>
            <a:endParaRPr lang="en-US"/>
          </a:p>
        </p:txBody>
      </p:sp>
      <p:sp>
        <p:nvSpPr>
          <p:cNvPr id="8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3971" name="Rectangle 3"/>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8748F0F-2226-7842-BA92-56B4E028EFB0}" type="slidenum">
              <a:rPr lang="en-US"/>
              <a:pPr/>
              <a:t>21</a:t>
            </a:fld>
            <a:endParaRPr lang="en-US"/>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5" name="Rectangle 3"/>
          <p:cNvSpPr>
            <a:spLocks noGrp="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7D97DF5-3261-CC41-9D3B-A9E99FB99C97}" type="slidenum">
              <a:rPr lang="en-US"/>
              <a:pPr/>
              <a:t>25</a:t>
            </a:fld>
            <a:endParaRPr lang="en-US"/>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3DFB730-4049-324F-9251-442BECFF6FA2}" type="slidenum">
              <a:rPr lang="en-US"/>
              <a:pPr/>
              <a:t>26</a:t>
            </a:fld>
            <a:endParaRPr lang="en-US"/>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043" name="Rectangle 3"/>
          <p:cNvSpPr>
            <a:spLocks noGrp="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6D737091-4556-6845-BA57-23A5003B66BD}" type="slidenum">
              <a:rPr lang="en-US"/>
              <a:pPr/>
              <a:t>33</a:t>
            </a:fld>
            <a:endParaRPr lang="en-US"/>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63" name="Rectangle 3"/>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B94A95C-F744-0541-9AC9-8921919A712B}" type="slidenum">
              <a:rPr lang="en-US"/>
              <a:pPr/>
              <a:t>37</a:t>
            </a:fld>
            <a:endParaRPr lang="en-US"/>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6259" name="Rectangle 3"/>
          <p:cNvSpPr>
            <a:spLocks noGrp="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8DDBA77C-410A-E848-9318-3ED1E898DAC9}" type="slidenum">
              <a:rPr lang="en-US"/>
              <a:pPr/>
              <a:t>38</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E22399E1-8479-5644-A120-ED11F4DDEACE}" type="slidenum">
              <a:rPr lang="en-US"/>
              <a:pPr/>
              <a:t>39</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475" name="Rectangle 3"/>
          <p:cNvSpPr>
            <a:spLocks noGrp="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A40BE747-ADB2-B649-A297-2DD3723532B5}" type="slidenum">
              <a:rPr lang="en-US"/>
              <a:pPr/>
              <a:t>40</a:t>
            </a:fld>
            <a:endParaRPr lang="en-US"/>
          </a:p>
        </p:txBody>
      </p:sp>
      <p:sp>
        <p:nvSpPr>
          <p:cNvPr id="106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499" name="Rectangle 3"/>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AF8AF0D5-A029-5949-8561-7BA05FDA6D3B}" type="slidenum">
              <a:rPr lang="en-US"/>
              <a:pPr/>
              <a:t>43</a:t>
            </a:fld>
            <a:endParaRPr lang="en-US"/>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4211" name="Rectangle 3"/>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0823A61C-EF9B-3446-88AC-19008056F362}" type="slidenum">
              <a:rPr lang="en-US"/>
              <a:pPr/>
              <a:t>3</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GB">
              <a:cs typeface="+mn-cs"/>
            </a:endParaRPr>
          </a:p>
        </p:txBody>
      </p:sp>
      <p:sp>
        <p:nvSpPr>
          <p:cNvPr id="131076"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988" eaLnBrk="0" hangingPunct="0">
              <a:defRPr sz="1400" b="1" u="sng">
                <a:solidFill>
                  <a:srgbClr val="FFFF00"/>
                </a:solidFill>
                <a:latin typeface="Arial" charset="0"/>
                <a:ea typeface="ＭＳ Ｐゴシック" charset="0"/>
                <a:cs typeface="Arial" charset="0"/>
              </a:defRPr>
            </a:lvl1pPr>
            <a:lvl2pPr marL="742950" indent="-285750" defTabSz="915988" eaLnBrk="0" hangingPunct="0">
              <a:defRPr sz="1400" b="1" u="sng">
                <a:solidFill>
                  <a:srgbClr val="FFFF00"/>
                </a:solidFill>
                <a:latin typeface="Arial" charset="0"/>
                <a:ea typeface="Arial" charset="0"/>
                <a:cs typeface="Arial" charset="0"/>
              </a:defRPr>
            </a:lvl2pPr>
            <a:lvl3pPr marL="1143000" indent="-228600" defTabSz="915988" eaLnBrk="0" hangingPunct="0">
              <a:defRPr sz="1400" b="1" u="sng">
                <a:solidFill>
                  <a:srgbClr val="FFFF00"/>
                </a:solidFill>
                <a:latin typeface="Arial" charset="0"/>
                <a:ea typeface="Arial" charset="0"/>
                <a:cs typeface="Arial" charset="0"/>
              </a:defRPr>
            </a:lvl3pPr>
            <a:lvl4pPr marL="1600200" indent="-228600" defTabSz="915988" eaLnBrk="0" hangingPunct="0">
              <a:defRPr sz="1400" b="1" u="sng">
                <a:solidFill>
                  <a:srgbClr val="FFFF00"/>
                </a:solidFill>
                <a:latin typeface="Arial" charset="0"/>
                <a:ea typeface="Arial" charset="0"/>
                <a:cs typeface="Arial" charset="0"/>
              </a:defRPr>
            </a:lvl4pPr>
            <a:lvl5pPr marL="2057400" indent="-228600" defTabSz="915988" eaLnBrk="0" hangingPunct="0">
              <a:defRPr sz="1400" b="1" u="sng">
                <a:solidFill>
                  <a:srgbClr val="FFFF00"/>
                </a:solidFill>
                <a:latin typeface="Arial" charset="0"/>
                <a:ea typeface="Arial" charset="0"/>
                <a:cs typeface="Arial" charset="0"/>
              </a:defRPr>
            </a:lvl5pPr>
            <a:lvl6pPr marL="2514600" indent="-228600" defTabSz="915988"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defTabSz="915988"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defTabSz="915988"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defTabSz="915988"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endParaRPr lang="pt-PT" sz="1200" b="0" u="none">
              <a:solidFill>
                <a:schemeClr val="tx1"/>
              </a:solidFill>
            </a:endParaRPr>
          </a:p>
        </p:txBody>
      </p:sp>
      <p:sp>
        <p:nvSpPr>
          <p:cNvPr id="131077" name="Footer Placeholder 5"/>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988" eaLnBrk="0" hangingPunct="0">
              <a:defRPr sz="1400" b="1" u="sng">
                <a:solidFill>
                  <a:srgbClr val="FFFF00"/>
                </a:solidFill>
                <a:latin typeface="Arial" charset="0"/>
                <a:ea typeface="ＭＳ Ｐゴシック" charset="0"/>
                <a:cs typeface="Arial" charset="0"/>
              </a:defRPr>
            </a:lvl1pPr>
            <a:lvl2pPr marL="742950" indent="-285750" defTabSz="915988" eaLnBrk="0" hangingPunct="0">
              <a:defRPr sz="1400" b="1" u="sng">
                <a:solidFill>
                  <a:srgbClr val="FFFF00"/>
                </a:solidFill>
                <a:latin typeface="Arial" charset="0"/>
                <a:ea typeface="Arial" charset="0"/>
                <a:cs typeface="Arial" charset="0"/>
              </a:defRPr>
            </a:lvl2pPr>
            <a:lvl3pPr marL="1143000" indent="-228600" defTabSz="915988" eaLnBrk="0" hangingPunct="0">
              <a:defRPr sz="1400" b="1" u="sng">
                <a:solidFill>
                  <a:srgbClr val="FFFF00"/>
                </a:solidFill>
                <a:latin typeface="Arial" charset="0"/>
                <a:ea typeface="Arial" charset="0"/>
                <a:cs typeface="Arial" charset="0"/>
              </a:defRPr>
            </a:lvl3pPr>
            <a:lvl4pPr marL="1600200" indent="-228600" defTabSz="915988" eaLnBrk="0" hangingPunct="0">
              <a:defRPr sz="1400" b="1" u="sng">
                <a:solidFill>
                  <a:srgbClr val="FFFF00"/>
                </a:solidFill>
                <a:latin typeface="Arial" charset="0"/>
                <a:ea typeface="Arial" charset="0"/>
                <a:cs typeface="Arial" charset="0"/>
              </a:defRPr>
            </a:lvl4pPr>
            <a:lvl5pPr marL="2057400" indent="-228600" defTabSz="915988" eaLnBrk="0" hangingPunct="0">
              <a:defRPr sz="1400" b="1" u="sng">
                <a:solidFill>
                  <a:srgbClr val="FFFF00"/>
                </a:solidFill>
                <a:latin typeface="Arial" charset="0"/>
                <a:ea typeface="Arial" charset="0"/>
                <a:cs typeface="Arial" charset="0"/>
              </a:defRPr>
            </a:lvl5pPr>
            <a:lvl6pPr marL="2514600" indent="-228600" defTabSz="915988"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defTabSz="915988"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defTabSz="915988"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defTabSz="915988"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endParaRPr lang="pt-PT" sz="1200" b="0" u="none">
              <a:solidFill>
                <a:schemeClr val="tx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4FC602-7329-40CE-85ED-3E8BC678470F}" type="slidenum">
              <a:rPr lang="en-US"/>
              <a:pPr/>
              <a:t>52</a:t>
            </a:fld>
            <a:endParaRPr lang="en-US"/>
          </a:p>
        </p:txBody>
      </p:sp>
      <p:sp>
        <p:nvSpPr>
          <p:cNvPr id="132098" name="Rectangle 2"/>
          <p:cNvSpPr>
            <a:spLocks noGrp="1" noRot="1" noChangeAspect="1" noChangeArrowheads="1" noTextEdit="1"/>
          </p:cNvSpPr>
          <p:nvPr>
            <p:ph type="sldImg"/>
          </p:nvPr>
        </p:nvSpPr>
        <p:spPr>
          <a:xfrm>
            <a:off x="1108075" y="674688"/>
            <a:ext cx="4605338" cy="3454400"/>
          </a:xfrm>
          <a:ln/>
        </p:spPr>
      </p:sp>
      <p:sp>
        <p:nvSpPr>
          <p:cNvPr id="132099" name="Rectangle 3"/>
          <p:cNvSpPr>
            <a:spLocks noGrp="1" noChangeArrowheads="1"/>
          </p:cNvSpPr>
          <p:nvPr>
            <p:ph type="body" idx="1"/>
          </p:nvPr>
        </p:nvSpPr>
        <p:spPr>
          <a:xfrm>
            <a:off x="898503" y="4356309"/>
            <a:ext cx="5012971" cy="4123793"/>
          </a:xfrm>
        </p:spPr>
        <p:txBody>
          <a:bodyPr/>
          <a:lstStyle/>
          <a:p>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69505EBE-6DA2-5947-B158-C75CFE8B9DA3}" type="slidenum">
              <a:rPr lang="en-US"/>
              <a:pPr/>
              <a:t>4</a:t>
            </a:fld>
            <a:endParaRPr lang="en-US"/>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ED85EC05-570D-7144-AA35-080035E41152}" type="slidenum">
              <a:rPr lang="en-US"/>
              <a:pPr/>
              <a:t>12</a:t>
            </a:fld>
            <a:endParaRPr lang="en-US"/>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A0EE3E85-E844-E640-AE49-D8077BB1B2F8}" type="slidenum">
              <a:rPr lang="en-US"/>
              <a:pPr/>
              <a:t>13</a:t>
            </a:fld>
            <a:endParaRPr lang="en-US"/>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3"/>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C544E2FE-DB08-6347-81BD-912F4285F6D6}" type="slidenum">
              <a:rPr lang="en-US"/>
              <a:pPr/>
              <a:t>14</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0899" name="Rectangle 3"/>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A2079D4F-6679-034F-95DB-63706DBEFFB2}" type="slidenum">
              <a:rPr lang="en-US"/>
              <a:pPr/>
              <a:t>15</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947" name="Rectangle 3"/>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spcBef>
                <a:spcPct val="0"/>
              </a:spcBef>
            </a:pPr>
            <a:endParaRPr lang="en-US"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CA11AE19-3B3C-407F-8D94-B4C77A0CE6F6}" type="slidenum">
              <a:rPr lang="pt-PT">
                <a:solidFill>
                  <a:prstClr val="black"/>
                </a:solidFill>
                <a:latin typeface="Arial" charset="0"/>
                <a:cs typeface="Arial" charset="0"/>
              </a:rPr>
              <a:pPr/>
              <a:t>18</a:t>
            </a:fld>
            <a:endParaRPr lang="pt-PT" dirty="0">
              <a:solidFill>
                <a:prstClr val="black"/>
              </a:solidFill>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A656001-441D-424F-8901-35DA6CC6492C}" type="slidenum">
              <a:rPr lang="en-US"/>
              <a:pPr/>
              <a:t>19</a:t>
            </a:fld>
            <a:endParaRPr lang="en-US"/>
          </a:p>
        </p:txBody>
      </p:sp>
      <p:sp>
        <p:nvSpPr>
          <p:cNvPr id="98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307" name="Rectangle 3"/>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pt-PT"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377958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281074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t-P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233872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80289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PT"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227396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16768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pt-PT"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295098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294369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314351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PT"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384451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PT"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B3B0383-E763-834C-AAFC-056F9E89F3E9}" type="datetimeFigureOut">
              <a:rPr lang="en-US" smtClean="0"/>
              <a:t>29/08/2012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1EE344E-95EB-B846-98A6-517F0F1222E3}" type="slidenum">
              <a:rPr lang="en-US" smtClean="0"/>
              <a:t>‹#›</a:t>
            </a:fld>
            <a:endParaRPr lang="en-US"/>
          </a:p>
        </p:txBody>
      </p:sp>
    </p:spTree>
    <p:extLst>
      <p:ext uri="{BB962C8B-B14F-4D97-AF65-F5344CB8AC3E}">
        <p14:creationId xmlns:p14="http://schemas.microsoft.com/office/powerpoint/2010/main" val="5323741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4"/>
          <p:cNvPicPr>
            <a:picLocks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5"/>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86762" y="46581"/>
            <a:ext cx="757237" cy="617876"/>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754233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hyperlink" Target="http://go2.wordpress.com/?id=725X1342&amp;site=saberlibre.wordpress.com&amp;url=http://saberlibre.files.wordpress.com/2008/10/threemileislandreactor.jpg&amp;sref=http://saberlibre.wordpress.com/2008/10/06/la-caja-de-pandora-de-la-energia-nuclear-%25C2%25BFtambien-en-venezuela/" TargetMode="External"/><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27.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apren.pt/fotos/gca/apren_impacto_energias_renovaveis_1268753989.pdf" TargetMode="Externa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52.xml.rels><?xml version="1.0" encoding="UTF-8" standalone="yes"?>
<Relationships xmlns="http://schemas.openxmlformats.org/package/2006/relationships"><Relationship Id="rId13" Type="http://schemas.openxmlformats.org/officeDocument/2006/relationships/tags" Target="../tags/tag12.xml"/><Relationship Id="rId14" Type="http://schemas.openxmlformats.org/officeDocument/2006/relationships/tags" Target="../tags/tag13.xml"/><Relationship Id="rId15" Type="http://schemas.openxmlformats.org/officeDocument/2006/relationships/tags" Target="../tags/tag14.xml"/><Relationship Id="rId16" Type="http://schemas.openxmlformats.org/officeDocument/2006/relationships/tags" Target="../tags/tag15.xml"/><Relationship Id="rId17" Type="http://schemas.openxmlformats.org/officeDocument/2006/relationships/tags" Target="../tags/tag16.xml"/><Relationship Id="rId18" Type="http://schemas.openxmlformats.org/officeDocument/2006/relationships/tags" Target="../tags/tag17.xml"/><Relationship Id="rId19" Type="http://schemas.openxmlformats.org/officeDocument/2006/relationships/tags" Target="../tags/tag18.xml"/><Relationship Id="rId63" Type="http://schemas.openxmlformats.org/officeDocument/2006/relationships/tags" Target="../tags/tag62.xml"/><Relationship Id="rId64" Type="http://schemas.openxmlformats.org/officeDocument/2006/relationships/tags" Target="../tags/tag63.xml"/><Relationship Id="rId65" Type="http://schemas.openxmlformats.org/officeDocument/2006/relationships/slideLayout" Target="../slideLayouts/slideLayout2.xml"/><Relationship Id="rId66" Type="http://schemas.openxmlformats.org/officeDocument/2006/relationships/notesSlide" Target="../notesSlides/notesSlide21.xml"/><Relationship Id="rId67" Type="http://schemas.openxmlformats.org/officeDocument/2006/relationships/oleObject" Target="../embeddings/oleObject1.bin"/><Relationship Id="rId68" Type="http://schemas.openxmlformats.org/officeDocument/2006/relationships/oleObject" Target="../embeddings/oleObject2.bin"/><Relationship Id="rId69" Type="http://schemas.openxmlformats.org/officeDocument/2006/relationships/image" Target="../media/image51.emf"/><Relationship Id="rId50" Type="http://schemas.openxmlformats.org/officeDocument/2006/relationships/tags" Target="../tags/tag49.xml"/><Relationship Id="rId51" Type="http://schemas.openxmlformats.org/officeDocument/2006/relationships/tags" Target="../tags/tag50.xml"/><Relationship Id="rId52" Type="http://schemas.openxmlformats.org/officeDocument/2006/relationships/tags" Target="../tags/tag51.xml"/><Relationship Id="rId53" Type="http://schemas.openxmlformats.org/officeDocument/2006/relationships/tags" Target="../tags/tag52.xml"/><Relationship Id="rId54" Type="http://schemas.openxmlformats.org/officeDocument/2006/relationships/tags" Target="../tags/tag53.xml"/><Relationship Id="rId55" Type="http://schemas.openxmlformats.org/officeDocument/2006/relationships/tags" Target="../tags/tag54.xml"/><Relationship Id="rId56" Type="http://schemas.openxmlformats.org/officeDocument/2006/relationships/tags" Target="../tags/tag55.xml"/><Relationship Id="rId57" Type="http://schemas.openxmlformats.org/officeDocument/2006/relationships/tags" Target="../tags/tag56.xml"/><Relationship Id="rId58" Type="http://schemas.openxmlformats.org/officeDocument/2006/relationships/tags" Target="../tags/tag57.xml"/><Relationship Id="rId59" Type="http://schemas.openxmlformats.org/officeDocument/2006/relationships/tags" Target="../tags/tag58.xml"/><Relationship Id="rId40" Type="http://schemas.openxmlformats.org/officeDocument/2006/relationships/tags" Target="../tags/tag39.xml"/><Relationship Id="rId41" Type="http://schemas.openxmlformats.org/officeDocument/2006/relationships/tags" Target="../tags/tag40.xml"/><Relationship Id="rId42" Type="http://schemas.openxmlformats.org/officeDocument/2006/relationships/tags" Target="../tags/tag41.xml"/><Relationship Id="rId43" Type="http://schemas.openxmlformats.org/officeDocument/2006/relationships/tags" Target="../tags/tag42.xml"/><Relationship Id="rId44" Type="http://schemas.openxmlformats.org/officeDocument/2006/relationships/tags" Target="../tags/tag43.xml"/><Relationship Id="rId45" Type="http://schemas.openxmlformats.org/officeDocument/2006/relationships/tags" Target="../tags/tag44.xml"/><Relationship Id="rId46" Type="http://schemas.openxmlformats.org/officeDocument/2006/relationships/tags" Target="../tags/tag45.xml"/><Relationship Id="rId47" Type="http://schemas.openxmlformats.org/officeDocument/2006/relationships/tags" Target="../tags/tag46.xml"/><Relationship Id="rId48" Type="http://schemas.openxmlformats.org/officeDocument/2006/relationships/tags" Target="../tags/tag47.xml"/><Relationship Id="rId49" Type="http://schemas.openxmlformats.org/officeDocument/2006/relationships/tags" Target="../tags/tag48.xml"/><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tags" Target="../tags/tag5.xml"/><Relationship Id="rId7" Type="http://schemas.openxmlformats.org/officeDocument/2006/relationships/tags" Target="../tags/tag6.xml"/><Relationship Id="rId8" Type="http://schemas.openxmlformats.org/officeDocument/2006/relationships/tags" Target="../tags/tag7.xml"/><Relationship Id="rId9" Type="http://schemas.openxmlformats.org/officeDocument/2006/relationships/tags" Target="../tags/tag8.xml"/><Relationship Id="rId30" Type="http://schemas.openxmlformats.org/officeDocument/2006/relationships/tags" Target="../tags/tag29.xml"/><Relationship Id="rId31" Type="http://schemas.openxmlformats.org/officeDocument/2006/relationships/tags" Target="../tags/tag30.xml"/><Relationship Id="rId32" Type="http://schemas.openxmlformats.org/officeDocument/2006/relationships/tags" Target="../tags/tag31.xml"/><Relationship Id="rId33" Type="http://schemas.openxmlformats.org/officeDocument/2006/relationships/tags" Target="../tags/tag32.xml"/><Relationship Id="rId34" Type="http://schemas.openxmlformats.org/officeDocument/2006/relationships/tags" Target="../tags/tag33.xml"/><Relationship Id="rId35" Type="http://schemas.openxmlformats.org/officeDocument/2006/relationships/tags" Target="../tags/tag34.xml"/><Relationship Id="rId36" Type="http://schemas.openxmlformats.org/officeDocument/2006/relationships/tags" Target="../tags/tag35.xml"/><Relationship Id="rId37" Type="http://schemas.openxmlformats.org/officeDocument/2006/relationships/tags" Target="../tags/tag36.xml"/><Relationship Id="rId38" Type="http://schemas.openxmlformats.org/officeDocument/2006/relationships/tags" Target="../tags/tag37.xml"/><Relationship Id="rId39" Type="http://schemas.openxmlformats.org/officeDocument/2006/relationships/tags" Target="../tags/tag38.xml"/><Relationship Id="rId70" Type="http://schemas.openxmlformats.org/officeDocument/2006/relationships/oleObject" Target="../embeddings/oleObject3.bin"/><Relationship Id="rId71" Type="http://schemas.openxmlformats.org/officeDocument/2006/relationships/image" Target="../media/image52.emf"/><Relationship Id="rId20" Type="http://schemas.openxmlformats.org/officeDocument/2006/relationships/tags" Target="../tags/tag19.xml"/><Relationship Id="rId21" Type="http://schemas.openxmlformats.org/officeDocument/2006/relationships/tags" Target="../tags/tag20.xml"/><Relationship Id="rId22" Type="http://schemas.openxmlformats.org/officeDocument/2006/relationships/tags" Target="../tags/tag21.xml"/><Relationship Id="rId23" Type="http://schemas.openxmlformats.org/officeDocument/2006/relationships/tags" Target="../tags/tag22.xml"/><Relationship Id="rId24" Type="http://schemas.openxmlformats.org/officeDocument/2006/relationships/tags" Target="../tags/tag23.xml"/><Relationship Id="rId25" Type="http://schemas.openxmlformats.org/officeDocument/2006/relationships/tags" Target="../tags/tag24.xml"/><Relationship Id="rId26" Type="http://schemas.openxmlformats.org/officeDocument/2006/relationships/tags" Target="../tags/tag25.xml"/><Relationship Id="rId27" Type="http://schemas.openxmlformats.org/officeDocument/2006/relationships/tags" Target="../tags/tag26.xml"/><Relationship Id="rId28" Type="http://schemas.openxmlformats.org/officeDocument/2006/relationships/tags" Target="../tags/tag27.xml"/><Relationship Id="rId29" Type="http://schemas.openxmlformats.org/officeDocument/2006/relationships/tags" Target="../tags/tag28.xml"/><Relationship Id="rId60" Type="http://schemas.openxmlformats.org/officeDocument/2006/relationships/tags" Target="../tags/tag59.xml"/><Relationship Id="rId61" Type="http://schemas.openxmlformats.org/officeDocument/2006/relationships/tags" Target="../tags/tag60.xml"/><Relationship Id="rId62" Type="http://schemas.openxmlformats.org/officeDocument/2006/relationships/tags" Target="../tags/tag61.xml"/><Relationship Id="rId10" Type="http://schemas.openxmlformats.org/officeDocument/2006/relationships/tags" Target="../tags/tag9.xml"/><Relationship Id="rId11" Type="http://schemas.openxmlformats.org/officeDocument/2006/relationships/tags" Target="../tags/tag10.xml"/><Relationship Id="rId12" Type="http://schemas.openxmlformats.org/officeDocument/2006/relationships/tags" Target="../tags/tag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 Id="rId3" Type="http://schemas.openxmlformats.org/officeDocument/2006/relationships/image" Target="../media/image5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oup 1"/>
          <p:cNvGrpSpPr>
            <a:grpSpLocks/>
          </p:cNvGrpSpPr>
          <p:nvPr/>
        </p:nvGrpSpPr>
        <p:grpSpPr bwMode="auto">
          <a:xfrm>
            <a:off x="0" y="-12700"/>
            <a:ext cx="9144000" cy="548680"/>
            <a:chOff x="0" y="0"/>
            <a:chExt cx="5760" cy="360"/>
          </a:xfrm>
        </p:grpSpPr>
        <p:sp>
          <p:nvSpPr>
            <p:cNvPr id="8194" name="Rectangle 2"/>
            <p:cNvSpPr>
              <a:spLocks/>
            </p:cNvSpPr>
            <p:nvPr/>
          </p:nvSpPr>
          <p:spPr bwMode="auto">
            <a:xfrm>
              <a:off x="0" y="0"/>
              <a:ext cx="5760" cy="360"/>
            </a:xfrm>
            <a:prstGeom prst="rect">
              <a:avLst/>
            </a:prstGeom>
            <a:gradFill rotWithShape="0">
              <a:gsLst>
                <a:gs pos="0">
                  <a:srgbClr val="72BDF6"/>
                </a:gs>
                <a:gs pos="100000">
                  <a:srgbClr val="FFFFFF"/>
                </a:gs>
              </a:gsLst>
              <a:lin ang="1986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dirty="0"/>
            </a:p>
          </p:txBody>
        </p:sp>
        <p:sp>
          <p:nvSpPr>
            <p:cNvPr id="8195" name="Rectangle 3"/>
            <p:cNvSpPr>
              <a:spLocks/>
            </p:cNvSpPr>
            <p:nvPr/>
          </p:nvSpPr>
          <p:spPr bwMode="auto">
            <a:xfrm>
              <a:off x="0" y="0"/>
              <a:ext cx="57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dirty="0"/>
            </a:p>
          </p:txBody>
        </p:sp>
      </p:grpSp>
      <p:pic>
        <p:nvPicPr>
          <p:cNvPr id="819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19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19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57" y="3935433"/>
            <a:ext cx="2857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199" name="Rectangle 7"/>
          <p:cNvSpPr>
            <a:spLocks noGrp="1" noChangeArrowheads="1"/>
          </p:cNvSpPr>
          <p:nvPr>
            <p:ph type="title"/>
          </p:nvPr>
        </p:nvSpPr>
        <p:spPr>
          <a:xfrm>
            <a:off x="0" y="683243"/>
            <a:ext cx="8356600" cy="1727200"/>
          </a:xfrm>
          <a:ln/>
        </p:spPr>
        <p:txBody>
          <a:bodyPr rIns="132080"/>
          <a:lstStyle/>
          <a:p>
            <a:r>
              <a:rPr lang="en-US" sz="2400" dirty="0" smtClean="0">
                <a:solidFill>
                  <a:srgbClr val="008000"/>
                </a:solidFill>
                <a:effectLst>
                  <a:outerShdw blurRad="38100" dist="38100" dir="2700000" algn="tl">
                    <a:srgbClr val="DDDDDD"/>
                  </a:outerShdw>
                </a:effectLst>
                <a:latin typeface="Verdana" charset="0"/>
                <a:cs typeface="Verdana" charset="0"/>
                <a:sym typeface="Verdana" charset="0"/>
              </a:rPr>
              <a:t>AMBIENTE e ENERGIA </a:t>
            </a:r>
            <a:r>
              <a:rPr lang="en-US" sz="5400" dirty="0">
                <a:solidFill>
                  <a:srgbClr val="008000"/>
                </a:solidFill>
                <a:effectLst>
                  <a:outerShdw blurRad="38100" dist="38100" dir="2700000" algn="tl">
                    <a:srgbClr val="DDDDDD"/>
                  </a:outerShdw>
                </a:effectLst>
              </a:rPr>
              <a:t/>
            </a:r>
            <a:br>
              <a:rPr lang="en-US" sz="5400" dirty="0">
                <a:solidFill>
                  <a:srgbClr val="008000"/>
                </a:solidFill>
                <a:effectLst>
                  <a:outerShdw blurRad="38100" dist="38100" dir="2700000" algn="tl">
                    <a:srgbClr val="DDDDDD"/>
                  </a:outerShdw>
                </a:effectLst>
              </a:rPr>
            </a:br>
            <a:r>
              <a:rPr lang="en-US" sz="3600" dirty="0">
                <a:solidFill>
                  <a:srgbClr val="008000"/>
                </a:solidFill>
                <a:effectLst>
                  <a:outerShdw blurRad="38100" dist="38100" dir="2700000" algn="tl">
                    <a:srgbClr val="DDDDDD"/>
                  </a:outerShdw>
                </a:effectLst>
                <a:latin typeface="Verdana" charset="0"/>
                <a:cs typeface="Verdana" charset="0"/>
                <a:sym typeface="Verdana" charset="0"/>
              </a:rPr>
              <a:t>O tempo das </a:t>
            </a:r>
            <a:r>
              <a:rPr lang="en-US" sz="3600" dirty="0" err="1">
                <a:solidFill>
                  <a:srgbClr val="008000"/>
                </a:solidFill>
                <a:effectLst>
                  <a:outerShdw blurRad="38100" dist="38100" dir="2700000" algn="tl">
                    <a:srgbClr val="DDDDDD"/>
                  </a:outerShdw>
                </a:effectLst>
                <a:latin typeface="Verdana" charset="0"/>
                <a:cs typeface="Verdana" charset="0"/>
                <a:sym typeface="Verdana" charset="0"/>
              </a:rPr>
              <a:t>decisões</a:t>
            </a:r>
            <a:endParaRPr lang="en-US" sz="3600" dirty="0">
              <a:solidFill>
                <a:srgbClr val="008000"/>
              </a:solidFill>
              <a:effectLst>
                <a:outerShdw blurRad="38100" dist="38100" dir="2700000" algn="tl">
                  <a:srgbClr val="DDDDDD"/>
                </a:outerShdw>
              </a:effectLst>
              <a:latin typeface="Verdana" charset="0"/>
              <a:sym typeface="Verdana" charset="0"/>
            </a:endParaRPr>
          </a:p>
        </p:txBody>
      </p:sp>
      <p:sp>
        <p:nvSpPr>
          <p:cNvPr id="8200" name="Rectangle 8"/>
          <p:cNvSpPr>
            <a:spLocks/>
          </p:cNvSpPr>
          <p:nvPr/>
        </p:nvSpPr>
        <p:spPr bwMode="auto">
          <a:xfrm>
            <a:off x="209777" y="3886200"/>
            <a:ext cx="8724446" cy="5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r"/>
            <a:r>
              <a:rPr lang="en-US" b="1" dirty="0" smtClean="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Centro </a:t>
            </a:r>
            <a:r>
              <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de </a:t>
            </a:r>
            <a:r>
              <a:rPr lang="en-US" b="1" dirty="0" err="1">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Estudos</a:t>
            </a:r>
            <a:r>
              <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 </a:t>
            </a:r>
            <a:r>
              <a:rPr lang="en-US" b="1" dirty="0" err="1">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em</a:t>
            </a:r>
            <a:r>
              <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 </a:t>
            </a:r>
            <a:r>
              <a:rPr lang="en-US" b="1" dirty="0" err="1">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Economia</a:t>
            </a:r>
            <a:r>
              <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 da Energia </a:t>
            </a:r>
          </a:p>
          <a:p>
            <a:pPr marL="39688" algn="r"/>
            <a:r>
              <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dos </a:t>
            </a:r>
            <a:r>
              <a:rPr lang="en-US" b="1" dirty="0" err="1">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Transportes</a:t>
            </a:r>
            <a:r>
              <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 e do </a:t>
            </a:r>
            <a:r>
              <a:rPr lang="en-US" b="1" dirty="0" smtClean="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Ambiente                  </a:t>
            </a:r>
          </a:p>
          <a:p>
            <a:pPr marL="39688" algn="r"/>
            <a:endPar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endParaRPr>
          </a:p>
          <a:p>
            <a:pPr marL="39688" algn="just"/>
            <a:r>
              <a:rPr lang="en-US" b="1" dirty="0" smtClean="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   													</a:t>
            </a:r>
            <a:r>
              <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 </a:t>
            </a:r>
            <a:r>
              <a:rPr lang="en-US" b="1" dirty="0" smtClean="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rPr>
              <a:t> </a:t>
            </a:r>
            <a:endPar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endParaRPr>
          </a:p>
          <a:p>
            <a:pPr marL="39688" algn="r"/>
            <a:endParaRPr lang="en-US" b="1" u="none" dirty="0" smtClean="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endParaRPr>
          </a:p>
          <a:p>
            <a:pPr marL="39688" algn="r"/>
            <a:endParaRPr lang="en-US" b="1" dirty="0">
              <a:solidFill>
                <a:srgbClr val="777C84"/>
              </a:solidFill>
              <a:effectLst>
                <a:outerShdw blurRad="38100" dist="38100" dir="2700000" algn="tl">
                  <a:srgbClr val="DDDDDD"/>
                </a:outerShdw>
              </a:effectLst>
              <a:latin typeface="Lucida Handwriting"/>
              <a:ea typeface="ＭＳ Ｐゴシック" charset="0"/>
              <a:cs typeface="Lucida Handwriting"/>
              <a:sym typeface="Lucida Grande" charset="0"/>
            </a:endParaRPr>
          </a:p>
        </p:txBody>
      </p:sp>
      <p:sp>
        <p:nvSpPr>
          <p:cNvPr id="10" name="Subtitle 2"/>
          <p:cNvSpPr txBox="1">
            <a:spLocks/>
          </p:cNvSpPr>
          <p:nvPr/>
        </p:nvSpPr>
        <p:spPr>
          <a:xfrm>
            <a:off x="2321954" y="3499757"/>
            <a:ext cx="6531975" cy="3864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600" dirty="0">
              <a:solidFill>
                <a:schemeClr val="accent3">
                  <a:lumMod val="50000"/>
                </a:schemeClr>
              </a:solidFill>
              <a:latin typeface="Lucida Handwriting"/>
              <a:cs typeface="Lucida Handwriting"/>
            </a:endParaRPr>
          </a:p>
        </p:txBody>
      </p:sp>
      <p:sp>
        <p:nvSpPr>
          <p:cNvPr id="2" name="TextBox 1"/>
          <p:cNvSpPr txBox="1"/>
          <p:nvPr/>
        </p:nvSpPr>
        <p:spPr>
          <a:xfrm>
            <a:off x="7056126" y="6385501"/>
            <a:ext cx="1797803" cy="369332"/>
          </a:xfrm>
          <a:prstGeom prst="rect">
            <a:avLst/>
          </a:prstGeom>
          <a:noFill/>
        </p:spPr>
        <p:txBody>
          <a:bodyPr wrap="none" rtlCol="0">
            <a:spAutoFit/>
          </a:bodyPr>
          <a:lstStyle/>
          <a:p>
            <a:pPr algn="r"/>
            <a:r>
              <a:rPr lang="en-US" dirty="0" err="1" smtClean="0">
                <a:solidFill>
                  <a:schemeClr val="accent3">
                    <a:lumMod val="50000"/>
                  </a:schemeClr>
                </a:solidFill>
                <a:latin typeface="Lucida Handwriting"/>
                <a:cs typeface="Lucida Handwriting"/>
              </a:rPr>
              <a:t>Agosto</a:t>
            </a:r>
            <a:r>
              <a:rPr lang="en-US" dirty="0" smtClean="0">
                <a:solidFill>
                  <a:schemeClr val="accent3">
                    <a:lumMod val="50000"/>
                  </a:schemeClr>
                </a:solidFill>
                <a:latin typeface="Lucida Handwriting"/>
                <a:cs typeface="Lucida Handwriting"/>
              </a:rPr>
              <a:t> 2012</a:t>
            </a:r>
          </a:p>
        </p:txBody>
      </p:sp>
      <p:sp>
        <p:nvSpPr>
          <p:cNvPr id="3" name="TextBox 2"/>
          <p:cNvSpPr txBox="1"/>
          <p:nvPr/>
        </p:nvSpPr>
        <p:spPr>
          <a:xfrm>
            <a:off x="5574084" y="2695450"/>
            <a:ext cx="2277547" cy="369332"/>
          </a:xfrm>
          <a:prstGeom prst="rect">
            <a:avLst/>
          </a:prstGeom>
          <a:noFill/>
        </p:spPr>
        <p:txBody>
          <a:bodyPr wrap="none" rtlCol="0">
            <a:spAutoFit/>
          </a:bodyPr>
          <a:lstStyle/>
          <a:p>
            <a:pPr algn="r"/>
            <a:r>
              <a:rPr lang="en-US" dirty="0" smtClean="0">
                <a:solidFill>
                  <a:schemeClr val="accent3">
                    <a:lumMod val="50000"/>
                  </a:schemeClr>
                </a:solidFill>
                <a:latin typeface="Lucida Handwriting"/>
                <a:cs typeface="Lucida Handwriting"/>
              </a:rPr>
              <a:t>Carlos Pimenta</a:t>
            </a:r>
          </a:p>
        </p:txBody>
      </p:sp>
      <p:sp>
        <p:nvSpPr>
          <p:cNvPr id="5" name="TextBox 4"/>
          <p:cNvSpPr txBox="1"/>
          <p:nvPr/>
        </p:nvSpPr>
        <p:spPr>
          <a:xfrm>
            <a:off x="6839858" y="4971143"/>
            <a:ext cx="1294720" cy="784020"/>
          </a:xfrm>
          <a:prstGeom prst="rect">
            <a:avLst/>
          </a:prstGeom>
          <a:noFill/>
        </p:spPr>
        <p:txBody>
          <a:bodyPr wrap="square" rtlCol="0">
            <a:spAutoFit/>
          </a:bodyPr>
          <a:lstStyle/>
          <a:p>
            <a:endParaRPr lang="en-US" dirty="0"/>
          </a:p>
        </p:txBody>
      </p:sp>
      <p:sp>
        <p:nvSpPr>
          <p:cNvPr id="15" name="TextBox 14"/>
          <p:cNvSpPr txBox="1"/>
          <p:nvPr/>
        </p:nvSpPr>
        <p:spPr>
          <a:xfrm>
            <a:off x="539552" y="548680"/>
            <a:ext cx="1512168" cy="1080120"/>
          </a:xfrm>
          <a:prstGeom prst="rect">
            <a:avLst/>
          </a:prstGeom>
          <a:noFill/>
        </p:spPr>
        <p:txBody>
          <a:bodyPr wrap="square" rtlCol="0">
            <a:spAutoFit/>
          </a:bodyPr>
          <a:lstStyle/>
          <a:p>
            <a:endParaRPr lang="en-US" dirty="0"/>
          </a:p>
        </p:txBody>
      </p:sp>
      <p:sp>
        <p:nvSpPr>
          <p:cNvPr id="16" name="TextBox 15"/>
          <p:cNvSpPr txBox="1"/>
          <p:nvPr/>
        </p:nvSpPr>
        <p:spPr>
          <a:xfrm>
            <a:off x="-57584" y="2317440"/>
            <a:ext cx="1512168" cy="1080120"/>
          </a:xfrm>
          <a:prstGeom prst="rect">
            <a:avLst/>
          </a:prstGeom>
          <a:noFill/>
        </p:spPr>
        <p:txBody>
          <a:bodyPr wrap="square" rtlCol="0">
            <a:spAutoFit/>
          </a:bodyPr>
          <a:lstStyle/>
          <a:p>
            <a:endParaRPr lang="en-US" kern="1200" dirty="0"/>
          </a:p>
        </p:txBody>
      </p:sp>
      <p:sp>
        <p:nvSpPr>
          <p:cNvPr id="4" name="TextBox 3"/>
          <p:cNvSpPr txBox="1"/>
          <p:nvPr/>
        </p:nvSpPr>
        <p:spPr>
          <a:xfrm>
            <a:off x="3220581" y="188413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9601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CaixaDeTexto 3"/>
          <p:cNvSpPr txBox="1">
            <a:spLocks noChangeArrowheads="1"/>
          </p:cNvSpPr>
          <p:nvPr/>
        </p:nvSpPr>
        <p:spPr bwMode="auto">
          <a:xfrm>
            <a:off x="285750" y="285750"/>
            <a:ext cx="8429625" cy="101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r>
              <a:rPr lang="en-US" sz="2000" b="1">
                <a:solidFill>
                  <a:srgbClr val="800000"/>
                </a:solidFill>
              </a:rPr>
              <a:t>The Resilience Factor: </a:t>
            </a:r>
          </a:p>
          <a:p>
            <a:pPr eaLnBrk="1" hangingPunct="1"/>
            <a:r>
              <a:rPr lang="en-US" sz="2000" b="1">
                <a:solidFill>
                  <a:srgbClr val="800000"/>
                </a:solidFill>
              </a:rPr>
              <a:t>Conventional energy systems: accidents/incidents that have huge global impacts – environment/health, markets/prices, availability</a:t>
            </a:r>
          </a:p>
        </p:txBody>
      </p:sp>
      <p:pic>
        <p:nvPicPr>
          <p:cNvPr id="425987" name="Picture 2" descr="http://www.treehugger.com/gulf-oil-spi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448" y="1714500"/>
            <a:ext cx="3065115" cy="191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88" name="Picture 4" descr="http://www.thecolorawards.com/2006presentation/gallery/photoshow/winners/21_year/images/8_03_41_42_Waldie_Ian_Iraq_Oil_Fiel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88" y="3857625"/>
            <a:ext cx="1141884" cy="1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89" name="Picture 8" descr="http://www.government-fleet.com/fc_images/articles/Hurricane-Ike-Oil-Rig-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4643438"/>
            <a:ext cx="2779365" cy="17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0" name="Picture 10" descr="CHERNOBYL_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714500"/>
            <a:ext cx="2102941" cy="284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Picture 12" descr="Destrucción del Reactor Nuclear de Three Mile Islan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627" y="3714750"/>
            <a:ext cx="1955602"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2" name="Picture 14" descr="http://gcaptain.com/maritime/blog/wp-content/uploads/2007/05/exxon-valdez.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25" y="4422428"/>
            <a:ext cx="2357438" cy="17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93" name="Rectangle 17"/>
          <p:cNvSpPr>
            <a:spLocks noChangeArrowheads="1"/>
          </p:cNvSpPr>
          <p:nvPr/>
        </p:nvSpPr>
        <p:spPr bwMode="auto">
          <a:xfrm>
            <a:off x="5715000" y="1736824"/>
            <a:ext cx="3214688" cy="182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spAutoFit/>
          </a:bodyPr>
          <a:lstStyle/>
          <a:p>
            <a:pPr eaLnBrk="0" hangingPunct="0">
              <a:spcAft>
                <a:spcPts val="598"/>
              </a:spcAft>
              <a:tabLst>
                <a:tab pos="2510269" algn="r"/>
              </a:tabLst>
            </a:pPr>
            <a:r>
              <a:rPr lang="ja-JP" altLang="en-US" sz="1200" b="1">
                <a:solidFill>
                  <a:srgbClr val="800000"/>
                </a:solidFill>
                <a:cs typeface="Calibri" charset="0"/>
              </a:rPr>
              <a:t>“</a:t>
            </a:r>
            <a:r>
              <a:rPr lang="en-US" sz="1200" b="1">
                <a:solidFill>
                  <a:srgbClr val="800000"/>
                </a:solidFill>
                <a:cs typeface="Calibri" charset="0"/>
              </a:rPr>
              <a:t>… The BP oil spill in the Gulf Coast is the worst environmental disaster of its kind in our nation's history(…) We are working to hold BP accountable for the damage to the lands and the livelihoods of the Gulf Coast, and we are taking strong precautions to make certain a spill like this never happens again.</a:t>
            </a:r>
            <a:r>
              <a:rPr lang="ja-JP" altLang="en-US" sz="1200" b="1">
                <a:solidFill>
                  <a:srgbClr val="800000"/>
                </a:solidFill>
              </a:rPr>
              <a:t>“</a:t>
            </a:r>
            <a:r>
              <a:rPr lang="en-US" sz="1200" b="1">
                <a:solidFill>
                  <a:srgbClr val="800000"/>
                </a:solidFill>
              </a:rPr>
              <a:t>	</a:t>
            </a:r>
          </a:p>
          <a:p>
            <a:pPr eaLnBrk="0" hangingPunct="0">
              <a:spcAft>
                <a:spcPts val="598"/>
              </a:spcAft>
              <a:tabLst>
                <a:tab pos="2510269" algn="r"/>
              </a:tabLst>
            </a:pPr>
            <a:r>
              <a:rPr lang="en-US" sz="1200" b="1">
                <a:solidFill>
                  <a:srgbClr val="800000"/>
                </a:solidFill>
              </a:rPr>
              <a:t>	Barack Obama	14.June.2010</a:t>
            </a:r>
          </a:p>
        </p:txBody>
      </p:sp>
    </p:spTree>
    <p:extLst>
      <p:ext uri="{BB962C8B-B14F-4D97-AF65-F5344CB8AC3E}">
        <p14:creationId xmlns:p14="http://schemas.microsoft.com/office/powerpoint/2010/main" val="525134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CaixaDeTexto 3"/>
          <p:cNvSpPr txBox="1">
            <a:spLocks noChangeArrowheads="1"/>
          </p:cNvSpPr>
          <p:nvPr/>
        </p:nvSpPr>
        <p:spPr bwMode="auto">
          <a:xfrm>
            <a:off x="285750" y="285750"/>
            <a:ext cx="8429625" cy="101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r>
              <a:rPr lang="en-US" sz="2000" b="1">
                <a:solidFill>
                  <a:srgbClr val="800000"/>
                </a:solidFill>
              </a:rPr>
              <a:t>The Resilience Factor: </a:t>
            </a:r>
          </a:p>
          <a:p>
            <a:pPr eaLnBrk="1" hangingPunct="1"/>
            <a:r>
              <a:rPr lang="en-US" sz="2000" b="1">
                <a:solidFill>
                  <a:srgbClr val="800000"/>
                </a:solidFill>
              </a:rPr>
              <a:t>Renewable systems: accidents/incidents with local expression, little/no impacts at the regional/global scale</a:t>
            </a:r>
          </a:p>
        </p:txBody>
      </p:sp>
      <p:pic>
        <p:nvPicPr>
          <p:cNvPr id="427011" name="Picture 2" descr="http://www.burnham-on-sea.com/news/2006/wind-sho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 y="1785937"/>
            <a:ext cx="2786063" cy="225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2" name="Picture 4" descr="http://www.richarddows.co.uk/wp-content/uploads/2008/07/turbi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 y="4143375"/>
            <a:ext cx="3357563" cy="224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3" name="Picture 6" descr="http://www.thetechherald.com/media/images/200902/ufowindturbin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688" y="2428876"/>
            <a:ext cx="2428875" cy="161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4" name="Picture 8" descr="http://www.solarray.com/Images/ImagesTGuides/BrokenModuleCloseu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786062"/>
            <a:ext cx="3038326" cy="354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653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31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318" name="Picture 6"/>
          <p:cNvPicPr>
            <a:picLocks noChangeArrowheads="1"/>
          </p:cNvPicPr>
          <p:nvPr/>
        </p:nvPicPr>
        <p:blipFill>
          <a:blip r:embed="rId5">
            <a:alphaModFix amt="85000"/>
            <a:extLst>
              <a:ext uri="{BEBA8EAE-BF5A-486C-A8C5-ECC9F3942E4B}">
                <a14:imgProps xmlns:a14="http://schemas.microsoft.com/office/drawing/2010/main">
                  <a14:imgLayer r:embed="rId6">
                    <a14:imgEffect>
                      <a14:sharpenSoften amount="28000"/>
                    </a14:imgEffect>
                    <a14:imgEffect>
                      <a14:brightnessContrast bright="11000" contrast="17000"/>
                    </a14:imgEffect>
                  </a14:imgLayer>
                </a14:imgProps>
              </a:ext>
              <a:ext uri="{28A0092B-C50C-407E-A947-70E740481C1C}">
                <a14:useLocalDpi xmlns:a14="http://schemas.microsoft.com/office/drawing/2010/main" val="0"/>
              </a:ext>
            </a:extLst>
          </a:blip>
          <a:srcRect/>
          <a:stretch>
            <a:fillRect/>
          </a:stretch>
        </p:blipFill>
        <p:spPr bwMode="auto">
          <a:xfrm>
            <a:off x="76200" y="674253"/>
            <a:ext cx="9259640" cy="585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321" name="Rectangle 9"/>
          <p:cNvSpPr>
            <a:spLocks/>
          </p:cNvSpPr>
          <p:nvPr/>
        </p:nvSpPr>
        <p:spPr bwMode="auto">
          <a:xfrm>
            <a:off x="3409950" y="6457950"/>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1200" b="1">
                <a:solidFill>
                  <a:srgbClr val="898989"/>
                </a:solidFill>
                <a:latin typeface="Lucida Grande" charset="0"/>
                <a:ea typeface="ＭＳ Ｐゴシック" charset="0"/>
                <a:cs typeface="Lucida Grande" charset="0"/>
                <a:sym typeface="Lucida Grande" charset="0"/>
              </a:rPr>
              <a:t>6</a:t>
            </a:r>
          </a:p>
        </p:txBody>
      </p:sp>
      <p:sp>
        <p:nvSpPr>
          <p:cNvPr id="13320" name="Rectangle 8"/>
          <p:cNvSpPr>
            <a:spLocks noGrp="1" noChangeArrowheads="1"/>
          </p:cNvSpPr>
          <p:nvPr>
            <p:ph type="body" idx="1"/>
          </p:nvPr>
        </p:nvSpPr>
        <p:spPr>
          <a:xfrm>
            <a:off x="0" y="674253"/>
            <a:ext cx="8258175" cy="4483100"/>
          </a:xfrm>
          <a:ln/>
        </p:spPr>
        <p:txBody>
          <a:bodyPr rIns="132080">
            <a:normAutofit lnSpcReduction="10000"/>
          </a:bodyPr>
          <a:lstStyle/>
          <a:p>
            <a:pPr>
              <a:buClr>
                <a:srgbClr val="0D78C9"/>
              </a:buClr>
            </a:pPr>
            <a:r>
              <a:rPr lang="pt-PT" b="1" dirty="0" smtClean="0">
                <a:solidFill>
                  <a:srgbClr val="0000FF"/>
                </a:solidFill>
                <a:effectLst>
                  <a:outerShdw blurRad="38100" dist="38100" dir="2700000" algn="tl">
                    <a:srgbClr val="DDDDDD"/>
                  </a:outerShdw>
                </a:effectLst>
              </a:rPr>
              <a:t>Os possíveis recursos para substituir o petróleo no futuro…</a:t>
            </a:r>
          </a:p>
          <a:p>
            <a:pPr marL="782638" lvl="1">
              <a:buClr>
                <a:srgbClr val="0D78C9"/>
              </a:buClr>
            </a:pPr>
            <a:r>
              <a:rPr lang="pt-PT" b="1" dirty="0" smtClean="0">
                <a:solidFill>
                  <a:srgbClr val="0000FF"/>
                </a:solidFill>
                <a:effectLst>
                  <a:outerShdw blurRad="38100" dist="38100" dir="2700000" algn="tl">
                    <a:srgbClr val="DDDDDD"/>
                  </a:outerShdw>
                </a:effectLst>
              </a:rPr>
              <a:t>Areias betuminosas</a:t>
            </a:r>
          </a:p>
          <a:p>
            <a:pPr marL="782638" lvl="1">
              <a:buClr>
                <a:srgbClr val="0D78C9"/>
              </a:buClr>
            </a:pPr>
            <a:r>
              <a:rPr lang="pt-PT" b="1" dirty="0" smtClean="0">
                <a:solidFill>
                  <a:srgbClr val="0000FF"/>
                </a:solidFill>
                <a:effectLst>
                  <a:outerShdw blurRad="38100" dist="38100" dir="2700000" algn="tl">
                    <a:srgbClr val="DDDDDD"/>
                  </a:outerShdw>
                </a:effectLst>
              </a:rPr>
              <a:t>Xistos betuminosos</a:t>
            </a:r>
          </a:p>
          <a:p>
            <a:pPr marL="782638" lvl="1">
              <a:buClr>
                <a:srgbClr val="0D78C9"/>
              </a:buClr>
            </a:pPr>
            <a:r>
              <a:rPr lang="pt-PT" b="1" dirty="0" smtClean="0">
                <a:solidFill>
                  <a:srgbClr val="0000FF"/>
                </a:solidFill>
                <a:effectLst>
                  <a:outerShdw blurRad="38100" dist="38100" dir="2700000" algn="tl">
                    <a:srgbClr val="DDDDDD"/>
                  </a:outerShdw>
                </a:effectLst>
              </a:rPr>
              <a:t>Carvão </a:t>
            </a:r>
            <a:r>
              <a:rPr lang="pt-PT" b="1" dirty="0" err="1" smtClean="0">
                <a:solidFill>
                  <a:srgbClr val="0000FF"/>
                </a:solidFill>
                <a:effectLst>
                  <a:outerShdw blurRad="38100" dist="38100" dir="2700000" algn="tl">
                    <a:srgbClr val="DDDDDD"/>
                  </a:outerShdw>
                </a:effectLst>
              </a:rPr>
              <a:t>liquifeito</a:t>
            </a:r>
            <a:endParaRPr lang="pt-PT" b="1" dirty="0" smtClean="0">
              <a:solidFill>
                <a:srgbClr val="0000FF"/>
              </a:solidFill>
              <a:effectLst>
                <a:outerShdw blurRad="38100" dist="38100" dir="2700000" algn="tl">
                  <a:srgbClr val="DDDDDD"/>
                </a:outerShdw>
              </a:effectLst>
            </a:endParaRPr>
          </a:p>
          <a:p>
            <a:pPr>
              <a:buClr>
                <a:srgbClr val="0D78C9"/>
              </a:buClr>
            </a:pPr>
            <a:r>
              <a:rPr lang="pt-PT" b="1" dirty="0" smtClean="0">
                <a:solidFill>
                  <a:srgbClr val="0000FF"/>
                </a:solidFill>
                <a:effectLst>
                  <a:outerShdw blurRad="38100" dist="38100" dir="2700000" algn="tl">
                    <a:srgbClr val="DDDDDD"/>
                  </a:outerShdw>
                </a:effectLst>
              </a:rPr>
              <a:t>…Nunca serão opções baratas: o tempo da energia barata acabou</a:t>
            </a:r>
          </a:p>
          <a:p>
            <a:pPr>
              <a:buClr>
                <a:srgbClr val="0D78C9"/>
              </a:buClr>
            </a:pPr>
            <a:endParaRPr lang="pt-PT" sz="2000" dirty="0" smtClean="0">
              <a:solidFill>
                <a:srgbClr val="000080"/>
              </a:solidFill>
              <a:effectLst>
                <a:outerShdw blurRad="38100" dist="38100" dir="2700000" algn="tl">
                  <a:srgbClr val="DDDDDD"/>
                </a:outerShdw>
              </a:effectLst>
            </a:endParaRPr>
          </a:p>
          <a:p>
            <a:pPr>
              <a:buClr>
                <a:srgbClr val="FF0000"/>
              </a:buClr>
            </a:pPr>
            <a:r>
              <a:rPr lang="pt-PT" dirty="0" smtClean="0">
                <a:solidFill>
                  <a:srgbClr val="FF0000"/>
                </a:solidFill>
                <a:effectLst>
                  <a:outerShdw blurRad="38100" dist="38100" dir="2700000" algn="tl">
                    <a:srgbClr val="DDDDDD"/>
                  </a:outerShdw>
                </a:effectLst>
              </a:rPr>
              <a:t>Mas sobretudo…</a:t>
            </a:r>
            <a:endParaRPr lang="pt-PT" dirty="0">
              <a:solidFill>
                <a:srgbClr val="FF0000"/>
              </a:solidFill>
              <a:effectLst>
                <a:outerShdw blurRad="38100" dist="38100" dir="2700000" algn="tl">
                  <a:srgbClr val="DDDDDD"/>
                </a:outerShdw>
              </a:effectLst>
            </a:endParaRPr>
          </a:p>
        </p:txBody>
      </p:sp>
    </p:spTree>
    <p:extLst>
      <p:ext uri="{BB962C8B-B14F-4D97-AF65-F5344CB8AC3E}">
        <p14:creationId xmlns:p14="http://schemas.microsoft.com/office/powerpoint/2010/main" val="64732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366" name="Rectangle 6"/>
          <p:cNvSpPr>
            <a:spLocks noGrp="1" noChangeArrowheads="1"/>
          </p:cNvSpPr>
          <p:nvPr>
            <p:ph type="title"/>
          </p:nvPr>
        </p:nvSpPr>
        <p:spPr>
          <a:xfrm>
            <a:off x="198438" y="37817"/>
            <a:ext cx="7945437" cy="960892"/>
          </a:xfrm>
          <a:ln/>
        </p:spPr>
        <p:txBody>
          <a:bodyPr rIns="132080"/>
          <a:lstStyle/>
          <a:p>
            <a:r>
              <a:rPr lang="en-US" sz="3600" dirty="0">
                <a:solidFill>
                  <a:srgbClr val="800000"/>
                </a:solidFill>
                <a:effectLst>
                  <a:outerShdw blurRad="38100" dist="38100" dir="2700000" algn="tl">
                    <a:srgbClr val="DDDDDD"/>
                  </a:outerShdw>
                </a:effectLst>
                <a:latin typeface="Verdana" charset="0"/>
                <a:cs typeface="Verdana" charset="0"/>
                <a:sym typeface="Verdana" charset="0"/>
              </a:rPr>
              <a:t>A </a:t>
            </a:r>
            <a:r>
              <a:rPr lang="en-US" sz="3600" dirty="0" err="1">
                <a:solidFill>
                  <a:srgbClr val="800000"/>
                </a:solidFill>
                <a:effectLst>
                  <a:outerShdw blurRad="38100" dist="38100" dir="2700000" algn="tl">
                    <a:srgbClr val="DDDDDD"/>
                  </a:outerShdw>
                </a:effectLst>
                <a:latin typeface="Verdana" charset="0"/>
                <a:cs typeface="Verdana" charset="0"/>
                <a:sym typeface="Verdana" charset="0"/>
              </a:rPr>
              <a:t>atmosfera</a:t>
            </a:r>
            <a:r>
              <a:rPr lang="en-US" sz="3600" dirty="0">
                <a:solidFill>
                  <a:srgbClr val="800000"/>
                </a:solidFill>
                <a:effectLst>
                  <a:outerShdw blurRad="38100" dist="38100" dir="2700000" algn="tl">
                    <a:srgbClr val="DDDDDD"/>
                  </a:outerShdw>
                </a:effectLst>
                <a:latin typeface="Verdana" charset="0"/>
                <a:cs typeface="Verdana" charset="0"/>
                <a:sym typeface="Verdana" charset="0"/>
              </a:rPr>
              <a:t> </a:t>
            </a:r>
            <a:r>
              <a:rPr lang="en-US" sz="3600" dirty="0" err="1">
                <a:solidFill>
                  <a:srgbClr val="800000"/>
                </a:solidFill>
                <a:effectLst>
                  <a:outerShdw blurRad="38100" dist="38100" dir="2700000" algn="tl">
                    <a:srgbClr val="DDDDDD"/>
                  </a:outerShdw>
                </a:effectLst>
                <a:latin typeface="Verdana" charset="0"/>
                <a:cs typeface="Verdana" charset="0"/>
                <a:sym typeface="Verdana" charset="0"/>
              </a:rPr>
              <a:t>não</a:t>
            </a:r>
            <a:r>
              <a:rPr lang="en-US" sz="3600" dirty="0">
                <a:solidFill>
                  <a:srgbClr val="800000"/>
                </a:solidFill>
                <a:effectLst>
                  <a:outerShdw blurRad="38100" dist="38100" dir="2700000" algn="tl">
                    <a:srgbClr val="DDDDDD"/>
                  </a:outerShdw>
                </a:effectLst>
                <a:latin typeface="Verdana" charset="0"/>
                <a:cs typeface="Verdana" charset="0"/>
                <a:sym typeface="Verdana" charset="0"/>
              </a:rPr>
              <a:t> </a:t>
            </a:r>
            <a:r>
              <a:rPr lang="en-US" sz="3600" dirty="0" err="1">
                <a:solidFill>
                  <a:srgbClr val="800000"/>
                </a:solidFill>
                <a:effectLst>
                  <a:outerShdw blurRad="38100" dist="38100" dir="2700000" algn="tl">
                    <a:srgbClr val="DDDDDD"/>
                  </a:outerShdw>
                </a:effectLst>
                <a:latin typeface="Verdana" charset="0"/>
                <a:cs typeface="Verdana" charset="0"/>
                <a:sym typeface="Verdana" charset="0"/>
              </a:rPr>
              <a:t>aguentará</a:t>
            </a:r>
            <a:r>
              <a:rPr lang="en-US" dirty="0">
                <a:solidFill>
                  <a:srgbClr val="800000"/>
                </a:solidFill>
                <a:effectLst>
                  <a:outerShdw blurRad="38100" dist="38100" dir="2700000" algn="tl">
                    <a:srgbClr val="DDDDDD"/>
                  </a:outerShdw>
                </a:effectLst>
              </a:rPr>
              <a:t>…</a:t>
            </a:r>
          </a:p>
        </p:txBody>
      </p:sp>
      <p:sp>
        <p:nvSpPr>
          <p:cNvPr id="15367" name="Rectangle 7"/>
          <p:cNvSpPr>
            <a:spLocks noGrp="1" noChangeArrowheads="1"/>
          </p:cNvSpPr>
          <p:nvPr>
            <p:ph type="body" idx="1"/>
          </p:nvPr>
        </p:nvSpPr>
        <p:spPr>
          <a:xfrm>
            <a:off x="606745" y="773258"/>
            <a:ext cx="6474652" cy="1009844"/>
          </a:xfrm>
          <a:ln/>
        </p:spPr>
        <p:txBody>
          <a:bodyPr rIns="132080"/>
          <a:lstStyle/>
          <a:p>
            <a:pPr marL="0" indent="0">
              <a:buClr>
                <a:srgbClr val="0D78C9"/>
              </a:buClr>
              <a:buNone/>
            </a:pPr>
            <a:r>
              <a:rPr lang="en-US" sz="2400" dirty="0">
                <a:solidFill>
                  <a:srgbClr val="800000"/>
                </a:solidFill>
                <a:latin typeface="Verdana" charset="0"/>
                <a:cs typeface="Verdana" charset="0"/>
                <a:sym typeface="Verdana" charset="0"/>
              </a:rPr>
              <a:t>… a </a:t>
            </a:r>
            <a:r>
              <a:rPr lang="en-US" sz="2400" dirty="0" err="1">
                <a:solidFill>
                  <a:srgbClr val="800000"/>
                </a:solidFill>
                <a:latin typeface="Verdana" charset="0"/>
                <a:cs typeface="Verdana" charset="0"/>
                <a:sym typeface="Verdana" charset="0"/>
              </a:rPr>
              <a:t>continuação</a:t>
            </a:r>
            <a:r>
              <a:rPr lang="en-US" sz="2400" dirty="0">
                <a:solidFill>
                  <a:srgbClr val="800000"/>
                </a:solidFill>
                <a:latin typeface="Verdana" charset="0"/>
                <a:cs typeface="Verdana" charset="0"/>
                <a:sym typeface="Verdana" charset="0"/>
              </a:rPr>
              <a:t> de um </a:t>
            </a:r>
            <a:r>
              <a:rPr lang="en-US" sz="2400" dirty="0" err="1">
                <a:solidFill>
                  <a:srgbClr val="800000"/>
                </a:solidFill>
                <a:latin typeface="Verdana" charset="0"/>
                <a:cs typeface="Verdana" charset="0"/>
                <a:sym typeface="Verdana" charset="0"/>
              </a:rPr>
              <a:t>modelo</a:t>
            </a:r>
            <a:r>
              <a:rPr lang="en-US" sz="2400" dirty="0">
                <a:solidFill>
                  <a:srgbClr val="800000"/>
                </a:solidFill>
                <a:latin typeface="Verdana" charset="0"/>
                <a:cs typeface="Verdana" charset="0"/>
                <a:sym typeface="Verdana" charset="0"/>
              </a:rPr>
              <a:t> </a:t>
            </a:r>
            <a:r>
              <a:rPr lang="en-US" sz="2400" dirty="0" err="1">
                <a:solidFill>
                  <a:srgbClr val="800000"/>
                </a:solidFill>
                <a:latin typeface="Verdana" charset="0"/>
                <a:cs typeface="Verdana" charset="0"/>
                <a:sym typeface="Verdana" charset="0"/>
              </a:rPr>
              <a:t>energético</a:t>
            </a:r>
            <a:r>
              <a:rPr lang="en-US" sz="2400" dirty="0">
                <a:solidFill>
                  <a:srgbClr val="800000"/>
                </a:solidFill>
                <a:latin typeface="Verdana" charset="0"/>
                <a:cs typeface="Verdana" charset="0"/>
                <a:sym typeface="Verdana" charset="0"/>
              </a:rPr>
              <a:t> </a:t>
            </a:r>
            <a:r>
              <a:rPr lang="en-US" sz="2400" dirty="0" err="1">
                <a:solidFill>
                  <a:srgbClr val="800000"/>
                </a:solidFill>
                <a:latin typeface="Verdana" charset="0"/>
                <a:cs typeface="Verdana" charset="0"/>
                <a:sym typeface="Verdana" charset="0"/>
              </a:rPr>
              <a:t>baseado</a:t>
            </a:r>
            <a:r>
              <a:rPr lang="en-US" sz="2400" dirty="0">
                <a:solidFill>
                  <a:srgbClr val="800000"/>
                </a:solidFill>
                <a:latin typeface="Verdana" charset="0"/>
                <a:cs typeface="Verdana" charset="0"/>
                <a:sym typeface="Verdana" charset="0"/>
              </a:rPr>
              <a:t> </a:t>
            </a:r>
            <a:r>
              <a:rPr lang="en-US" sz="2400" dirty="0" err="1">
                <a:solidFill>
                  <a:srgbClr val="800000"/>
                </a:solidFill>
                <a:latin typeface="Verdana" charset="0"/>
                <a:cs typeface="Verdana" charset="0"/>
                <a:sym typeface="Verdana" charset="0"/>
              </a:rPr>
              <a:t>em</a:t>
            </a:r>
            <a:r>
              <a:rPr lang="en-US" sz="2400" dirty="0">
                <a:solidFill>
                  <a:srgbClr val="800000"/>
                </a:solidFill>
                <a:latin typeface="Verdana" charset="0"/>
                <a:cs typeface="Verdana" charset="0"/>
                <a:sym typeface="Verdana" charset="0"/>
              </a:rPr>
              <a:t> </a:t>
            </a:r>
            <a:r>
              <a:rPr lang="en-US" sz="2400" dirty="0" err="1">
                <a:solidFill>
                  <a:srgbClr val="800000"/>
                </a:solidFill>
                <a:latin typeface="Verdana" charset="0"/>
                <a:cs typeface="Verdana" charset="0"/>
                <a:sym typeface="Verdana" charset="0"/>
              </a:rPr>
              <a:t>combustíveis</a:t>
            </a:r>
            <a:r>
              <a:rPr lang="en-US" sz="2400" dirty="0">
                <a:solidFill>
                  <a:srgbClr val="800000"/>
                </a:solidFill>
                <a:latin typeface="Verdana" charset="0"/>
                <a:cs typeface="Verdana" charset="0"/>
                <a:sym typeface="Verdana" charset="0"/>
              </a:rPr>
              <a:t> </a:t>
            </a:r>
            <a:r>
              <a:rPr lang="en-US" sz="2400" dirty="0" err="1">
                <a:solidFill>
                  <a:srgbClr val="800000"/>
                </a:solidFill>
                <a:latin typeface="Verdana" charset="0"/>
                <a:cs typeface="Verdana" charset="0"/>
                <a:sym typeface="Verdana" charset="0"/>
              </a:rPr>
              <a:t>fósseis</a:t>
            </a:r>
            <a:endParaRPr lang="en-US" sz="2400" dirty="0">
              <a:solidFill>
                <a:srgbClr val="800000"/>
              </a:solidFill>
              <a:latin typeface="Verdana" charset="0"/>
              <a:sym typeface="Verdana" charset="0"/>
            </a:endParaRPr>
          </a:p>
        </p:txBody>
      </p:sp>
      <p:pic>
        <p:nvPicPr>
          <p:cNvPr id="15368"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 y="2379663"/>
            <a:ext cx="80899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369" name="Rectangle 9"/>
          <p:cNvSpPr>
            <a:spLocks/>
          </p:cNvSpPr>
          <p:nvPr/>
        </p:nvSpPr>
        <p:spPr bwMode="auto">
          <a:xfrm>
            <a:off x="282575" y="6540500"/>
            <a:ext cx="4318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700"/>
              </a:spcBef>
            </a:pPr>
            <a:r>
              <a:rPr lang="en-US" sz="1200">
                <a:solidFill>
                  <a:schemeClr val="tx1"/>
                </a:solidFill>
                <a:latin typeface="Tahoma" charset="0"/>
                <a:ea typeface="ＭＳ Ｐゴシック" charset="0"/>
                <a:cs typeface="Tahoma" charset="0"/>
                <a:sym typeface="Tahoma" charset="0"/>
              </a:rPr>
              <a:t>Source: Brandt and Farrell (2006) (erl.iop.org)</a:t>
            </a:r>
          </a:p>
        </p:txBody>
      </p:sp>
      <p:sp>
        <p:nvSpPr>
          <p:cNvPr id="2" name="TextBox 1"/>
          <p:cNvSpPr txBox="1"/>
          <p:nvPr/>
        </p:nvSpPr>
        <p:spPr>
          <a:xfrm>
            <a:off x="6646868" y="1194873"/>
            <a:ext cx="2497132" cy="1477328"/>
          </a:xfrm>
          <a:prstGeom prst="rect">
            <a:avLst/>
          </a:prstGeom>
          <a:noFill/>
        </p:spPr>
        <p:txBody>
          <a:bodyPr wrap="square" rtlCol="0">
            <a:spAutoFit/>
          </a:bodyPr>
          <a:lstStyle/>
          <a:p>
            <a:r>
              <a:rPr lang="en-US" dirty="0">
                <a:solidFill>
                  <a:srgbClr val="000066"/>
                </a:solidFill>
                <a:latin typeface="Helvetica" charset="0"/>
                <a:cs typeface="Helvetica" charset="0"/>
                <a:sym typeface="Helvetica" charset="0"/>
              </a:rPr>
              <a:t>We are running out of atmosphere </a:t>
            </a:r>
            <a:r>
              <a:rPr lang="en-US" i="1" dirty="0">
                <a:solidFill>
                  <a:srgbClr val="000066"/>
                </a:solidFill>
                <a:latin typeface="Helvetica" charset="0"/>
                <a:cs typeface="Helvetica" charset="0"/>
                <a:sym typeface="Helvetica" charset="0"/>
              </a:rPr>
              <a:t>much </a:t>
            </a:r>
            <a:r>
              <a:rPr lang="en-US" dirty="0">
                <a:solidFill>
                  <a:srgbClr val="000066"/>
                </a:solidFill>
                <a:latin typeface="Helvetica" charset="0"/>
                <a:cs typeface="Helvetica" charset="0"/>
                <a:sym typeface="Helvetica" charset="0"/>
              </a:rPr>
              <a:t>faster than fossil fuels … at </a:t>
            </a:r>
            <a:r>
              <a:rPr lang="en-US" i="1" dirty="0">
                <a:solidFill>
                  <a:srgbClr val="000066"/>
                </a:solidFill>
                <a:latin typeface="Helvetica" charset="0"/>
                <a:cs typeface="Helvetica" charset="0"/>
                <a:sym typeface="Helvetica" charset="0"/>
              </a:rPr>
              <a:t>all</a:t>
            </a:r>
            <a:r>
              <a:rPr lang="en-US" dirty="0">
                <a:solidFill>
                  <a:srgbClr val="000066"/>
                </a:solidFill>
                <a:latin typeface="Helvetica" charset="0"/>
                <a:cs typeface="Helvetica" charset="0"/>
                <a:sym typeface="Helvetica" charset="0"/>
              </a:rPr>
              <a:t> price points</a:t>
            </a:r>
          </a:p>
          <a:p>
            <a:endParaRPr lang="en-US" dirty="0"/>
          </a:p>
        </p:txBody>
      </p:sp>
    </p:spTree>
    <p:extLst>
      <p:ext uri="{BB962C8B-B14F-4D97-AF65-F5344CB8AC3E}">
        <p14:creationId xmlns:p14="http://schemas.microsoft.com/office/powerpoint/2010/main" val="394730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1"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9073"/>
            <a:ext cx="9144000" cy="619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1"/>
          <p:cNvSpPr/>
          <p:nvPr/>
        </p:nvSpPr>
        <p:spPr>
          <a:xfrm>
            <a:off x="1839319" y="685895"/>
            <a:ext cx="4725670" cy="954107"/>
          </a:xfrm>
          <a:prstGeom prst="rect">
            <a:avLst/>
          </a:prstGeom>
        </p:spPr>
        <p:txBody>
          <a:bodyPr wrap="square">
            <a:spAutoFit/>
          </a:bodyPr>
          <a:lstStyle/>
          <a:p>
            <a:pPr marL="39688" algn="ctr"/>
            <a:r>
              <a:rPr lang="ja-JP" altLang="en-US" sz="2800" b="1" dirty="0">
                <a:solidFill>
                  <a:srgbClr val="800000"/>
                </a:solidFill>
                <a:latin typeface="Arial"/>
                <a:ea typeface="ＭＳ Ｐゴシック" charset="0"/>
                <a:cs typeface="Lucida Grande" charset="0"/>
                <a:sym typeface="Lucida Grande" charset="0"/>
              </a:rPr>
              <a:t>“</a:t>
            </a:r>
            <a:r>
              <a:rPr lang="en-US" sz="2800" b="1" dirty="0">
                <a:solidFill>
                  <a:srgbClr val="800000"/>
                </a:solidFill>
                <a:latin typeface="Lucida Grande" charset="0"/>
                <a:ea typeface="ＭＳ Ｐゴシック" charset="0"/>
                <a:cs typeface="Lucida Grande" charset="0"/>
                <a:sym typeface="Lucida Grande" charset="0"/>
              </a:rPr>
              <a:t>Business As Usual</a:t>
            </a:r>
            <a:r>
              <a:rPr lang="ja-JP" altLang="en-US" sz="2800" b="1" dirty="0">
                <a:solidFill>
                  <a:srgbClr val="800000"/>
                </a:solidFill>
                <a:latin typeface="Arial"/>
                <a:ea typeface="ＭＳ Ｐゴシック" charset="0"/>
                <a:cs typeface="Lucida Grande" charset="0"/>
                <a:sym typeface="Lucida Grande" charset="0"/>
              </a:rPr>
              <a:t>”</a:t>
            </a:r>
            <a:r>
              <a:rPr lang="en-US" sz="2800" b="1" dirty="0">
                <a:solidFill>
                  <a:srgbClr val="800000"/>
                </a:solidFill>
                <a:latin typeface="Lucida Grande" charset="0"/>
                <a:ea typeface="ＭＳ Ｐゴシック" charset="0"/>
                <a:cs typeface="Lucida Grande" charset="0"/>
                <a:sym typeface="Lucida Grande" charset="0"/>
              </a:rPr>
              <a:t>: </a:t>
            </a:r>
            <a:r>
              <a:rPr lang="en-US" sz="2800" b="1" dirty="0" smtClean="0">
                <a:solidFill>
                  <a:srgbClr val="800000"/>
                </a:solidFill>
                <a:latin typeface="Lucida Grande" charset="0"/>
                <a:ea typeface="ＭＳ Ｐゴシック" charset="0"/>
                <a:cs typeface="Lucida Grande" charset="0"/>
                <a:sym typeface="Lucida Grande" charset="0"/>
              </a:rPr>
              <a:t>OIL</a:t>
            </a:r>
            <a:endParaRPr lang="en-US" sz="2800" b="1" dirty="0">
              <a:solidFill>
                <a:srgbClr val="800000"/>
              </a:solidFill>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1868825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27" name="Rectangle 7"/>
          <p:cNvSpPr>
            <a:spLocks noGrp="1" noChangeArrowheads="1"/>
          </p:cNvSpPr>
          <p:nvPr>
            <p:ph type="title"/>
          </p:nvPr>
        </p:nvSpPr>
        <p:spPr>
          <a:xfrm>
            <a:off x="198438" y="199686"/>
            <a:ext cx="7945437" cy="754062"/>
          </a:xfrm>
          <a:ln/>
        </p:spPr>
        <p:txBody>
          <a:bodyPr rIns="132080"/>
          <a:lstStyle/>
          <a:p>
            <a:r>
              <a:rPr lang="en-US" dirty="0" smtClean="0">
                <a:solidFill>
                  <a:srgbClr val="800000"/>
                </a:solidFill>
                <a:effectLst>
                  <a:outerShdw blurRad="38100" dist="38100" dir="2700000" algn="tl">
                    <a:srgbClr val="DDDDDD"/>
                  </a:outerShdw>
                </a:effectLst>
              </a:rPr>
              <a:t>O Nuclear</a:t>
            </a:r>
            <a:endParaRPr lang="en-US" dirty="0">
              <a:solidFill>
                <a:srgbClr val="800000"/>
              </a:solidFill>
              <a:effectLst>
                <a:outerShdw blurRad="38100" dist="38100" dir="2700000" algn="tl">
                  <a:srgbClr val="DDDDDD"/>
                </a:outerShdw>
              </a:effectLst>
            </a:endParaRPr>
          </a:p>
        </p:txBody>
      </p:sp>
      <p:sp>
        <p:nvSpPr>
          <p:cNvPr id="30728" name="Rectangle 8"/>
          <p:cNvSpPr>
            <a:spLocks noGrp="1" noChangeArrowheads="1"/>
          </p:cNvSpPr>
          <p:nvPr>
            <p:ph type="body" idx="1"/>
          </p:nvPr>
        </p:nvSpPr>
        <p:spPr>
          <a:xfrm>
            <a:off x="0" y="1278450"/>
            <a:ext cx="7065831" cy="4861678"/>
          </a:xfrm>
          <a:ln/>
        </p:spPr>
        <p:txBody>
          <a:bodyPr rIns="132080"/>
          <a:lstStyle/>
          <a:p>
            <a:pPr>
              <a:buClrTx/>
            </a:pPr>
            <a:r>
              <a:rPr lang="en-US" sz="2800" dirty="0">
                <a:solidFill>
                  <a:srgbClr val="004080"/>
                </a:solidFill>
              </a:rPr>
              <a:t>O nuclear tem </a:t>
            </a:r>
            <a:r>
              <a:rPr lang="en-US" sz="2800" dirty="0" err="1">
                <a:solidFill>
                  <a:srgbClr val="004080"/>
                </a:solidFill>
              </a:rPr>
              <a:t>vindo</a:t>
            </a:r>
            <a:r>
              <a:rPr lang="en-US" sz="2800" dirty="0">
                <a:solidFill>
                  <a:srgbClr val="004080"/>
                </a:solidFill>
              </a:rPr>
              <a:t> a </a:t>
            </a:r>
            <a:r>
              <a:rPr lang="en-US" sz="2800" dirty="0" err="1">
                <a:solidFill>
                  <a:srgbClr val="004080"/>
                </a:solidFill>
              </a:rPr>
              <a:t>ser</a:t>
            </a:r>
            <a:r>
              <a:rPr lang="en-US" sz="2800" dirty="0">
                <a:solidFill>
                  <a:srgbClr val="004080"/>
                </a:solidFill>
              </a:rPr>
              <a:t> </a:t>
            </a:r>
            <a:r>
              <a:rPr lang="en-US" sz="2800" dirty="0" err="1">
                <a:solidFill>
                  <a:srgbClr val="004080"/>
                </a:solidFill>
              </a:rPr>
              <a:t>apresentado</a:t>
            </a:r>
            <a:r>
              <a:rPr lang="en-US" sz="2800" dirty="0">
                <a:solidFill>
                  <a:srgbClr val="004080"/>
                </a:solidFill>
              </a:rPr>
              <a:t> </a:t>
            </a:r>
            <a:r>
              <a:rPr lang="en-US" sz="2800" dirty="0" err="1">
                <a:solidFill>
                  <a:srgbClr val="004080"/>
                </a:solidFill>
              </a:rPr>
              <a:t>como</a:t>
            </a:r>
            <a:r>
              <a:rPr lang="en-US" sz="2800" dirty="0">
                <a:solidFill>
                  <a:srgbClr val="004080"/>
                </a:solidFill>
              </a:rPr>
              <a:t> </a:t>
            </a:r>
          </a:p>
          <a:p>
            <a:pPr marL="782638" lvl="1">
              <a:buClrTx/>
            </a:pPr>
            <a:r>
              <a:rPr lang="en-US" sz="2400" dirty="0">
                <a:solidFill>
                  <a:srgbClr val="004080"/>
                </a:solidFill>
              </a:rPr>
              <a:t>Uma </a:t>
            </a:r>
            <a:r>
              <a:rPr lang="en-US" sz="2400" dirty="0" err="1">
                <a:solidFill>
                  <a:srgbClr val="004080"/>
                </a:solidFill>
              </a:rPr>
              <a:t>fonte</a:t>
            </a:r>
            <a:r>
              <a:rPr lang="en-US" sz="2400" dirty="0">
                <a:solidFill>
                  <a:srgbClr val="004080"/>
                </a:solidFill>
              </a:rPr>
              <a:t> </a:t>
            </a:r>
            <a:r>
              <a:rPr lang="en-US" sz="2400" dirty="0" err="1">
                <a:solidFill>
                  <a:srgbClr val="004080"/>
                </a:solidFill>
              </a:rPr>
              <a:t>barata</a:t>
            </a:r>
            <a:r>
              <a:rPr lang="en-US" sz="2400" dirty="0">
                <a:solidFill>
                  <a:srgbClr val="004080"/>
                </a:solidFill>
              </a:rPr>
              <a:t> e </a:t>
            </a:r>
            <a:r>
              <a:rPr lang="en-US" sz="2400" dirty="0" err="1">
                <a:solidFill>
                  <a:srgbClr val="004080"/>
                </a:solidFill>
              </a:rPr>
              <a:t>limpa</a:t>
            </a:r>
            <a:r>
              <a:rPr lang="en-US" sz="2400" dirty="0">
                <a:solidFill>
                  <a:srgbClr val="004080"/>
                </a:solidFill>
              </a:rPr>
              <a:t> de </a:t>
            </a:r>
            <a:r>
              <a:rPr lang="en-US" sz="2400" dirty="0" err="1">
                <a:solidFill>
                  <a:srgbClr val="004080"/>
                </a:solidFill>
              </a:rPr>
              <a:t>electricidade</a:t>
            </a:r>
            <a:endParaRPr lang="en-US" sz="2400" dirty="0">
              <a:solidFill>
                <a:srgbClr val="004080"/>
              </a:solidFill>
            </a:endParaRPr>
          </a:p>
          <a:p>
            <a:pPr marL="782638" lvl="1">
              <a:buClrTx/>
            </a:pPr>
            <a:r>
              <a:rPr lang="en-US" sz="2400" dirty="0">
                <a:solidFill>
                  <a:srgbClr val="004080"/>
                </a:solidFill>
              </a:rPr>
              <a:t>Uma </a:t>
            </a:r>
            <a:r>
              <a:rPr lang="en-US" sz="2400" dirty="0" err="1">
                <a:solidFill>
                  <a:srgbClr val="004080"/>
                </a:solidFill>
              </a:rPr>
              <a:t>solução</a:t>
            </a:r>
            <a:r>
              <a:rPr lang="en-US" sz="2400" dirty="0">
                <a:solidFill>
                  <a:srgbClr val="004080"/>
                </a:solidFill>
              </a:rPr>
              <a:t> </a:t>
            </a:r>
            <a:r>
              <a:rPr lang="en-US" sz="2400" dirty="0" err="1">
                <a:solidFill>
                  <a:srgbClr val="004080"/>
                </a:solidFill>
              </a:rPr>
              <a:t>para</a:t>
            </a:r>
            <a:r>
              <a:rPr lang="en-US" sz="2400" dirty="0">
                <a:solidFill>
                  <a:srgbClr val="004080"/>
                </a:solidFill>
              </a:rPr>
              <a:t> </a:t>
            </a:r>
            <a:r>
              <a:rPr lang="en-US" sz="2400" dirty="0" err="1">
                <a:solidFill>
                  <a:srgbClr val="004080"/>
                </a:solidFill>
              </a:rPr>
              <a:t>produção</a:t>
            </a:r>
            <a:r>
              <a:rPr lang="en-US" sz="2400" dirty="0">
                <a:solidFill>
                  <a:srgbClr val="004080"/>
                </a:solidFill>
              </a:rPr>
              <a:t> de </a:t>
            </a:r>
            <a:r>
              <a:rPr lang="en-US" sz="2400" dirty="0" err="1">
                <a:solidFill>
                  <a:srgbClr val="004080"/>
                </a:solidFill>
              </a:rPr>
              <a:t>hidrogénio</a:t>
            </a:r>
            <a:endParaRPr lang="en-US" sz="2400" dirty="0">
              <a:solidFill>
                <a:srgbClr val="004080"/>
              </a:solidFill>
            </a:endParaRPr>
          </a:p>
          <a:p>
            <a:pPr>
              <a:buClrTx/>
            </a:pPr>
            <a:r>
              <a:rPr lang="en-US" sz="2800" dirty="0">
                <a:solidFill>
                  <a:srgbClr val="004080"/>
                </a:solidFill>
              </a:rPr>
              <a:t>No </a:t>
            </a:r>
            <a:r>
              <a:rPr lang="en-US" sz="2800" dirty="0" err="1">
                <a:solidFill>
                  <a:srgbClr val="004080"/>
                </a:solidFill>
              </a:rPr>
              <a:t>entanto</a:t>
            </a:r>
            <a:endParaRPr lang="en-US" sz="2800" dirty="0">
              <a:solidFill>
                <a:srgbClr val="004080"/>
              </a:solidFill>
            </a:endParaRPr>
          </a:p>
          <a:p>
            <a:pPr marL="782638" lvl="1">
              <a:buClrTx/>
            </a:pPr>
            <a:r>
              <a:rPr lang="en-US" sz="2400" dirty="0" err="1">
                <a:solidFill>
                  <a:srgbClr val="004080"/>
                </a:solidFill>
              </a:rPr>
              <a:t>Custos</a:t>
            </a:r>
            <a:r>
              <a:rPr lang="en-US" sz="2400" dirty="0">
                <a:solidFill>
                  <a:srgbClr val="004080"/>
                </a:solidFill>
              </a:rPr>
              <a:t> </a:t>
            </a:r>
            <a:r>
              <a:rPr lang="en-US" sz="2400" dirty="0" err="1">
                <a:solidFill>
                  <a:srgbClr val="004080"/>
                </a:solidFill>
              </a:rPr>
              <a:t>sistematicamente</a:t>
            </a:r>
            <a:r>
              <a:rPr lang="en-US" sz="2400" dirty="0">
                <a:solidFill>
                  <a:srgbClr val="004080"/>
                </a:solidFill>
              </a:rPr>
              <a:t> </a:t>
            </a:r>
            <a:r>
              <a:rPr lang="en-US" sz="2400" dirty="0" err="1">
                <a:solidFill>
                  <a:srgbClr val="004080"/>
                </a:solidFill>
              </a:rPr>
              <a:t>subestimados</a:t>
            </a:r>
            <a:endParaRPr lang="en-US" sz="2400" dirty="0">
              <a:solidFill>
                <a:srgbClr val="004080"/>
              </a:solidFill>
            </a:endParaRPr>
          </a:p>
          <a:p>
            <a:pPr marL="782638" lvl="1">
              <a:buClrTx/>
            </a:pPr>
            <a:r>
              <a:rPr lang="en-US" sz="2400" dirty="0" err="1">
                <a:solidFill>
                  <a:srgbClr val="004080"/>
                </a:solidFill>
              </a:rPr>
              <a:t>Falta</a:t>
            </a:r>
            <a:r>
              <a:rPr lang="en-US" sz="2400" dirty="0">
                <a:solidFill>
                  <a:srgbClr val="004080"/>
                </a:solidFill>
              </a:rPr>
              <a:t> de </a:t>
            </a:r>
            <a:r>
              <a:rPr lang="en-US" sz="2400" dirty="0" err="1">
                <a:solidFill>
                  <a:srgbClr val="004080"/>
                </a:solidFill>
              </a:rPr>
              <a:t>combustível</a:t>
            </a:r>
            <a:r>
              <a:rPr lang="en-US" sz="2400" dirty="0">
                <a:solidFill>
                  <a:srgbClr val="004080"/>
                </a:solidFill>
              </a:rPr>
              <a:t> </a:t>
            </a:r>
            <a:r>
              <a:rPr lang="en-US" sz="2400" dirty="0" err="1">
                <a:solidFill>
                  <a:srgbClr val="004080"/>
                </a:solidFill>
              </a:rPr>
              <a:t>em</a:t>
            </a:r>
            <a:r>
              <a:rPr lang="en-US" sz="2400" dirty="0">
                <a:solidFill>
                  <a:srgbClr val="004080"/>
                </a:solidFill>
              </a:rPr>
              <a:t> 2025 com </a:t>
            </a:r>
            <a:r>
              <a:rPr lang="en-US" sz="2400" dirty="0" err="1">
                <a:solidFill>
                  <a:srgbClr val="004080"/>
                </a:solidFill>
              </a:rPr>
              <a:t>centrais</a:t>
            </a:r>
            <a:r>
              <a:rPr lang="en-US" sz="2400" dirty="0">
                <a:solidFill>
                  <a:srgbClr val="004080"/>
                </a:solidFill>
              </a:rPr>
              <a:t> </a:t>
            </a:r>
            <a:r>
              <a:rPr lang="en-US" sz="2400" dirty="0" err="1">
                <a:solidFill>
                  <a:srgbClr val="004080"/>
                </a:solidFill>
              </a:rPr>
              <a:t>actuais</a:t>
            </a:r>
            <a:endParaRPr lang="en-US" sz="2400" dirty="0">
              <a:solidFill>
                <a:srgbClr val="FF0000"/>
              </a:solidFill>
            </a:endParaRPr>
          </a:p>
          <a:p>
            <a:pPr marL="782638" lvl="1">
              <a:buClrTx/>
            </a:pPr>
            <a:r>
              <a:rPr lang="en-US" sz="2400" dirty="0" err="1">
                <a:solidFill>
                  <a:srgbClr val="FF0000"/>
                </a:solidFill>
              </a:rPr>
              <a:t>Segurança</a:t>
            </a:r>
            <a:r>
              <a:rPr lang="en-US" sz="2400" dirty="0">
                <a:solidFill>
                  <a:srgbClr val="FF0000"/>
                </a:solidFill>
              </a:rPr>
              <a:t> e </a:t>
            </a:r>
            <a:r>
              <a:rPr lang="en-US" sz="2400" dirty="0" err="1">
                <a:solidFill>
                  <a:srgbClr val="FF0000"/>
                </a:solidFill>
              </a:rPr>
              <a:t>risco</a:t>
            </a:r>
            <a:r>
              <a:rPr lang="en-US" sz="2400" dirty="0">
                <a:solidFill>
                  <a:srgbClr val="FF0000"/>
                </a:solidFill>
              </a:rPr>
              <a:t> de </a:t>
            </a:r>
            <a:r>
              <a:rPr lang="en-US" sz="2400" dirty="0" err="1">
                <a:solidFill>
                  <a:srgbClr val="FF0000"/>
                </a:solidFill>
              </a:rPr>
              <a:t>proliferação</a:t>
            </a:r>
            <a:endParaRPr lang="en-US" sz="2400" dirty="0">
              <a:solidFill>
                <a:srgbClr val="FF0000"/>
              </a:solidFill>
            </a:endParaRPr>
          </a:p>
          <a:p>
            <a:pPr marL="782638" lvl="1">
              <a:buClrTx/>
            </a:pPr>
            <a:r>
              <a:rPr lang="en-US" sz="2400" dirty="0" err="1">
                <a:solidFill>
                  <a:srgbClr val="FF0000"/>
                </a:solidFill>
              </a:rPr>
              <a:t>Água</a:t>
            </a:r>
            <a:r>
              <a:rPr lang="en-US" sz="2400" dirty="0">
                <a:solidFill>
                  <a:srgbClr val="FF0000"/>
                </a:solidFill>
              </a:rPr>
              <a:t>: 55% do </a:t>
            </a:r>
            <a:r>
              <a:rPr lang="en-US" sz="2400" dirty="0" err="1">
                <a:solidFill>
                  <a:srgbClr val="FF0000"/>
                </a:solidFill>
              </a:rPr>
              <a:t>consumo</a:t>
            </a:r>
            <a:r>
              <a:rPr lang="en-US" sz="2400" dirty="0">
                <a:solidFill>
                  <a:srgbClr val="FF0000"/>
                </a:solidFill>
              </a:rPr>
              <a:t> de </a:t>
            </a:r>
            <a:r>
              <a:rPr lang="en-US" sz="2400" dirty="0" err="1">
                <a:solidFill>
                  <a:srgbClr val="FF0000"/>
                </a:solidFill>
              </a:rPr>
              <a:t>água</a:t>
            </a:r>
            <a:r>
              <a:rPr lang="en-US" sz="2400" dirty="0">
                <a:solidFill>
                  <a:srgbClr val="FF0000"/>
                </a:solidFill>
              </a:rPr>
              <a:t> </a:t>
            </a:r>
            <a:r>
              <a:rPr lang="en-US" sz="2400" dirty="0" err="1">
                <a:solidFill>
                  <a:srgbClr val="FF0000"/>
                </a:solidFill>
              </a:rPr>
              <a:t>em</a:t>
            </a:r>
            <a:r>
              <a:rPr lang="en-US" sz="2400" dirty="0">
                <a:solidFill>
                  <a:srgbClr val="FF0000"/>
                </a:solidFill>
              </a:rPr>
              <a:t> </a:t>
            </a:r>
            <a:r>
              <a:rPr lang="en-US" sz="2400" dirty="0" err="1">
                <a:solidFill>
                  <a:srgbClr val="FF0000"/>
                </a:solidFill>
              </a:rPr>
              <a:t>França</a:t>
            </a:r>
            <a:endParaRPr lang="en-US" sz="2400" dirty="0">
              <a:solidFill>
                <a:srgbClr val="FF0000"/>
              </a:solidFill>
            </a:endParaRPr>
          </a:p>
          <a:p>
            <a:pPr marL="782638" lvl="1">
              <a:buClrTx/>
            </a:pPr>
            <a:r>
              <a:rPr lang="en-US" sz="2400" dirty="0" err="1">
                <a:solidFill>
                  <a:srgbClr val="FF0000"/>
                </a:solidFill>
              </a:rPr>
              <a:t>Resíduos</a:t>
            </a:r>
            <a:r>
              <a:rPr lang="en-US" sz="2400" dirty="0">
                <a:solidFill>
                  <a:srgbClr val="FF0000"/>
                </a:solidFill>
              </a:rPr>
              <a:t> </a:t>
            </a:r>
            <a:r>
              <a:rPr lang="en-US" sz="2400" dirty="0" err="1">
                <a:solidFill>
                  <a:srgbClr val="FF0000"/>
                </a:solidFill>
              </a:rPr>
              <a:t>radioactivos</a:t>
            </a:r>
            <a:r>
              <a:rPr lang="en-US" sz="2400" dirty="0">
                <a:solidFill>
                  <a:srgbClr val="FF0000"/>
                </a:solidFill>
              </a:rPr>
              <a:t>: </a:t>
            </a:r>
            <a:r>
              <a:rPr lang="en-US" sz="2400" dirty="0" err="1">
                <a:solidFill>
                  <a:srgbClr val="FF0000"/>
                </a:solidFill>
              </a:rPr>
              <a:t>uma</a:t>
            </a:r>
            <a:r>
              <a:rPr lang="en-US" sz="2400" dirty="0">
                <a:solidFill>
                  <a:srgbClr val="FF0000"/>
                </a:solidFill>
              </a:rPr>
              <a:t> </a:t>
            </a:r>
            <a:r>
              <a:rPr lang="en-US" sz="2400" dirty="0" err="1">
                <a:solidFill>
                  <a:srgbClr val="FF0000"/>
                </a:solidFill>
              </a:rPr>
              <a:t>herança</a:t>
            </a:r>
            <a:r>
              <a:rPr lang="en-US" sz="2400" dirty="0">
                <a:solidFill>
                  <a:srgbClr val="FF0000"/>
                </a:solidFill>
              </a:rPr>
              <a:t> </a:t>
            </a:r>
            <a:r>
              <a:rPr lang="en-US" sz="2400" dirty="0" err="1" smtClean="0">
                <a:solidFill>
                  <a:srgbClr val="FF0000"/>
                </a:solidFill>
              </a:rPr>
              <a:t>perigosa</a:t>
            </a:r>
            <a:endParaRPr lang="en-US" sz="2400" dirty="0" smtClean="0">
              <a:solidFill>
                <a:srgbClr val="FF0000"/>
              </a:solidFill>
            </a:endParaRPr>
          </a:p>
          <a:p>
            <a:pPr marL="782638" lvl="1">
              <a:buClrTx/>
            </a:pPr>
            <a:r>
              <a:rPr lang="en-US" sz="2400" dirty="0" err="1" smtClean="0">
                <a:solidFill>
                  <a:srgbClr val="FF0000"/>
                </a:solidFill>
              </a:rPr>
              <a:t>Riscos</a:t>
            </a:r>
            <a:r>
              <a:rPr lang="en-US" sz="2400" dirty="0" smtClean="0">
                <a:solidFill>
                  <a:srgbClr val="FF0000"/>
                </a:solidFill>
              </a:rPr>
              <a:t> de </a:t>
            </a:r>
            <a:r>
              <a:rPr lang="en-US" sz="2400" dirty="0" err="1" smtClean="0">
                <a:solidFill>
                  <a:srgbClr val="FF0000"/>
                </a:solidFill>
              </a:rPr>
              <a:t>acidentes</a:t>
            </a:r>
            <a:r>
              <a:rPr lang="en-US" sz="2400" dirty="0" smtClean="0">
                <a:solidFill>
                  <a:srgbClr val="FF0000"/>
                </a:solidFill>
              </a:rPr>
              <a:t> </a:t>
            </a:r>
            <a:r>
              <a:rPr lang="en-US" sz="2400" dirty="0" err="1" smtClean="0">
                <a:solidFill>
                  <a:srgbClr val="FF0000"/>
                </a:solidFill>
              </a:rPr>
              <a:t>subestimados</a:t>
            </a:r>
            <a:endParaRPr lang="en-US" sz="2400" dirty="0">
              <a:solidFill>
                <a:srgbClr val="FF0000"/>
              </a:solidFill>
            </a:endParaRPr>
          </a:p>
        </p:txBody>
      </p:sp>
      <p:pic>
        <p:nvPicPr>
          <p:cNvPr id="30729"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 name="Picture 1" descr="Economist cover-Nuclear dream failed 2012 .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788" y="1331380"/>
            <a:ext cx="3574338" cy="4625614"/>
          </a:xfrm>
          <a:prstGeom prst="rect">
            <a:avLst/>
          </a:prstGeom>
        </p:spPr>
      </p:pic>
    </p:spTree>
    <p:extLst>
      <p:ext uri="{BB962C8B-B14F-4D97-AF65-F5344CB8AC3E}">
        <p14:creationId xmlns:p14="http://schemas.microsoft.com/office/powerpoint/2010/main" val="709450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ate Placeholder 3"/>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r>
              <a:rPr lang="pt-PT" sz="900" b="0" u="none" smtClean="0">
                <a:solidFill>
                  <a:schemeClr val="bg1"/>
                </a:solidFill>
              </a:rPr>
              <a:t>8 Fevereiro 2012</a:t>
            </a:r>
            <a:endParaRPr lang="en-US" sz="900" b="0" u="none" smtClean="0">
              <a:solidFill>
                <a:schemeClr val="bg1"/>
              </a:solidFill>
            </a:endParaRPr>
          </a:p>
        </p:txBody>
      </p:sp>
      <p:sp>
        <p:nvSpPr>
          <p:cNvPr id="105475" name="Slide Number Placeholder 4"/>
          <p:cNvSpPr>
            <a:spLocks noGrp="1"/>
          </p:cNvSpPr>
          <p:nvPr>
            <p:ph type="sldNum"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fld id="{C33123E5-88AC-274B-BB3D-4C6081BCDD0B}" type="slidenum">
              <a:rPr lang="en-US" sz="900" b="0" u="none" smtClean="0">
                <a:solidFill>
                  <a:schemeClr val="bg1"/>
                </a:solidFill>
              </a:rPr>
              <a:pPr eaLnBrk="1" hangingPunct="1">
                <a:defRPr/>
              </a:pPr>
              <a:t>16</a:t>
            </a:fld>
            <a:endParaRPr lang="en-US" sz="900" b="0" u="none" smtClean="0">
              <a:solidFill>
                <a:schemeClr val="bg1"/>
              </a:solidFill>
            </a:endParaRPr>
          </a:p>
        </p:txBody>
      </p:sp>
      <p:sp>
        <p:nvSpPr>
          <p:cNvPr id="142339" name="Footer Placeholder 9"/>
          <p:cNvSpPr txBox="1">
            <a:spLocks/>
          </p:cNvSpPr>
          <p:nvPr/>
        </p:nvSpPr>
        <p:spPr bwMode="auto">
          <a:xfrm>
            <a:off x="1541463" y="6313488"/>
            <a:ext cx="558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u="sng">
                <a:solidFill>
                  <a:srgbClr val="FFFF00"/>
                </a:solidFill>
                <a:latin typeface="Arial" charset="0"/>
                <a:ea typeface="ＭＳ Ｐゴシック" charset="0"/>
                <a:cs typeface="ＭＳ Ｐゴシック" charset="0"/>
              </a:defRPr>
            </a:lvl1pPr>
            <a:lvl2pPr marL="742950" indent="-285750" eaLnBrk="0" hangingPunct="0">
              <a:defRPr sz="1400" b="1" u="sng">
                <a:solidFill>
                  <a:srgbClr val="FFFF00"/>
                </a:solidFill>
                <a:latin typeface="Arial" charset="0"/>
                <a:ea typeface="ＭＳ Ｐゴシック" charset="0"/>
              </a:defRPr>
            </a:lvl2pPr>
            <a:lvl3pPr marL="1143000" indent="-228600" eaLnBrk="0" hangingPunct="0">
              <a:defRPr sz="1400" b="1" u="sng">
                <a:solidFill>
                  <a:srgbClr val="FFFF00"/>
                </a:solidFill>
                <a:latin typeface="Arial" charset="0"/>
                <a:ea typeface="ＭＳ Ｐゴシック" charset="0"/>
              </a:defRPr>
            </a:lvl3pPr>
            <a:lvl4pPr marL="1600200" indent="-228600" eaLnBrk="0" hangingPunct="0">
              <a:defRPr sz="1400" b="1" u="sng">
                <a:solidFill>
                  <a:srgbClr val="FFFF00"/>
                </a:solidFill>
                <a:latin typeface="Arial" charset="0"/>
                <a:ea typeface="ＭＳ Ｐゴシック" charset="0"/>
              </a:defRPr>
            </a:lvl4pPr>
            <a:lvl5pPr marL="2057400" indent="-228600" eaLnBrk="0" hangingPunct="0">
              <a:defRPr sz="1400" b="1" u="sng">
                <a:solidFill>
                  <a:srgbClr val="FFFF00"/>
                </a:solidFill>
                <a:latin typeface="Arial" charset="0"/>
                <a:ea typeface="ＭＳ Ｐゴシック"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9pPr>
          </a:lstStyle>
          <a:p>
            <a:pPr algn="ctr" eaLnBrk="1" hangingPunct="1">
              <a:buFontTx/>
              <a:buNone/>
            </a:pPr>
            <a:r>
              <a:rPr lang="en-US" sz="1100" b="0" u="none">
                <a:solidFill>
                  <a:schemeClr val="bg1"/>
                </a:solidFill>
              </a:rPr>
              <a:t>CULTURGEST</a:t>
            </a:r>
          </a:p>
          <a:p>
            <a:pPr algn="ctr" eaLnBrk="1" hangingPunct="1">
              <a:buFontTx/>
              <a:buNone/>
            </a:pPr>
            <a:r>
              <a:rPr lang="en-US" sz="1100" b="0" u="none">
                <a:solidFill>
                  <a:schemeClr val="bg1"/>
                </a:solidFill>
              </a:rPr>
              <a:t>António Costa Silva -  Presidente da Comissão Executiva</a:t>
            </a:r>
          </a:p>
        </p:txBody>
      </p:sp>
      <p:pic>
        <p:nvPicPr>
          <p:cNvPr id="7" name="Picture 2"/>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1940" y="1825244"/>
            <a:ext cx="5640120" cy="3564000"/>
          </a:xfrm>
          <a:prstGeom prst="rect">
            <a:avLst/>
          </a:prstGeom>
          <a:ln/>
        </p:spPr>
        <p:style>
          <a:lnRef idx="1">
            <a:schemeClr val="accent2"/>
          </a:lnRef>
          <a:fillRef idx="3">
            <a:schemeClr val="accent2"/>
          </a:fillRef>
          <a:effectRef idx="2">
            <a:schemeClr val="accent2"/>
          </a:effectRef>
          <a:fontRef idx="minor">
            <a:schemeClr val="lt1"/>
          </a:fontRef>
        </p:style>
      </p:pic>
      <p:sp>
        <p:nvSpPr>
          <p:cNvPr id="3" name="TextBox 2"/>
          <p:cNvSpPr txBox="1"/>
          <p:nvPr/>
        </p:nvSpPr>
        <p:spPr>
          <a:xfrm>
            <a:off x="1751940" y="1233513"/>
            <a:ext cx="5640120" cy="461665"/>
          </a:xfrm>
          <a:prstGeom prst="rect">
            <a:avLst/>
          </a:prstGeom>
          <a:noFill/>
        </p:spPr>
        <p:txBody>
          <a:bodyPr wrap="square" rtlCol="0">
            <a:spAutoFit/>
          </a:bodyPr>
          <a:lstStyle/>
          <a:p>
            <a:r>
              <a:rPr lang="pt-PT" sz="2400" b="1" dirty="0" smtClean="0">
                <a:solidFill>
                  <a:srgbClr val="0000FF"/>
                </a:solidFill>
              </a:rPr>
              <a:t>Consumo Global dos Veículos Automóveis </a:t>
            </a:r>
            <a:endParaRPr lang="pt-PT" sz="2400" b="1" dirty="0">
              <a:solidFill>
                <a:srgbClr val="0000FF"/>
              </a:solidFill>
            </a:endParaRPr>
          </a:p>
        </p:txBody>
      </p:sp>
      <p:sp>
        <p:nvSpPr>
          <p:cNvPr id="4" name="TextBox 3"/>
          <p:cNvSpPr txBox="1"/>
          <p:nvPr/>
        </p:nvSpPr>
        <p:spPr>
          <a:xfrm>
            <a:off x="5781200" y="5511314"/>
            <a:ext cx="1664451" cy="369332"/>
          </a:xfrm>
          <a:prstGeom prst="rect">
            <a:avLst/>
          </a:prstGeom>
          <a:noFill/>
        </p:spPr>
        <p:txBody>
          <a:bodyPr wrap="none" rtlCol="0">
            <a:spAutoFit/>
          </a:bodyPr>
          <a:lstStyle/>
          <a:p>
            <a:r>
              <a:rPr lang="en-US" dirty="0" err="1" smtClean="0"/>
              <a:t>Fonte</a:t>
            </a:r>
            <a:r>
              <a:rPr lang="en-US" dirty="0" smtClean="0"/>
              <a:t>: AIE 2008</a:t>
            </a:r>
            <a:endParaRPr lang="en-US" dirty="0"/>
          </a:p>
        </p:txBody>
      </p:sp>
    </p:spTree>
    <p:extLst>
      <p:ext uri="{BB962C8B-B14F-4D97-AF65-F5344CB8AC3E}">
        <p14:creationId xmlns:p14="http://schemas.microsoft.com/office/powerpoint/2010/main" val="6276490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1"/>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r>
              <a:rPr lang="pt-PT" sz="900" b="0" u="none" smtClean="0">
                <a:solidFill>
                  <a:schemeClr val="bg1"/>
                </a:solidFill>
              </a:rPr>
              <a:t>8 Fevereiro 2012</a:t>
            </a:r>
            <a:endParaRPr lang="en-US" sz="900" b="0" u="none" smtClean="0">
              <a:solidFill>
                <a:schemeClr val="bg1"/>
              </a:solidFill>
            </a:endParaRPr>
          </a:p>
        </p:txBody>
      </p:sp>
      <p:sp>
        <p:nvSpPr>
          <p:cNvPr id="67587" name="Slide Number Placeholder 5"/>
          <p:cNvSpPr>
            <a:spLocks noGrp="1"/>
          </p:cNvSpPr>
          <p:nvPr>
            <p:ph type="sldNum" sz="quarter" idx="11"/>
          </p:nvPr>
        </p:nvSpPr>
        <p:spPr>
          <a:xfrm>
            <a:off x="5581650" y="6313488"/>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fld id="{FFF8DCC5-982F-E249-B12F-0AD7439EB6E8}" type="slidenum">
              <a:rPr lang="en-US" sz="1000" b="0" u="none" smtClean="0">
                <a:solidFill>
                  <a:schemeClr val="bg1"/>
                </a:solidFill>
              </a:rPr>
              <a:pPr eaLnBrk="1" hangingPunct="1">
                <a:defRPr/>
              </a:pPr>
              <a:t>17</a:t>
            </a:fld>
            <a:endParaRPr lang="en-US" sz="1000" b="0" u="none" smtClean="0">
              <a:solidFill>
                <a:schemeClr val="bg1"/>
              </a:solidFill>
            </a:endParaRPr>
          </a:p>
        </p:txBody>
      </p:sp>
      <p:pic>
        <p:nvPicPr>
          <p:cNvPr id="1044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041400"/>
            <a:ext cx="8210550" cy="4933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04452" name="Group 12"/>
          <p:cNvGrpSpPr>
            <a:grpSpLocks/>
          </p:cNvGrpSpPr>
          <p:nvPr/>
        </p:nvGrpSpPr>
        <p:grpSpPr bwMode="auto">
          <a:xfrm>
            <a:off x="6648450" y="4657725"/>
            <a:ext cx="1273175" cy="555625"/>
            <a:chOff x="4272" y="3213"/>
            <a:chExt cx="802" cy="350"/>
          </a:xfrm>
        </p:grpSpPr>
        <p:sp>
          <p:nvSpPr>
            <p:cNvPr id="104455" name="Rectangle 13"/>
            <p:cNvSpPr>
              <a:spLocks noChangeArrowheads="1"/>
            </p:cNvSpPr>
            <p:nvPr/>
          </p:nvSpPr>
          <p:spPr bwMode="auto">
            <a:xfrm>
              <a:off x="4336" y="3465"/>
              <a:ext cx="77" cy="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endParaRPr lang="en-GB"/>
            </a:p>
          </p:txBody>
        </p:sp>
        <p:sp>
          <p:nvSpPr>
            <p:cNvPr id="104456" name="Line 14"/>
            <p:cNvSpPr>
              <a:spLocks noChangeShapeType="1"/>
            </p:cNvSpPr>
            <p:nvPr/>
          </p:nvSpPr>
          <p:spPr bwMode="auto">
            <a:xfrm>
              <a:off x="4372" y="3501"/>
              <a:ext cx="1" cy="3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7" name="Line 15"/>
            <p:cNvSpPr>
              <a:spLocks noChangeShapeType="1"/>
            </p:cNvSpPr>
            <p:nvPr/>
          </p:nvSpPr>
          <p:spPr bwMode="auto">
            <a:xfrm flipH="1">
              <a:off x="4336" y="3501"/>
              <a:ext cx="36" cy="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8" name="Line 16"/>
            <p:cNvSpPr>
              <a:spLocks noChangeShapeType="1"/>
            </p:cNvSpPr>
            <p:nvPr/>
          </p:nvSpPr>
          <p:spPr bwMode="auto">
            <a:xfrm flipV="1">
              <a:off x="4288" y="3292"/>
              <a:ext cx="179" cy="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9" name="Rectangle 17"/>
            <p:cNvSpPr>
              <a:spLocks noChangeArrowheads="1"/>
            </p:cNvSpPr>
            <p:nvPr/>
          </p:nvSpPr>
          <p:spPr bwMode="auto">
            <a:xfrm>
              <a:off x="4500" y="3213"/>
              <a:ext cx="574" cy="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eaLnBrk="0" hangingPunct="0">
                <a:lnSpc>
                  <a:spcPct val="80000"/>
                </a:lnSpc>
                <a:spcBef>
                  <a:spcPct val="20000"/>
                </a:spcBef>
                <a:buFontTx/>
                <a:buNone/>
              </a:pPr>
              <a:r>
                <a:rPr lang="en-US" sz="1800" u="none">
                  <a:solidFill>
                    <a:srgbClr val="163794"/>
                  </a:solidFill>
                </a:rPr>
                <a:t>Demand</a:t>
              </a:r>
              <a:endParaRPr lang="en-US" sz="1800" u="none">
                <a:solidFill>
                  <a:schemeClr val="tx1"/>
                </a:solidFill>
              </a:endParaRPr>
            </a:p>
          </p:txBody>
        </p:sp>
        <p:sp>
          <p:nvSpPr>
            <p:cNvPr id="104460" name="Line 18"/>
            <p:cNvSpPr>
              <a:spLocks noChangeShapeType="1"/>
            </p:cNvSpPr>
            <p:nvPr/>
          </p:nvSpPr>
          <p:spPr bwMode="auto">
            <a:xfrm flipV="1">
              <a:off x="4272" y="3502"/>
              <a:ext cx="195" cy="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1" name="Line 19"/>
            <p:cNvSpPr>
              <a:spLocks noChangeShapeType="1"/>
            </p:cNvSpPr>
            <p:nvPr/>
          </p:nvSpPr>
          <p:spPr bwMode="auto">
            <a:xfrm flipV="1">
              <a:off x="4372" y="3465"/>
              <a:ext cx="1" cy="3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2" name="Line 20"/>
            <p:cNvSpPr>
              <a:spLocks noChangeShapeType="1"/>
            </p:cNvSpPr>
            <p:nvPr/>
          </p:nvSpPr>
          <p:spPr bwMode="auto">
            <a:xfrm>
              <a:off x="4372" y="3501"/>
              <a:ext cx="35" cy="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3" name="Rectangle 21"/>
            <p:cNvSpPr>
              <a:spLocks noChangeArrowheads="1"/>
            </p:cNvSpPr>
            <p:nvPr/>
          </p:nvSpPr>
          <p:spPr bwMode="auto">
            <a:xfrm>
              <a:off x="4501" y="3423"/>
              <a:ext cx="355" cy="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just" eaLnBrk="0" hangingPunct="0">
                <a:lnSpc>
                  <a:spcPct val="80000"/>
                </a:lnSpc>
                <a:spcBef>
                  <a:spcPct val="20000"/>
                </a:spcBef>
                <a:buFontTx/>
                <a:buNone/>
              </a:pPr>
              <a:r>
                <a:rPr lang="en-US" sz="1800" u="none">
                  <a:solidFill>
                    <a:srgbClr val="163794"/>
                  </a:solidFill>
                </a:rPr>
                <a:t>Price</a:t>
              </a:r>
              <a:endParaRPr lang="en-US" sz="1800" u="none">
                <a:solidFill>
                  <a:schemeClr val="tx1"/>
                </a:solidFill>
              </a:endParaRPr>
            </a:p>
          </p:txBody>
        </p:sp>
      </p:grpSp>
      <p:sp>
        <p:nvSpPr>
          <p:cNvPr id="67590" name="Title 2"/>
          <p:cNvSpPr>
            <a:spLocks noGrp="1"/>
          </p:cNvSpPr>
          <p:nvPr>
            <p:ph type="title"/>
          </p:nvPr>
        </p:nvSpPr>
        <p:spPr>
          <a:xfrm>
            <a:off x="447675" y="357188"/>
            <a:ext cx="8229600" cy="515937"/>
          </a:xfrm>
        </p:spPr>
        <p:txBody>
          <a:bodyPr anchor="t"/>
          <a:lstStyle/>
          <a:p>
            <a:pPr>
              <a:defRPr/>
            </a:pPr>
            <a:r>
              <a:rPr lang="pt-PT" sz="1900" b="1" i="1" dirty="0">
                <a:solidFill>
                  <a:srgbClr val="0000FF"/>
                </a:solidFill>
                <a:latin typeface="Arial" charset="0"/>
                <a:cs typeface="+mj-cs"/>
              </a:rPr>
              <a:t>DEMAND HAS FALLEN BEFORE ON HIGH PRICE BUT NOT THIS TIME </a:t>
            </a:r>
            <a:r>
              <a:rPr lang="en-US" sz="1900" b="1" i="1" dirty="0">
                <a:solidFill>
                  <a:srgbClr val="0000FF"/>
                </a:solidFill>
                <a:latin typeface="Arial" charset="0"/>
                <a:cs typeface="+mj-cs"/>
              </a:rPr>
              <a:t/>
            </a:r>
            <a:br>
              <a:rPr lang="en-US" sz="1900" b="1" i="1" dirty="0">
                <a:solidFill>
                  <a:srgbClr val="0000FF"/>
                </a:solidFill>
                <a:latin typeface="Arial" charset="0"/>
                <a:cs typeface="+mj-cs"/>
              </a:rPr>
            </a:br>
            <a:endParaRPr lang="pt-PT" sz="1900" b="1" dirty="0">
              <a:solidFill>
                <a:srgbClr val="0000FF"/>
              </a:solidFill>
              <a:latin typeface="Arial" charset="0"/>
              <a:cs typeface="+mj-cs"/>
            </a:endParaRPr>
          </a:p>
        </p:txBody>
      </p:sp>
      <p:sp>
        <p:nvSpPr>
          <p:cNvPr id="104454" name="Footer Placeholder 9"/>
          <p:cNvSpPr txBox="1">
            <a:spLocks/>
          </p:cNvSpPr>
          <p:nvPr/>
        </p:nvSpPr>
        <p:spPr bwMode="auto">
          <a:xfrm>
            <a:off x="1541463" y="6313488"/>
            <a:ext cx="558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u="sng">
                <a:solidFill>
                  <a:srgbClr val="FFFF00"/>
                </a:solidFill>
                <a:latin typeface="Arial" charset="0"/>
                <a:ea typeface="ＭＳ Ｐゴシック" charset="0"/>
                <a:cs typeface="ＭＳ Ｐゴシック" charset="0"/>
              </a:defRPr>
            </a:lvl1pPr>
            <a:lvl2pPr marL="742950" indent="-285750" eaLnBrk="0" hangingPunct="0">
              <a:defRPr sz="1400" b="1" u="sng">
                <a:solidFill>
                  <a:srgbClr val="FFFF00"/>
                </a:solidFill>
                <a:latin typeface="Arial" charset="0"/>
                <a:ea typeface="ＭＳ Ｐゴシック" charset="0"/>
              </a:defRPr>
            </a:lvl2pPr>
            <a:lvl3pPr marL="1143000" indent="-228600" eaLnBrk="0" hangingPunct="0">
              <a:defRPr sz="1400" b="1" u="sng">
                <a:solidFill>
                  <a:srgbClr val="FFFF00"/>
                </a:solidFill>
                <a:latin typeface="Arial" charset="0"/>
                <a:ea typeface="ＭＳ Ｐゴシック" charset="0"/>
              </a:defRPr>
            </a:lvl3pPr>
            <a:lvl4pPr marL="1600200" indent="-228600" eaLnBrk="0" hangingPunct="0">
              <a:defRPr sz="1400" b="1" u="sng">
                <a:solidFill>
                  <a:srgbClr val="FFFF00"/>
                </a:solidFill>
                <a:latin typeface="Arial" charset="0"/>
                <a:ea typeface="ＭＳ Ｐゴシック" charset="0"/>
              </a:defRPr>
            </a:lvl4pPr>
            <a:lvl5pPr marL="2057400" indent="-228600" eaLnBrk="0" hangingPunct="0">
              <a:defRPr sz="1400" b="1" u="sng">
                <a:solidFill>
                  <a:srgbClr val="FFFF00"/>
                </a:solidFill>
                <a:latin typeface="Arial" charset="0"/>
                <a:ea typeface="ＭＳ Ｐゴシック"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9pPr>
          </a:lstStyle>
          <a:p>
            <a:pPr algn="ctr" eaLnBrk="1" hangingPunct="1">
              <a:buFontTx/>
              <a:buNone/>
            </a:pPr>
            <a:r>
              <a:rPr lang="en-US" sz="1100" b="0" u="none">
                <a:solidFill>
                  <a:schemeClr val="bg1"/>
                </a:solidFill>
              </a:rPr>
              <a:t>CULTURGEST</a:t>
            </a:r>
          </a:p>
          <a:p>
            <a:pPr algn="ctr" eaLnBrk="1" hangingPunct="1">
              <a:buFontTx/>
              <a:buNone/>
            </a:pPr>
            <a:r>
              <a:rPr lang="en-US" sz="1100" b="0" u="none">
                <a:solidFill>
                  <a:schemeClr val="bg1"/>
                </a:solidFill>
              </a:rPr>
              <a:t>António Costa Silva -  Presidente da Comissão Executiva</a:t>
            </a:r>
          </a:p>
        </p:txBody>
      </p:sp>
    </p:spTree>
    <p:extLst>
      <p:ext uri="{BB962C8B-B14F-4D97-AF65-F5344CB8AC3E}">
        <p14:creationId xmlns:p14="http://schemas.microsoft.com/office/powerpoint/2010/main" val="36011652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p:cNvGrpSpPr>
            <a:grpSpLocks/>
          </p:cNvGrpSpPr>
          <p:nvPr/>
        </p:nvGrpSpPr>
        <p:grpSpPr bwMode="auto">
          <a:xfrm>
            <a:off x="1325748" y="1605924"/>
            <a:ext cx="7487617" cy="5045358"/>
            <a:chOff x="472786" y="1233488"/>
            <a:chExt cx="8058439" cy="5462586"/>
          </a:xfrm>
        </p:grpSpPr>
        <p:sp>
          <p:nvSpPr>
            <p:cNvPr id="18439" name="Line 4"/>
            <p:cNvSpPr>
              <a:spLocks noChangeShapeType="1"/>
            </p:cNvSpPr>
            <p:nvPr/>
          </p:nvSpPr>
          <p:spPr bwMode="auto">
            <a:xfrm flipV="1">
              <a:off x="2754313" y="2486025"/>
              <a:ext cx="1597025" cy="3586163"/>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0" name="Line 5"/>
            <p:cNvSpPr>
              <a:spLocks noChangeShapeType="1"/>
            </p:cNvSpPr>
            <p:nvPr/>
          </p:nvSpPr>
          <p:spPr bwMode="auto">
            <a:xfrm flipV="1">
              <a:off x="2770188" y="2486025"/>
              <a:ext cx="1755775" cy="3211513"/>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1" name="Line 6"/>
            <p:cNvSpPr>
              <a:spLocks noChangeShapeType="1"/>
            </p:cNvSpPr>
            <p:nvPr/>
          </p:nvSpPr>
          <p:spPr bwMode="auto">
            <a:xfrm flipV="1">
              <a:off x="2770188" y="4473575"/>
              <a:ext cx="3600450" cy="1223963"/>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2" name="Line 7"/>
            <p:cNvSpPr>
              <a:spLocks noChangeShapeType="1"/>
            </p:cNvSpPr>
            <p:nvPr/>
          </p:nvSpPr>
          <p:spPr bwMode="auto">
            <a:xfrm flipV="1">
              <a:off x="2698750" y="3465513"/>
              <a:ext cx="3671888" cy="2303462"/>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3" name="Line 8"/>
            <p:cNvSpPr>
              <a:spLocks noChangeShapeType="1"/>
            </p:cNvSpPr>
            <p:nvPr/>
          </p:nvSpPr>
          <p:spPr bwMode="auto">
            <a:xfrm flipV="1">
              <a:off x="2698750" y="2312988"/>
              <a:ext cx="3744913" cy="3455987"/>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4" name="Line 9"/>
            <p:cNvSpPr>
              <a:spLocks noChangeShapeType="1"/>
            </p:cNvSpPr>
            <p:nvPr/>
          </p:nvSpPr>
          <p:spPr bwMode="auto">
            <a:xfrm>
              <a:off x="5043488" y="1684338"/>
              <a:ext cx="1327150" cy="700087"/>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5" name="Line 10"/>
            <p:cNvSpPr>
              <a:spLocks noChangeShapeType="1"/>
            </p:cNvSpPr>
            <p:nvPr/>
          </p:nvSpPr>
          <p:spPr bwMode="auto">
            <a:xfrm flipH="1">
              <a:off x="2697163" y="1684338"/>
              <a:ext cx="1492250" cy="785812"/>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6" name="Line 11"/>
            <p:cNvSpPr>
              <a:spLocks noChangeShapeType="1"/>
            </p:cNvSpPr>
            <p:nvPr/>
          </p:nvSpPr>
          <p:spPr bwMode="auto">
            <a:xfrm flipH="1">
              <a:off x="2678113" y="1782763"/>
              <a:ext cx="1511300" cy="109220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7" name="Line 12"/>
            <p:cNvSpPr>
              <a:spLocks noChangeShapeType="1"/>
            </p:cNvSpPr>
            <p:nvPr/>
          </p:nvSpPr>
          <p:spPr bwMode="auto">
            <a:xfrm flipH="1">
              <a:off x="2678113" y="2174875"/>
              <a:ext cx="1511300" cy="233680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8" name="Line 13"/>
            <p:cNvSpPr>
              <a:spLocks noChangeShapeType="1"/>
            </p:cNvSpPr>
            <p:nvPr/>
          </p:nvSpPr>
          <p:spPr bwMode="auto">
            <a:xfrm flipH="1">
              <a:off x="2678113" y="2274888"/>
              <a:ext cx="1511300" cy="2706687"/>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49" name="Line 14"/>
            <p:cNvSpPr>
              <a:spLocks noChangeShapeType="1"/>
            </p:cNvSpPr>
            <p:nvPr/>
          </p:nvSpPr>
          <p:spPr bwMode="auto">
            <a:xfrm flipV="1">
              <a:off x="2698750" y="2274888"/>
              <a:ext cx="1598613" cy="320675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0" name="Line 15"/>
            <p:cNvSpPr>
              <a:spLocks noChangeShapeType="1"/>
            </p:cNvSpPr>
            <p:nvPr/>
          </p:nvSpPr>
          <p:spPr bwMode="auto">
            <a:xfrm flipV="1">
              <a:off x="2678113" y="1978025"/>
              <a:ext cx="1511300" cy="136525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1" name="Line 16"/>
            <p:cNvSpPr>
              <a:spLocks noChangeShapeType="1"/>
            </p:cNvSpPr>
            <p:nvPr/>
          </p:nvSpPr>
          <p:spPr bwMode="auto">
            <a:xfrm flipH="1" flipV="1">
              <a:off x="5043488" y="1978025"/>
              <a:ext cx="1385887" cy="98425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2" name="Line 17"/>
            <p:cNvSpPr>
              <a:spLocks noChangeShapeType="1"/>
            </p:cNvSpPr>
            <p:nvPr/>
          </p:nvSpPr>
          <p:spPr bwMode="auto">
            <a:xfrm flipH="1" flipV="1">
              <a:off x="5043488" y="2076450"/>
              <a:ext cx="1385887" cy="137795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3" name="Line 18"/>
            <p:cNvSpPr>
              <a:spLocks noChangeShapeType="1"/>
            </p:cNvSpPr>
            <p:nvPr/>
          </p:nvSpPr>
          <p:spPr bwMode="auto">
            <a:xfrm flipH="1" flipV="1">
              <a:off x="5043488" y="2174875"/>
              <a:ext cx="1385887" cy="177165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4" name="Line 19"/>
            <p:cNvSpPr>
              <a:spLocks noChangeShapeType="1"/>
            </p:cNvSpPr>
            <p:nvPr/>
          </p:nvSpPr>
          <p:spPr bwMode="auto">
            <a:xfrm flipH="1" flipV="1">
              <a:off x="4935538" y="2274888"/>
              <a:ext cx="1493837" cy="245745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5" name="Line 20"/>
            <p:cNvSpPr>
              <a:spLocks noChangeShapeType="1"/>
            </p:cNvSpPr>
            <p:nvPr/>
          </p:nvSpPr>
          <p:spPr bwMode="auto">
            <a:xfrm flipH="1" flipV="1">
              <a:off x="4830763" y="2274888"/>
              <a:ext cx="1598612" cy="2947987"/>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6" name="Line 21"/>
            <p:cNvSpPr>
              <a:spLocks noChangeShapeType="1"/>
            </p:cNvSpPr>
            <p:nvPr/>
          </p:nvSpPr>
          <p:spPr bwMode="auto">
            <a:xfrm flipH="1" flipV="1">
              <a:off x="2678113" y="2408238"/>
              <a:ext cx="3751262" cy="271780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7" name="Line 22"/>
            <p:cNvSpPr>
              <a:spLocks noChangeShapeType="1"/>
            </p:cNvSpPr>
            <p:nvPr/>
          </p:nvSpPr>
          <p:spPr bwMode="auto">
            <a:xfrm flipH="1" flipV="1">
              <a:off x="2678113" y="2797175"/>
              <a:ext cx="3692525" cy="2827338"/>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8" name="Line 23"/>
            <p:cNvSpPr>
              <a:spLocks noChangeShapeType="1"/>
            </p:cNvSpPr>
            <p:nvPr/>
          </p:nvSpPr>
          <p:spPr bwMode="auto">
            <a:xfrm flipH="1" flipV="1">
              <a:off x="2754313" y="2486025"/>
              <a:ext cx="3616325" cy="3138488"/>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59" name="Line 24"/>
            <p:cNvSpPr>
              <a:spLocks noChangeShapeType="1"/>
            </p:cNvSpPr>
            <p:nvPr/>
          </p:nvSpPr>
          <p:spPr bwMode="auto">
            <a:xfrm flipH="1" flipV="1">
              <a:off x="2754313" y="3265488"/>
              <a:ext cx="3616325" cy="703262"/>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60" name="Line 25"/>
            <p:cNvSpPr>
              <a:spLocks noChangeShapeType="1"/>
            </p:cNvSpPr>
            <p:nvPr/>
          </p:nvSpPr>
          <p:spPr bwMode="auto">
            <a:xfrm flipH="1" flipV="1">
              <a:off x="2678113" y="3265488"/>
              <a:ext cx="3751262" cy="8890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61" name="Line 26"/>
            <p:cNvSpPr>
              <a:spLocks noChangeShapeType="1"/>
            </p:cNvSpPr>
            <p:nvPr/>
          </p:nvSpPr>
          <p:spPr bwMode="auto">
            <a:xfrm flipH="1">
              <a:off x="2678113" y="2962275"/>
              <a:ext cx="3751262" cy="303213"/>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62" name="Text Box 27"/>
            <p:cNvSpPr txBox="1">
              <a:spLocks noChangeArrowheads="1"/>
            </p:cNvSpPr>
            <p:nvPr/>
          </p:nvSpPr>
          <p:spPr bwMode="auto">
            <a:xfrm>
              <a:off x="472786" y="1394351"/>
              <a:ext cx="2814637" cy="633133"/>
            </a:xfrm>
            <a:prstGeom prst="rect">
              <a:avLst/>
            </a:prstGeom>
            <a:noFill/>
            <a:ln w="9525">
              <a:noFill/>
              <a:miter lim="800000"/>
              <a:headEnd/>
              <a:tailEnd/>
            </a:ln>
          </p:spPr>
          <p:txBody>
            <a:bodyPr>
              <a:spAutoFit/>
            </a:bodyPr>
            <a:lstStyle/>
            <a:p>
              <a:pPr algn="ctr" eaLnBrk="0" hangingPunct="0"/>
              <a:r>
                <a:rPr lang="pt-PT" sz="1600" dirty="0">
                  <a:solidFill>
                    <a:prstClr val="black"/>
                  </a:solidFill>
                </a:rPr>
                <a:t>energia primária </a:t>
              </a:r>
            </a:p>
            <a:p>
              <a:pPr algn="ctr" eaLnBrk="0" hangingPunct="0"/>
              <a:r>
                <a:rPr lang="pt-PT" sz="1600" dirty="0">
                  <a:solidFill>
                    <a:prstClr val="black"/>
                  </a:solidFill>
                </a:rPr>
                <a:t>(oferta)</a:t>
              </a:r>
            </a:p>
          </p:txBody>
        </p:sp>
        <p:sp>
          <p:nvSpPr>
            <p:cNvPr id="18464" name="Line 29"/>
            <p:cNvSpPr>
              <a:spLocks noChangeShapeType="1"/>
            </p:cNvSpPr>
            <p:nvPr/>
          </p:nvSpPr>
          <p:spPr bwMode="auto">
            <a:xfrm flipH="1" flipV="1">
              <a:off x="2754313" y="2486025"/>
              <a:ext cx="3689350" cy="3714750"/>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65" name="Line 30"/>
            <p:cNvSpPr>
              <a:spLocks noChangeShapeType="1"/>
            </p:cNvSpPr>
            <p:nvPr/>
          </p:nvSpPr>
          <p:spPr bwMode="auto">
            <a:xfrm flipH="1" flipV="1">
              <a:off x="2754313" y="2874963"/>
              <a:ext cx="3616325" cy="3254375"/>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66" name="Line 31"/>
            <p:cNvSpPr>
              <a:spLocks noChangeShapeType="1"/>
            </p:cNvSpPr>
            <p:nvPr/>
          </p:nvSpPr>
          <p:spPr bwMode="auto">
            <a:xfrm flipH="1" flipV="1">
              <a:off x="4806950" y="2408238"/>
              <a:ext cx="1492250" cy="3649662"/>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67" name="Text Box 32"/>
            <p:cNvSpPr txBox="1">
              <a:spLocks noChangeArrowheads="1"/>
            </p:cNvSpPr>
            <p:nvPr/>
          </p:nvSpPr>
          <p:spPr bwMode="auto">
            <a:xfrm>
              <a:off x="5945188" y="1384919"/>
              <a:ext cx="2586037" cy="633133"/>
            </a:xfrm>
            <a:prstGeom prst="rect">
              <a:avLst/>
            </a:prstGeom>
            <a:noFill/>
            <a:ln w="9525">
              <a:noFill/>
              <a:miter lim="800000"/>
              <a:headEnd/>
              <a:tailEnd/>
            </a:ln>
          </p:spPr>
          <p:txBody>
            <a:bodyPr>
              <a:spAutoFit/>
            </a:bodyPr>
            <a:lstStyle/>
            <a:p>
              <a:pPr algn="ctr" eaLnBrk="0" hangingPunct="0"/>
              <a:r>
                <a:rPr lang="pt-PT" sz="1600" b="1" dirty="0">
                  <a:solidFill>
                    <a:prstClr val="black"/>
                  </a:solidFill>
                </a:rPr>
                <a:t>energia útil </a:t>
              </a:r>
            </a:p>
            <a:p>
              <a:pPr algn="ctr" eaLnBrk="0" hangingPunct="0"/>
              <a:r>
                <a:rPr lang="pt-PT" sz="1600" b="1" dirty="0">
                  <a:solidFill>
                    <a:prstClr val="black"/>
                  </a:solidFill>
                </a:rPr>
                <a:t>(procura)</a:t>
              </a:r>
            </a:p>
          </p:txBody>
        </p:sp>
        <p:sp>
          <p:nvSpPr>
            <p:cNvPr id="18469" name="Line 34"/>
            <p:cNvSpPr>
              <a:spLocks noChangeShapeType="1"/>
            </p:cNvSpPr>
            <p:nvPr/>
          </p:nvSpPr>
          <p:spPr bwMode="auto">
            <a:xfrm flipH="1">
              <a:off x="2698750" y="2600325"/>
              <a:ext cx="1728788" cy="1152525"/>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70" name="Line 35"/>
            <p:cNvSpPr>
              <a:spLocks noChangeShapeType="1"/>
            </p:cNvSpPr>
            <p:nvPr/>
          </p:nvSpPr>
          <p:spPr bwMode="auto">
            <a:xfrm flipH="1">
              <a:off x="2698750" y="2251075"/>
              <a:ext cx="1347788" cy="1501775"/>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71" name="AutoShape 37"/>
            <p:cNvSpPr>
              <a:spLocks noChangeArrowheads="1"/>
            </p:cNvSpPr>
            <p:nvPr/>
          </p:nvSpPr>
          <p:spPr bwMode="auto">
            <a:xfrm>
              <a:off x="3994150" y="1233488"/>
              <a:ext cx="1368425" cy="1439862"/>
            </a:xfrm>
            <a:prstGeom prst="can">
              <a:avLst>
                <a:gd name="adj" fmla="val 47890"/>
              </a:avLst>
            </a:prstGeom>
            <a:solidFill>
              <a:srgbClr val="FFCC00"/>
            </a:solidFill>
            <a:ln w="9525">
              <a:solidFill>
                <a:srgbClr val="FFCC00"/>
              </a:solidFill>
              <a:round/>
              <a:headEnd/>
              <a:tailEnd/>
            </a:ln>
          </p:spPr>
          <p:txBody>
            <a:bodyPr wrap="none" anchor="ctr"/>
            <a:lstStyle/>
            <a:p>
              <a:endParaRPr lang="en-US" dirty="0">
                <a:solidFill>
                  <a:prstClr val="black"/>
                </a:solidFill>
              </a:endParaRPr>
            </a:p>
          </p:txBody>
        </p:sp>
        <p:sp>
          <p:nvSpPr>
            <p:cNvPr id="18472" name="Text Box 38"/>
            <p:cNvSpPr txBox="1">
              <a:spLocks noChangeArrowheads="1"/>
            </p:cNvSpPr>
            <p:nvPr/>
          </p:nvSpPr>
          <p:spPr bwMode="auto">
            <a:xfrm rot="19025410">
              <a:off x="3749006" y="1733346"/>
              <a:ext cx="1710997" cy="366551"/>
            </a:xfrm>
            <a:prstGeom prst="rect">
              <a:avLst/>
            </a:prstGeom>
            <a:noFill/>
            <a:ln w="9525">
              <a:noFill/>
              <a:miter lim="800000"/>
              <a:headEnd/>
              <a:tailEnd/>
            </a:ln>
          </p:spPr>
          <p:txBody>
            <a:bodyPr wrap="square">
              <a:spAutoFit/>
            </a:bodyPr>
            <a:lstStyle/>
            <a:p>
              <a:pPr algn="ctr" eaLnBrk="0" hangingPunct="0"/>
              <a:r>
                <a:rPr lang="pt-PT" sz="1600" b="1" dirty="0">
                  <a:solidFill>
                    <a:prstClr val="black"/>
                  </a:solidFill>
                </a:rPr>
                <a:t>electricidade</a:t>
              </a:r>
            </a:p>
          </p:txBody>
        </p:sp>
        <p:sp>
          <p:nvSpPr>
            <p:cNvPr id="18473" name="Line 39"/>
            <p:cNvSpPr>
              <a:spLocks noChangeShapeType="1"/>
            </p:cNvSpPr>
            <p:nvPr/>
          </p:nvSpPr>
          <p:spPr bwMode="auto">
            <a:xfrm flipV="1">
              <a:off x="2770188" y="3968750"/>
              <a:ext cx="3600450" cy="1368425"/>
            </a:xfrm>
            <a:prstGeom prst="line">
              <a:avLst/>
            </a:prstGeom>
            <a:noFill/>
            <a:ln w="28575">
              <a:solidFill>
                <a:srgbClr val="FF3300"/>
              </a:solidFill>
              <a:round/>
              <a:headEnd/>
              <a:tailEnd/>
            </a:ln>
          </p:spPr>
          <p:txBody>
            <a:bodyPr wrap="none" anchor="ctr"/>
            <a:lstStyle/>
            <a:p>
              <a:endParaRPr lang="pt-PT" dirty="0">
                <a:solidFill>
                  <a:prstClr val="black"/>
                </a:solidFill>
              </a:endParaRPr>
            </a:p>
          </p:txBody>
        </p:sp>
        <p:sp>
          <p:nvSpPr>
            <p:cNvPr id="18474" name="AutoShape 41"/>
            <p:cNvSpPr>
              <a:spLocks noChangeArrowheads="1"/>
            </p:cNvSpPr>
            <p:nvPr/>
          </p:nvSpPr>
          <p:spPr bwMode="auto">
            <a:xfrm rot="16200000">
              <a:off x="1491221" y="5412665"/>
              <a:ext cx="652462" cy="1914355"/>
            </a:xfrm>
            <a:prstGeom prst="chevron">
              <a:avLst>
                <a:gd name="adj" fmla="val 25069"/>
              </a:avLst>
            </a:prstGeom>
            <a:solidFill>
              <a:schemeClr val="bg2"/>
            </a:solidFill>
            <a:ln w="9525">
              <a:noFill/>
              <a:miter lim="800000"/>
              <a:headEnd/>
              <a:tailEnd/>
            </a:ln>
          </p:spPr>
          <p:txBody>
            <a:bodyPr vert="eaVert" wrap="none" anchor="ctr"/>
            <a:lstStyle/>
            <a:p>
              <a:pPr algn="ctr"/>
              <a:endParaRPr lang="en-US" sz="2200" dirty="0">
                <a:solidFill>
                  <a:srgbClr val="44B9E8"/>
                </a:solidFill>
              </a:endParaRPr>
            </a:p>
          </p:txBody>
        </p:sp>
        <p:sp>
          <p:nvSpPr>
            <p:cNvPr id="18475" name="Rectangle 42"/>
            <p:cNvSpPr>
              <a:spLocks noChangeArrowheads="1"/>
            </p:cNvSpPr>
            <p:nvPr/>
          </p:nvSpPr>
          <p:spPr bwMode="auto">
            <a:xfrm>
              <a:off x="860274" y="1940090"/>
              <a:ext cx="1909763" cy="4419600"/>
            </a:xfrm>
            <a:prstGeom prst="rect">
              <a:avLst/>
            </a:prstGeom>
            <a:solidFill>
              <a:schemeClr val="bg2"/>
            </a:solidFill>
            <a:ln w="9525">
              <a:noFill/>
              <a:miter lim="800000"/>
              <a:headEnd/>
              <a:tailEnd/>
            </a:ln>
          </p:spPr>
          <p:txBody>
            <a:bodyPr wrap="none" anchor="ctr"/>
            <a:lstStyle/>
            <a:p>
              <a:endParaRPr lang="en-US" dirty="0">
                <a:solidFill>
                  <a:prstClr val="black"/>
                </a:solidFill>
              </a:endParaRPr>
            </a:p>
          </p:txBody>
        </p:sp>
        <p:sp>
          <p:nvSpPr>
            <p:cNvPr id="18476" name="Rectangle 43"/>
            <p:cNvSpPr>
              <a:spLocks noChangeArrowheads="1"/>
            </p:cNvSpPr>
            <p:nvPr/>
          </p:nvSpPr>
          <p:spPr bwMode="auto">
            <a:xfrm>
              <a:off x="1117600" y="4195763"/>
              <a:ext cx="1409700" cy="2187575"/>
            </a:xfrm>
            <a:prstGeom prst="rect">
              <a:avLst/>
            </a:prstGeom>
            <a:solidFill>
              <a:srgbClr val="B9FFB9"/>
            </a:solidFill>
            <a:ln w="9525">
              <a:solidFill>
                <a:srgbClr val="B9FFB9"/>
              </a:solidFill>
              <a:miter lim="800000"/>
              <a:headEnd/>
              <a:tailEnd/>
            </a:ln>
          </p:spPr>
          <p:txBody>
            <a:bodyPr wrap="none" anchor="ctr"/>
            <a:lstStyle/>
            <a:p>
              <a:endParaRPr lang="en-US" dirty="0">
                <a:solidFill>
                  <a:prstClr val="black"/>
                </a:solidFill>
              </a:endParaRPr>
            </a:p>
          </p:txBody>
        </p:sp>
        <p:sp>
          <p:nvSpPr>
            <p:cNvPr id="18477" name="Text Box 44"/>
            <p:cNvSpPr txBox="1">
              <a:spLocks noChangeArrowheads="1"/>
            </p:cNvSpPr>
            <p:nvPr/>
          </p:nvSpPr>
          <p:spPr bwMode="auto">
            <a:xfrm>
              <a:off x="1071538" y="4191038"/>
              <a:ext cx="1500198" cy="2265953"/>
            </a:xfrm>
            <a:prstGeom prst="rect">
              <a:avLst/>
            </a:prstGeom>
            <a:noFill/>
            <a:ln w="9525">
              <a:noFill/>
              <a:miter lim="800000"/>
              <a:headEnd/>
              <a:tailEnd/>
            </a:ln>
          </p:spPr>
          <p:txBody>
            <a:bodyPr wrap="square">
              <a:spAutoFit/>
            </a:bodyPr>
            <a:lstStyle/>
            <a:p>
              <a:pPr algn="ctr" eaLnBrk="0" hangingPunct="0">
                <a:spcBef>
                  <a:spcPts val="1800"/>
                </a:spcBef>
              </a:pPr>
              <a:r>
                <a:rPr lang="pt-PT" sz="1400" dirty="0">
                  <a:solidFill>
                    <a:prstClr val="black"/>
                  </a:solidFill>
                </a:rPr>
                <a:t>hidro</a:t>
              </a:r>
            </a:p>
            <a:p>
              <a:pPr algn="ctr" eaLnBrk="0" hangingPunct="0">
                <a:spcBef>
                  <a:spcPts val="1800"/>
                </a:spcBef>
              </a:pPr>
              <a:r>
                <a:rPr lang="pt-PT" sz="1400" dirty="0">
                  <a:solidFill>
                    <a:prstClr val="black"/>
                  </a:solidFill>
                </a:rPr>
                <a:t>biomassa</a:t>
              </a:r>
            </a:p>
            <a:p>
              <a:pPr algn="ctr" eaLnBrk="0" hangingPunct="0">
                <a:spcBef>
                  <a:spcPts val="1800"/>
                </a:spcBef>
              </a:pPr>
              <a:r>
                <a:rPr lang="pt-PT" sz="1400" dirty="0">
                  <a:solidFill>
                    <a:prstClr val="black"/>
                  </a:solidFill>
                </a:rPr>
                <a:t>vento</a:t>
              </a:r>
            </a:p>
            <a:p>
              <a:pPr algn="ctr" eaLnBrk="0" hangingPunct="0">
                <a:spcBef>
                  <a:spcPts val="1800"/>
                </a:spcBef>
              </a:pPr>
              <a:r>
                <a:rPr lang="pt-PT" sz="1400" dirty="0">
                  <a:solidFill>
                    <a:prstClr val="black"/>
                  </a:solidFill>
                </a:rPr>
                <a:t>sol</a:t>
              </a:r>
            </a:p>
            <a:p>
              <a:pPr algn="ctr" eaLnBrk="0" hangingPunct="0">
                <a:spcBef>
                  <a:spcPts val="1800"/>
                </a:spcBef>
              </a:pPr>
              <a:r>
                <a:rPr lang="pt-PT" sz="1400" dirty="0">
                  <a:solidFill>
                    <a:prstClr val="black"/>
                  </a:solidFill>
                </a:rPr>
                <a:t>geotermia</a:t>
              </a:r>
              <a:endParaRPr lang="pt-PT" sz="1600" dirty="0">
                <a:solidFill>
                  <a:prstClr val="black"/>
                </a:solidFill>
              </a:endParaRPr>
            </a:p>
          </p:txBody>
        </p:sp>
        <p:sp>
          <p:nvSpPr>
            <p:cNvPr id="18478" name="Rectangle 45"/>
            <p:cNvSpPr>
              <a:spLocks noChangeArrowheads="1"/>
            </p:cNvSpPr>
            <p:nvPr/>
          </p:nvSpPr>
          <p:spPr bwMode="auto">
            <a:xfrm>
              <a:off x="1117600" y="2120900"/>
              <a:ext cx="1408113" cy="1924050"/>
            </a:xfrm>
            <a:prstGeom prst="rect">
              <a:avLst/>
            </a:prstGeom>
            <a:solidFill>
              <a:srgbClr val="C0C0C0"/>
            </a:solidFill>
            <a:ln w="9525">
              <a:solidFill>
                <a:srgbClr val="C0C0C0"/>
              </a:solidFill>
              <a:miter lim="800000"/>
              <a:headEnd/>
              <a:tailEnd/>
            </a:ln>
          </p:spPr>
          <p:txBody>
            <a:bodyPr wrap="none" anchor="ctr"/>
            <a:lstStyle/>
            <a:p>
              <a:endParaRPr lang="en-US" dirty="0">
                <a:solidFill>
                  <a:prstClr val="black"/>
                </a:solidFill>
              </a:endParaRPr>
            </a:p>
          </p:txBody>
        </p:sp>
        <p:sp>
          <p:nvSpPr>
            <p:cNvPr id="18479" name="Text Box 46"/>
            <p:cNvSpPr txBox="1">
              <a:spLocks noChangeArrowheads="1"/>
            </p:cNvSpPr>
            <p:nvPr/>
          </p:nvSpPr>
          <p:spPr bwMode="auto">
            <a:xfrm>
              <a:off x="1170264" y="2096015"/>
              <a:ext cx="1377949" cy="1782772"/>
            </a:xfrm>
            <a:prstGeom prst="rect">
              <a:avLst/>
            </a:prstGeom>
            <a:noFill/>
            <a:ln w="9525">
              <a:noFill/>
              <a:miter lim="800000"/>
              <a:headEnd/>
              <a:tailEnd/>
            </a:ln>
          </p:spPr>
          <p:txBody>
            <a:bodyPr>
              <a:spAutoFit/>
            </a:bodyPr>
            <a:lstStyle/>
            <a:p>
              <a:pPr algn="ctr" eaLnBrk="0" hangingPunct="0">
                <a:spcBef>
                  <a:spcPts val="1800"/>
                </a:spcBef>
              </a:pPr>
              <a:r>
                <a:rPr lang="pt-PT" sz="1400" dirty="0">
                  <a:solidFill>
                    <a:prstClr val="black"/>
                  </a:solidFill>
                </a:rPr>
                <a:t>petróleo</a:t>
              </a:r>
            </a:p>
            <a:p>
              <a:pPr algn="ctr" eaLnBrk="0" hangingPunct="0">
                <a:spcBef>
                  <a:spcPts val="1800"/>
                </a:spcBef>
              </a:pPr>
              <a:r>
                <a:rPr lang="pt-PT" sz="1400" dirty="0">
                  <a:solidFill>
                    <a:prstClr val="black"/>
                  </a:solidFill>
                </a:rPr>
                <a:t>carvão</a:t>
              </a:r>
            </a:p>
            <a:p>
              <a:pPr algn="ctr" eaLnBrk="0" hangingPunct="0">
                <a:spcBef>
                  <a:spcPts val="1800"/>
                </a:spcBef>
              </a:pPr>
              <a:r>
                <a:rPr lang="pt-PT" sz="1400" dirty="0">
                  <a:solidFill>
                    <a:prstClr val="black"/>
                  </a:solidFill>
                </a:rPr>
                <a:t>gás</a:t>
              </a:r>
            </a:p>
            <a:p>
              <a:pPr algn="ctr" eaLnBrk="0" hangingPunct="0">
                <a:spcBef>
                  <a:spcPts val="1800"/>
                </a:spcBef>
              </a:pPr>
              <a:r>
                <a:rPr lang="pt-PT" sz="1400" dirty="0">
                  <a:solidFill>
                    <a:prstClr val="black"/>
                  </a:solidFill>
                </a:rPr>
                <a:t>nuclear</a:t>
              </a:r>
            </a:p>
          </p:txBody>
        </p:sp>
        <p:sp>
          <p:nvSpPr>
            <p:cNvPr id="18480" name="AutoShape 48"/>
            <p:cNvSpPr>
              <a:spLocks noChangeArrowheads="1"/>
            </p:cNvSpPr>
            <p:nvPr/>
          </p:nvSpPr>
          <p:spPr bwMode="auto">
            <a:xfrm rot="-5400000">
              <a:off x="6980237" y="5381626"/>
              <a:ext cx="652463" cy="1966912"/>
            </a:xfrm>
            <a:prstGeom prst="chevron">
              <a:avLst>
                <a:gd name="adj" fmla="val 25069"/>
              </a:avLst>
            </a:prstGeom>
            <a:solidFill>
              <a:schemeClr val="bg2"/>
            </a:solidFill>
            <a:ln w="9525">
              <a:noFill/>
              <a:miter lim="800000"/>
              <a:headEnd/>
              <a:tailEnd/>
            </a:ln>
          </p:spPr>
          <p:txBody>
            <a:bodyPr vert="eaVert" wrap="none" anchor="ctr"/>
            <a:lstStyle/>
            <a:p>
              <a:pPr algn="ctr"/>
              <a:endParaRPr lang="en-US" sz="2200" dirty="0">
                <a:solidFill>
                  <a:srgbClr val="44B9E8"/>
                </a:solidFill>
              </a:endParaRPr>
            </a:p>
          </p:txBody>
        </p:sp>
        <p:sp>
          <p:nvSpPr>
            <p:cNvPr id="18481" name="Rectangle 49"/>
            <p:cNvSpPr>
              <a:spLocks noChangeArrowheads="1"/>
            </p:cNvSpPr>
            <p:nvPr/>
          </p:nvSpPr>
          <p:spPr bwMode="auto">
            <a:xfrm>
              <a:off x="6318250" y="1941513"/>
              <a:ext cx="1968500" cy="4421187"/>
            </a:xfrm>
            <a:prstGeom prst="rect">
              <a:avLst/>
            </a:prstGeom>
            <a:solidFill>
              <a:schemeClr val="bg2"/>
            </a:solidFill>
            <a:ln w="9525">
              <a:noFill/>
              <a:miter lim="800000"/>
              <a:headEnd/>
              <a:tailEnd/>
            </a:ln>
          </p:spPr>
          <p:txBody>
            <a:bodyPr wrap="none" anchor="ctr"/>
            <a:lstStyle/>
            <a:p>
              <a:endParaRPr lang="en-US" dirty="0">
                <a:solidFill>
                  <a:prstClr val="black"/>
                </a:solidFill>
              </a:endParaRPr>
            </a:p>
          </p:txBody>
        </p:sp>
        <p:sp>
          <p:nvSpPr>
            <p:cNvPr id="53" name="Rectangle 52"/>
            <p:cNvSpPr/>
            <p:nvPr/>
          </p:nvSpPr>
          <p:spPr>
            <a:xfrm>
              <a:off x="6500813" y="2071688"/>
              <a:ext cx="1643062" cy="3214687"/>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dirty="0">
                <a:solidFill>
                  <a:prstClr val="white"/>
                </a:solidFill>
              </a:endParaRPr>
            </a:p>
          </p:txBody>
        </p:sp>
        <p:sp>
          <p:nvSpPr>
            <p:cNvPr id="54" name="Rectangle 53"/>
            <p:cNvSpPr/>
            <p:nvPr/>
          </p:nvSpPr>
          <p:spPr>
            <a:xfrm>
              <a:off x="6500813" y="5384800"/>
              <a:ext cx="1643062" cy="43815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dirty="0">
                <a:solidFill>
                  <a:prstClr val="white"/>
                </a:solidFill>
              </a:endParaRPr>
            </a:p>
          </p:txBody>
        </p:sp>
        <p:sp>
          <p:nvSpPr>
            <p:cNvPr id="55" name="Rectangle 54"/>
            <p:cNvSpPr/>
            <p:nvPr/>
          </p:nvSpPr>
          <p:spPr>
            <a:xfrm>
              <a:off x="6500813" y="5919787"/>
              <a:ext cx="1643062" cy="43815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dirty="0">
                <a:solidFill>
                  <a:prstClr val="white"/>
                </a:solidFill>
              </a:endParaRPr>
            </a:p>
          </p:txBody>
        </p:sp>
        <p:sp>
          <p:nvSpPr>
            <p:cNvPr id="18485" name="Text Box 50"/>
            <p:cNvSpPr txBox="1">
              <a:spLocks noChangeArrowheads="1"/>
            </p:cNvSpPr>
            <p:nvPr/>
          </p:nvSpPr>
          <p:spPr bwMode="auto">
            <a:xfrm>
              <a:off x="6482279" y="2080383"/>
              <a:ext cx="1653164" cy="4298645"/>
            </a:xfrm>
            <a:prstGeom prst="rect">
              <a:avLst/>
            </a:prstGeom>
            <a:noFill/>
            <a:ln w="9525">
              <a:noFill/>
              <a:miter lim="800000"/>
              <a:headEnd/>
              <a:tailEnd/>
            </a:ln>
          </p:spPr>
          <p:txBody>
            <a:bodyPr wrap="square">
              <a:spAutoFit/>
            </a:bodyPr>
            <a:lstStyle/>
            <a:p>
              <a:pPr algn="ctr" eaLnBrk="0" hangingPunct="0">
                <a:spcBef>
                  <a:spcPts val="2400"/>
                </a:spcBef>
              </a:pPr>
              <a:r>
                <a:rPr lang="pt-PT" sz="1400" dirty="0">
                  <a:solidFill>
                    <a:prstClr val="black"/>
                  </a:solidFill>
                </a:rPr>
                <a:t>iluminação</a:t>
              </a:r>
            </a:p>
            <a:p>
              <a:pPr algn="ctr" eaLnBrk="0" hangingPunct="0">
                <a:spcBef>
                  <a:spcPts val="2400"/>
                </a:spcBef>
              </a:pPr>
              <a:r>
                <a:rPr lang="pt-PT" sz="1400" dirty="0">
                  <a:solidFill>
                    <a:prstClr val="black"/>
                  </a:solidFill>
                </a:rPr>
                <a:t>multimédia</a:t>
              </a:r>
            </a:p>
            <a:p>
              <a:pPr algn="ctr" eaLnBrk="0" hangingPunct="0">
                <a:spcBef>
                  <a:spcPts val="2400"/>
                </a:spcBef>
              </a:pPr>
              <a:r>
                <a:rPr lang="pt-PT" sz="1400" dirty="0">
                  <a:solidFill>
                    <a:prstClr val="black"/>
                  </a:solidFill>
                </a:rPr>
                <a:t>ventilação</a:t>
              </a:r>
            </a:p>
            <a:p>
              <a:pPr algn="ctr" eaLnBrk="0" hangingPunct="0">
                <a:spcBef>
                  <a:spcPts val="2400"/>
                </a:spcBef>
              </a:pPr>
              <a:r>
                <a:rPr lang="pt-PT" sz="1400" dirty="0">
                  <a:solidFill>
                    <a:prstClr val="black"/>
                  </a:solidFill>
                </a:rPr>
                <a:t>arrefecimento</a:t>
              </a:r>
            </a:p>
            <a:p>
              <a:pPr algn="ctr" eaLnBrk="0" hangingPunct="0">
                <a:spcBef>
                  <a:spcPts val="2400"/>
                </a:spcBef>
              </a:pPr>
              <a:r>
                <a:rPr lang="pt-PT" sz="1400" dirty="0">
                  <a:solidFill>
                    <a:prstClr val="black"/>
                  </a:solidFill>
                </a:rPr>
                <a:t>aquecimento</a:t>
              </a:r>
            </a:p>
            <a:p>
              <a:pPr algn="ctr" eaLnBrk="0" hangingPunct="0">
                <a:spcBef>
                  <a:spcPts val="2400"/>
                </a:spcBef>
              </a:pPr>
              <a:r>
                <a:rPr lang="pt-PT" sz="1400" dirty="0">
                  <a:solidFill>
                    <a:prstClr val="black"/>
                  </a:solidFill>
                </a:rPr>
                <a:t>água quente</a:t>
              </a:r>
            </a:p>
            <a:p>
              <a:pPr algn="ctr" eaLnBrk="0" hangingPunct="0">
                <a:spcBef>
                  <a:spcPts val="2400"/>
                </a:spcBef>
              </a:pPr>
              <a:r>
                <a:rPr lang="pt-PT" sz="1400" dirty="0">
                  <a:solidFill>
                    <a:prstClr val="black"/>
                  </a:solidFill>
                </a:rPr>
                <a:t>Indústria</a:t>
              </a:r>
            </a:p>
            <a:p>
              <a:pPr algn="ctr" eaLnBrk="0" hangingPunct="0">
                <a:spcBef>
                  <a:spcPts val="2400"/>
                </a:spcBef>
              </a:pPr>
              <a:r>
                <a:rPr lang="pt-PT" sz="1400" dirty="0">
                  <a:solidFill>
                    <a:prstClr val="black"/>
                  </a:solidFill>
                </a:rPr>
                <a:t>Mobilidade</a:t>
              </a:r>
            </a:p>
          </p:txBody>
        </p:sp>
      </p:grpSp>
      <p:sp>
        <p:nvSpPr>
          <p:cNvPr id="18437" name="Rectangle 51"/>
          <p:cNvSpPr>
            <a:spLocks noChangeArrowheads="1"/>
          </p:cNvSpPr>
          <p:nvPr/>
        </p:nvSpPr>
        <p:spPr bwMode="auto">
          <a:xfrm>
            <a:off x="3349079" y="5530006"/>
            <a:ext cx="3529012" cy="923330"/>
          </a:xfrm>
          <a:prstGeom prst="rect">
            <a:avLst/>
          </a:prstGeom>
          <a:noFill/>
          <a:ln w="9525">
            <a:noFill/>
            <a:miter lim="800000"/>
            <a:headEnd/>
            <a:tailEnd/>
          </a:ln>
        </p:spPr>
        <p:txBody>
          <a:bodyPr>
            <a:spAutoFit/>
          </a:bodyPr>
          <a:lstStyle/>
          <a:p>
            <a:pPr algn="ctr" eaLnBrk="0" hangingPunct="0"/>
            <a:r>
              <a:rPr lang="pt-PT" dirty="0">
                <a:solidFill>
                  <a:prstClr val="black"/>
                </a:solidFill>
              </a:rPr>
              <a:t>redes de calor e de frio</a:t>
            </a:r>
          </a:p>
          <a:p>
            <a:pPr algn="ctr" eaLnBrk="0" hangingPunct="0"/>
            <a:r>
              <a:rPr lang="pt-PT" dirty="0">
                <a:solidFill>
                  <a:prstClr val="black"/>
                </a:solidFill>
              </a:rPr>
              <a:t>h</a:t>
            </a:r>
            <a:r>
              <a:rPr lang="pt-PT" dirty="0" smtClean="0">
                <a:solidFill>
                  <a:prstClr val="black"/>
                </a:solidFill>
              </a:rPr>
              <a:t>idrogénio</a:t>
            </a:r>
            <a:endParaRPr lang="pt-PT" dirty="0">
              <a:solidFill>
                <a:prstClr val="black"/>
              </a:solidFill>
            </a:endParaRPr>
          </a:p>
          <a:p>
            <a:pPr algn="ctr" eaLnBrk="0" hangingPunct="0"/>
            <a:r>
              <a:rPr lang="pt-PT" dirty="0">
                <a:solidFill>
                  <a:prstClr val="black"/>
                </a:solidFill>
              </a:rPr>
              <a:t>(2030!)</a:t>
            </a:r>
          </a:p>
        </p:txBody>
      </p:sp>
      <p:sp>
        <p:nvSpPr>
          <p:cNvPr id="56" name="Título 2"/>
          <p:cNvSpPr txBox="1">
            <a:spLocks/>
          </p:cNvSpPr>
          <p:nvPr/>
        </p:nvSpPr>
        <p:spPr>
          <a:xfrm>
            <a:off x="814948" y="506141"/>
            <a:ext cx="8229600" cy="1124744"/>
          </a:xfrm>
          <a:prstGeom prst="rect">
            <a:avLst/>
          </a:prstGeom>
        </p:spPr>
        <p:txBody>
          <a:bodyPr/>
          <a:lstStyle/>
          <a:p>
            <a:pPr>
              <a:spcBef>
                <a:spcPct val="0"/>
              </a:spcBef>
              <a:defRPr/>
            </a:pPr>
            <a:r>
              <a:rPr lang="pt-PT" sz="4000" b="1" dirty="0">
                <a:solidFill>
                  <a:srgbClr val="DEF5FA">
                    <a:lumMod val="50000"/>
                  </a:srgbClr>
                </a:solidFill>
                <a:effectLst>
                  <a:outerShdw blurRad="31750" dist="25400" dir="5400000" algn="tl" rotWithShape="0">
                    <a:srgbClr val="000000">
                      <a:alpha val="25000"/>
                    </a:srgbClr>
                  </a:outerShdw>
                </a:effectLst>
              </a:rPr>
              <a:t>A Energia de que </a:t>
            </a:r>
            <a:r>
              <a:rPr lang="pt-PT" sz="4000" b="1" dirty="0" smtClean="0">
                <a:solidFill>
                  <a:srgbClr val="DEF5FA">
                    <a:lumMod val="50000"/>
                  </a:srgbClr>
                </a:solidFill>
                <a:effectLst>
                  <a:outerShdw blurRad="31750" dist="25400" dir="5400000" algn="tl" rotWithShape="0">
                    <a:srgbClr val="000000">
                      <a:alpha val="25000"/>
                    </a:srgbClr>
                  </a:outerShdw>
                </a:effectLst>
              </a:rPr>
              <a:t>precisamos</a:t>
            </a:r>
            <a:r>
              <a:rPr lang="pt-PT" sz="3200" b="1" dirty="0" smtClean="0">
                <a:solidFill>
                  <a:srgbClr val="DEF5FA">
                    <a:lumMod val="50000"/>
                  </a:srgbClr>
                </a:solidFill>
                <a:effectLst>
                  <a:outerShdw blurRad="31750" dist="25400" dir="5400000" algn="tl" rotWithShape="0">
                    <a:srgbClr val="000000">
                      <a:alpha val="25000"/>
                    </a:srgbClr>
                  </a:outerShdw>
                </a:effectLst>
              </a:rPr>
              <a:t> </a:t>
            </a:r>
          </a:p>
        </p:txBody>
      </p:sp>
      <p:sp>
        <p:nvSpPr>
          <p:cNvPr id="52"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77F0BDA-DB8F-4922-BCE0-560B9FB81E11}" type="slidenum">
              <a:rPr lang="pt-PT" smtClean="0">
                <a:solidFill>
                  <a:prstClr val="black"/>
                </a:solidFill>
              </a:rPr>
              <a:pPr/>
              <a:t>18</a:t>
            </a:fld>
            <a:endParaRPr lang="pt-PT" dirty="0">
              <a:solidFill>
                <a:prstClr val="black"/>
              </a:solidFill>
            </a:endParaRPr>
          </a:p>
        </p:txBody>
      </p:sp>
      <p:sp>
        <p:nvSpPr>
          <p:cNvPr id="57" name="Rectangle 56"/>
          <p:cNvSpPr/>
          <p:nvPr/>
        </p:nvSpPr>
        <p:spPr>
          <a:xfrm>
            <a:off x="814948" y="1108224"/>
            <a:ext cx="2710999" cy="461665"/>
          </a:xfrm>
          <a:prstGeom prst="rect">
            <a:avLst/>
          </a:prstGeom>
        </p:spPr>
        <p:txBody>
          <a:bodyPr wrap="none">
            <a:spAutoFit/>
          </a:bodyPr>
          <a:lstStyle/>
          <a:p>
            <a:pPr>
              <a:spcBef>
                <a:spcPct val="0"/>
              </a:spcBef>
              <a:defRPr/>
            </a:pPr>
            <a:r>
              <a:rPr lang="pt-PT" sz="2400" b="1" dirty="0" smtClean="0">
                <a:solidFill>
                  <a:srgbClr val="DEF5FA">
                    <a:lumMod val="50000"/>
                  </a:srgbClr>
                </a:solidFill>
                <a:effectLst>
                  <a:outerShdw blurRad="31750" dist="25400" dir="5400000" algn="tl" rotWithShape="0">
                    <a:srgbClr val="000000">
                      <a:alpha val="25000"/>
                    </a:srgbClr>
                  </a:outerShdw>
                </a:effectLst>
              </a:rPr>
              <a:t>...é a energia útil</a:t>
            </a:r>
            <a:endParaRPr lang="pt-PT" sz="2400" b="1" dirty="0">
              <a:solidFill>
                <a:srgbClr val="DEF5FA">
                  <a:lumMod val="50000"/>
                </a:srgbClr>
              </a:solidFill>
              <a:effectLst>
                <a:outerShdw blurRad="31750" dist="25400" dir="5400000" algn="tl" rotWithShape="0">
                  <a:srgbClr val="000000">
                    <a:alpha val="25000"/>
                  </a:srgbClr>
                </a:outerShdw>
              </a:effectLst>
            </a:endParaRPr>
          </a:p>
        </p:txBody>
      </p:sp>
    </p:spTree>
    <p:extLst>
      <p:ext uri="{BB962C8B-B14F-4D97-AF65-F5344CB8AC3E}">
        <p14:creationId xmlns:p14="http://schemas.microsoft.com/office/powerpoint/2010/main" val="19074777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608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6086" name="Rectangle 6"/>
          <p:cNvSpPr>
            <a:spLocks noGrp="1" noChangeArrowheads="1"/>
          </p:cNvSpPr>
          <p:nvPr>
            <p:ph type="title"/>
          </p:nvPr>
        </p:nvSpPr>
        <p:spPr>
          <a:xfrm>
            <a:off x="169863" y="293688"/>
            <a:ext cx="8229600" cy="1714500"/>
          </a:xfrm>
          <a:ln/>
        </p:spPr>
        <p:txBody>
          <a:bodyPr rIns="132080"/>
          <a:lstStyle/>
          <a:p>
            <a:r>
              <a:rPr lang="en-US">
                <a:solidFill>
                  <a:srgbClr val="008040"/>
                </a:solidFill>
                <a:effectLst>
                  <a:outerShdw blurRad="38100" dist="38100" dir="2700000" algn="tl">
                    <a:srgbClr val="DDDDDD"/>
                  </a:outerShdw>
                </a:effectLst>
              </a:rPr>
              <a:t>Compromissos assumidos </a:t>
            </a:r>
            <a:br>
              <a:rPr lang="en-US">
                <a:solidFill>
                  <a:srgbClr val="008040"/>
                </a:solidFill>
                <a:effectLst>
                  <a:outerShdw blurRad="38100" dist="38100" dir="2700000" algn="tl">
                    <a:srgbClr val="DDDDDD"/>
                  </a:outerShdw>
                </a:effectLst>
              </a:rPr>
            </a:br>
            <a:r>
              <a:rPr lang="en-US">
                <a:solidFill>
                  <a:srgbClr val="008040"/>
                </a:solidFill>
                <a:effectLst>
                  <a:outerShdw blurRad="38100" dist="38100" dir="2700000" algn="tl">
                    <a:srgbClr val="DDDDDD"/>
                  </a:outerShdw>
                </a:effectLst>
              </a:rPr>
              <a:t>pela União Europeia</a:t>
            </a:r>
          </a:p>
        </p:txBody>
      </p:sp>
      <p:sp>
        <p:nvSpPr>
          <p:cNvPr id="46087" name="Rectangle 7"/>
          <p:cNvSpPr>
            <a:spLocks noGrp="1" noChangeArrowheads="1"/>
          </p:cNvSpPr>
          <p:nvPr>
            <p:ph type="body" idx="1"/>
          </p:nvPr>
        </p:nvSpPr>
        <p:spPr>
          <a:xfrm>
            <a:off x="406400" y="1881188"/>
            <a:ext cx="8318500" cy="4724400"/>
          </a:xfrm>
          <a:ln/>
        </p:spPr>
        <p:txBody>
          <a:bodyPr rIns="132080"/>
          <a:lstStyle/>
          <a:p>
            <a:pPr>
              <a:buClr>
                <a:srgbClr val="0D78C9"/>
              </a:buClr>
            </a:pPr>
            <a:r>
              <a:rPr lang="en-US">
                <a:solidFill>
                  <a:srgbClr val="0D78C9"/>
                </a:solidFill>
              </a:rPr>
              <a:t>Mercados energéticos livres (</a:t>
            </a:r>
            <a:r>
              <a:rPr lang="ja-JP" altLang="en-US">
                <a:solidFill>
                  <a:srgbClr val="0D78C9"/>
                </a:solidFill>
                <a:latin typeface="Arial"/>
              </a:rPr>
              <a:t>“</a:t>
            </a:r>
            <a:r>
              <a:rPr lang="en-US">
                <a:solidFill>
                  <a:srgbClr val="0D78C9"/>
                </a:solidFill>
              </a:rPr>
              <a:t>unbundling</a:t>
            </a:r>
            <a:r>
              <a:rPr lang="ja-JP" altLang="en-US">
                <a:solidFill>
                  <a:srgbClr val="0D78C9"/>
                </a:solidFill>
                <a:latin typeface="Arial"/>
              </a:rPr>
              <a:t>”</a:t>
            </a:r>
            <a:r>
              <a:rPr lang="en-US">
                <a:solidFill>
                  <a:srgbClr val="0D78C9"/>
                </a:solidFill>
              </a:rPr>
              <a:t>) e integrados</a:t>
            </a:r>
          </a:p>
          <a:p>
            <a:pPr>
              <a:buClr>
                <a:srgbClr val="0D78C9"/>
              </a:buClr>
            </a:pPr>
            <a:endParaRPr lang="en-US" sz="1000">
              <a:solidFill>
                <a:srgbClr val="0D78C9"/>
              </a:solidFill>
            </a:endParaRPr>
          </a:p>
          <a:p>
            <a:pPr>
              <a:buClr>
                <a:srgbClr val="0D78C9"/>
              </a:buClr>
            </a:pPr>
            <a:r>
              <a:rPr lang="en-US">
                <a:solidFill>
                  <a:srgbClr val="0D78C9"/>
                </a:solidFill>
              </a:rPr>
              <a:t>Objectivos 2020</a:t>
            </a:r>
          </a:p>
          <a:p>
            <a:pPr marL="782638" lvl="1">
              <a:buClr>
                <a:srgbClr val="0D78C9"/>
              </a:buClr>
            </a:pPr>
            <a:r>
              <a:rPr lang="en-US">
                <a:solidFill>
                  <a:srgbClr val="0D78C9"/>
                </a:solidFill>
              </a:rPr>
              <a:t>20% eficiência energética</a:t>
            </a:r>
          </a:p>
          <a:p>
            <a:pPr marL="782638" lvl="1">
              <a:buClr>
                <a:srgbClr val="0D78C9"/>
              </a:buClr>
            </a:pPr>
            <a:r>
              <a:rPr lang="en-US">
                <a:solidFill>
                  <a:srgbClr val="0D78C9"/>
                </a:solidFill>
              </a:rPr>
              <a:t>20% energias renováveis</a:t>
            </a:r>
          </a:p>
          <a:p>
            <a:pPr marL="782638" lvl="1">
              <a:buClr>
                <a:srgbClr val="0D78C9"/>
              </a:buClr>
            </a:pPr>
            <a:r>
              <a:rPr lang="en-US">
                <a:solidFill>
                  <a:srgbClr val="0D78C9"/>
                </a:solidFill>
              </a:rPr>
              <a:t>20% redução de emissões</a:t>
            </a:r>
          </a:p>
          <a:p>
            <a:pPr marL="782638" lvl="1">
              <a:buClr>
                <a:srgbClr val="0D78C9"/>
              </a:buClr>
            </a:pPr>
            <a:endParaRPr lang="en-US" sz="1000">
              <a:solidFill>
                <a:srgbClr val="0D78C9"/>
              </a:solidFill>
            </a:endParaRPr>
          </a:p>
          <a:p>
            <a:pPr>
              <a:buClr>
                <a:srgbClr val="0D78C9"/>
              </a:buClr>
            </a:pPr>
            <a:r>
              <a:rPr lang="en-US">
                <a:solidFill>
                  <a:srgbClr val="0D78C9"/>
                </a:solidFill>
              </a:rPr>
              <a:t>Plataformas tecnológicas para hidrogénio, redes inteligentes, etc.</a:t>
            </a:r>
          </a:p>
        </p:txBody>
      </p:sp>
    </p:spTree>
    <p:extLst>
      <p:ext uri="{BB962C8B-B14F-4D97-AF65-F5344CB8AC3E}">
        <p14:creationId xmlns:p14="http://schemas.microsoft.com/office/powerpoint/2010/main" val="3191938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76672"/>
            <a:ext cx="8219256" cy="5688632"/>
          </a:xfrm>
        </p:spPr>
        <p:txBody>
          <a:bodyPr/>
          <a:lstStyle/>
          <a:p>
            <a:endParaRPr lang="en-US" sz="1400" dirty="0" smtClean="0"/>
          </a:p>
          <a:p>
            <a:r>
              <a:rPr lang="en-US" sz="1400" dirty="0">
                <a:solidFill>
                  <a:prstClr val="black"/>
                </a:solidFill>
                <a:latin typeface="ArialMT"/>
              </a:rPr>
              <a:t>	</a:t>
            </a:r>
          </a:p>
          <a:p>
            <a:endParaRPr lang="en-US" sz="1400" dirty="0"/>
          </a:p>
          <a:p>
            <a:pPr marL="109728" indent="0">
              <a:buNone/>
            </a:pPr>
            <a:endParaRPr lang="en-US" dirty="0"/>
          </a:p>
          <a:p>
            <a:endParaRPr lang="en-US" dirty="0"/>
          </a:p>
        </p:txBody>
      </p:sp>
      <p:pic>
        <p:nvPicPr>
          <p:cNvPr id="6" name="Picture 5"/>
          <p:cNvPicPr>
            <a:picLocks noChangeAspect="1"/>
          </p:cNvPicPr>
          <p:nvPr/>
        </p:nvPicPr>
        <p:blipFill>
          <a:blip r:embed="rId2"/>
          <a:stretch>
            <a:fillRect/>
          </a:stretch>
        </p:blipFill>
        <p:spPr>
          <a:xfrm>
            <a:off x="67345" y="1564765"/>
            <a:ext cx="1696344" cy="720080"/>
          </a:xfrm>
          <a:prstGeom prst="rect">
            <a:avLst/>
          </a:prstGeom>
        </p:spPr>
      </p:pic>
      <p:sp>
        <p:nvSpPr>
          <p:cNvPr id="3" name="Rectangle 2"/>
          <p:cNvSpPr/>
          <p:nvPr/>
        </p:nvSpPr>
        <p:spPr>
          <a:xfrm>
            <a:off x="1763689" y="6304696"/>
            <a:ext cx="2496033" cy="369332"/>
          </a:xfrm>
          <a:prstGeom prst="rect">
            <a:avLst/>
          </a:prstGeom>
        </p:spPr>
        <p:txBody>
          <a:bodyPr wrap="none">
            <a:spAutoFit/>
          </a:bodyPr>
          <a:lstStyle/>
          <a:p>
            <a:r>
              <a:rPr lang="en-US" dirty="0"/>
              <a:t>http://</a:t>
            </a:r>
            <a:r>
              <a:rPr lang="en-US" dirty="0" err="1"/>
              <a:t>berkeleyearth.org</a:t>
            </a:r>
            <a:endParaRPr lang="en-US" dirty="0"/>
          </a:p>
        </p:txBody>
      </p:sp>
      <p:sp>
        <p:nvSpPr>
          <p:cNvPr id="4" name="TextBox 3"/>
          <p:cNvSpPr txBox="1"/>
          <p:nvPr/>
        </p:nvSpPr>
        <p:spPr>
          <a:xfrm>
            <a:off x="189823" y="607483"/>
            <a:ext cx="8036237" cy="369332"/>
          </a:xfrm>
          <a:prstGeom prst="rect">
            <a:avLst/>
          </a:prstGeom>
          <a:noFill/>
        </p:spPr>
        <p:txBody>
          <a:bodyPr wrap="none" rtlCol="0">
            <a:spAutoFit/>
          </a:bodyPr>
          <a:lstStyle/>
          <a:p>
            <a:r>
              <a:rPr lang="en-US" b="1" dirty="0">
                <a:solidFill>
                  <a:srgbClr val="FF0000"/>
                </a:solidFill>
              </a:rPr>
              <a:t>Global land temperatures have increased by 1.5 degrees C over the past 250 years</a:t>
            </a:r>
            <a:endParaRPr lang="en-US" dirty="0">
              <a:solidFill>
                <a:srgbClr val="FF0000"/>
              </a:solidFill>
            </a:endParaRPr>
          </a:p>
        </p:txBody>
      </p:sp>
      <p:sp>
        <p:nvSpPr>
          <p:cNvPr id="5" name="TextBox 4"/>
          <p:cNvSpPr txBox="1"/>
          <p:nvPr/>
        </p:nvSpPr>
        <p:spPr>
          <a:xfrm>
            <a:off x="6445818" y="6317018"/>
            <a:ext cx="2326253" cy="276999"/>
          </a:xfrm>
          <a:prstGeom prst="rect">
            <a:avLst/>
          </a:prstGeom>
          <a:noFill/>
        </p:spPr>
        <p:txBody>
          <a:bodyPr wrap="none" rtlCol="0">
            <a:spAutoFit/>
          </a:bodyPr>
          <a:lstStyle/>
          <a:p>
            <a:r>
              <a:rPr lang="en-US" sz="1200" b="1" dirty="0"/>
              <a:t>1.6 </a:t>
            </a:r>
            <a:r>
              <a:rPr lang="en-US" sz="1200" b="1" dirty="0" smtClean="0"/>
              <a:t>billion </a:t>
            </a:r>
            <a:r>
              <a:rPr lang="en-US" sz="1200" b="1" dirty="0"/>
              <a:t>meteorological </a:t>
            </a:r>
            <a:r>
              <a:rPr lang="en-US" sz="1200" b="1" dirty="0" smtClean="0"/>
              <a:t>records</a:t>
            </a:r>
            <a:endParaRPr lang="en-US" sz="1200" dirty="0"/>
          </a:p>
        </p:txBody>
      </p:sp>
      <p:pic>
        <p:nvPicPr>
          <p:cNvPr id="9" name="Picture 8"/>
          <p:cNvPicPr>
            <a:picLocks noChangeAspect="1"/>
          </p:cNvPicPr>
          <p:nvPr/>
        </p:nvPicPr>
        <p:blipFill>
          <a:blip r:embed="rId3"/>
          <a:stretch>
            <a:fillRect/>
          </a:stretch>
        </p:blipFill>
        <p:spPr>
          <a:xfrm>
            <a:off x="2059606" y="1074146"/>
            <a:ext cx="6712465" cy="5242872"/>
          </a:xfrm>
          <a:prstGeom prst="rect">
            <a:avLst/>
          </a:prstGeom>
        </p:spPr>
      </p:pic>
    </p:spTree>
    <p:extLst>
      <p:ext uri="{BB962C8B-B14F-4D97-AF65-F5344CB8AC3E}">
        <p14:creationId xmlns:p14="http://schemas.microsoft.com/office/powerpoint/2010/main" val="4072496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1"/>
          <p:cNvGrpSpPr>
            <a:grpSpLocks/>
          </p:cNvGrpSpPr>
          <p:nvPr/>
        </p:nvGrpSpPr>
        <p:grpSpPr bwMode="auto">
          <a:xfrm>
            <a:off x="0" y="0"/>
            <a:ext cx="9144000" cy="571500"/>
            <a:chOff x="0" y="0"/>
            <a:chExt cx="5760" cy="360"/>
          </a:xfrm>
        </p:grpSpPr>
        <p:sp>
          <p:nvSpPr>
            <p:cNvPr id="31746" name="Rectangle 2"/>
            <p:cNvSpPr>
              <a:spLocks/>
            </p:cNvSpPr>
            <p:nvPr/>
          </p:nvSpPr>
          <p:spPr bwMode="auto">
            <a:xfrm>
              <a:off x="0" y="0"/>
              <a:ext cx="5760" cy="360"/>
            </a:xfrm>
            <a:prstGeom prst="rect">
              <a:avLst/>
            </a:prstGeom>
            <a:gradFill rotWithShape="0">
              <a:gsLst>
                <a:gs pos="0">
                  <a:srgbClr val="72BDF6"/>
                </a:gs>
                <a:gs pos="100000">
                  <a:srgbClr val="FFFFFF"/>
                </a:gs>
              </a:gsLst>
              <a:lin ang="1986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sp>
          <p:nvSpPr>
            <p:cNvPr id="31747" name="Rectangle 3"/>
            <p:cNvSpPr>
              <a:spLocks/>
            </p:cNvSpPr>
            <p:nvPr/>
          </p:nvSpPr>
          <p:spPr bwMode="auto">
            <a:xfrm>
              <a:off x="0" y="0"/>
              <a:ext cx="57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grpSp>
      <p:pic>
        <p:nvPicPr>
          <p:cNvPr id="3174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4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5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3" y="3863975"/>
            <a:ext cx="27432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51" name="Rectangle 7"/>
          <p:cNvSpPr>
            <a:spLocks noGrp="1" noChangeArrowheads="1"/>
          </p:cNvSpPr>
          <p:nvPr>
            <p:ph type="title"/>
          </p:nvPr>
        </p:nvSpPr>
        <p:spPr>
          <a:xfrm>
            <a:off x="468313" y="1587500"/>
            <a:ext cx="7772400" cy="2451100"/>
          </a:xfrm>
          <a:ln/>
        </p:spPr>
        <p:txBody>
          <a:bodyPr rIns="132080" anchor="t"/>
          <a:lstStyle/>
          <a:p>
            <a:pPr algn="l"/>
            <a:r>
              <a:rPr lang="en-US" sz="3600">
                <a:solidFill>
                  <a:srgbClr val="0B65A9"/>
                </a:solidFill>
                <a:effectLst>
                  <a:outerShdw blurRad="38100" dist="38100" dir="2700000" algn="tl">
                    <a:srgbClr val="DDDDDD"/>
                  </a:outerShdw>
                </a:effectLst>
              </a:rPr>
              <a:t>UMA TERCEIRA </a:t>
            </a:r>
            <a:br>
              <a:rPr lang="en-US" sz="3600">
                <a:solidFill>
                  <a:srgbClr val="0B65A9"/>
                </a:solidFill>
                <a:effectLst>
                  <a:outerShdw blurRad="38100" dist="38100" dir="2700000" algn="tl">
                    <a:srgbClr val="DDDDDD"/>
                  </a:outerShdw>
                </a:effectLst>
              </a:rPr>
            </a:br>
            <a:r>
              <a:rPr lang="en-US" sz="3600">
                <a:solidFill>
                  <a:srgbClr val="0B65A9"/>
                </a:solidFill>
                <a:effectLst>
                  <a:outerShdw blurRad="38100" dist="38100" dir="2700000" algn="tl">
                    <a:srgbClr val="DDDDDD"/>
                  </a:outerShdw>
                </a:effectLst>
              </a:rPr>
              <a:t>REVOLUÇÃO INDUSTRIAL?</a:t>
            </a:r>
          </a:p>
        </p:txBody>
      </p:sp>
      <p:sp>
        <p:nvSpPr>
          <p:cNvPr id="31752" name="Rectangle 8"/>
          <p:cNvSpPr>
            <a:spLocks noGrp="1" noChangeArrowheads="1"/>
          </p:cNvSpPr>
          <p:nvPr>
            <p:ph type="body" idx="1"/>
          </p:nvPr>
        </p:nvSpPr>
        <p:spPr>
          <a:xfrm>
            <a:off x="679450" y="-41275"/>
            <a:ext cx="7772400" cy="3214688"/>
          </a:xfrm>
          <a:ln/>
        </p:spPr>
        <p:txBody>
          <a:bodyPr rIns="132080" anchor="b"/>
          <a:lstStyle/>
          <a:p>
            <a:pPr marL="39688" indent="0">
              <a:buFont typeface="Arial" charset="0"/>
              <a:buNone/>
            </a:pPr>
            <a:endParaRPr lang="en-US" sz="2000">
              <a:solidFill>
                <a:srgbClr val="898989"/>
              </a:solidFill>
            </a:endParaRPr>
          </a:p>
          <a:p>
            <a:pPr marL="39688" indent="0">
              <a:buFont typeface="Arial" charset="0"/>
              <a:buNone/>
            </a:pPr>
            <a:endParaRPr lang="en-US" sz="2400">
              <a:solidFill>
                <a:srgbClr val="008000"/>
              </a:solidFill>
            </a:endParaRPr>
          </a:p>
        </p:txBody>
      </p:sp>
    </p:spTree>
    <p:extLst>
      <p:ext uri="{BB962C8B-B14F-4D97-AF65-F5344CB8AC3E}">
        <p14:creationId xmlns:p14="http://schemas.microsoft.com/office/powerpoint/2010/main" val="3227819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2774" name="Rectangle 6"/>
          <p:cNvSpPr>
            <a:spLocks noGrp="1" noChangeArrowheads="1"/>
          </p:cNvSpPr>
          <p:nvPr>
            <p:ph type="title"/>
          </p:nvPr>
        </p:nvSpPr>
        <p:spPr>
          <a:xfrm>
            <a:off x="228600" y="1143001"/>
            <a:ext cx="8026400" cy="825500"/>
          </a:xfrm>
          <a:ln/>
        </p:spPr>
        <p:txBody>
          <a:bodyPr rIns="132080">
            <a:normAutofit fontScale="90000"/>
          </a:bodyPr>
          <a:lstStyle/>
          <a:p>
            <a:r>
              <a:rPr lang="en-US" sz="3200" dirty="0"/>
              <a:t>A MUDANÇA DE PARADIGMA</a:t>
            </a:r>
            <a:br>
              <a:rPr lang="en-US" sz="3200" dirty="0"/>
            </a:br>
            <a:r>
              <a:rPr lang="en-US" sz="3200" dirty="0"/>
              <a:t/>
            </a:r>
            <a:br>
              <a:rPr lang="en-US" sz="3200" dirty="0"/>
            </a:br>
            <a:r>
              <a:rPr lang="en-US" sz="2400" dirty="0" err="1">
                <a:solidFill>
                  <a:srgbClr val="008000"/>
                </a:solidFill>
                <a:latin typeface="Verdana" charset="0"/>
                <a:cs typeface="Verdana" charset="0"/>
                <a:sym typeface="Verdana" charset="0"/>
              </a:rPr>
              <a:t>Porquê</a:t>
            </a:r>
            <a:r>
              <a:rPr lang="en-US" sz="2400" dirty="0">
                <a:solidFill>
                  <a:srgbClr val="008000"/>
                </a:solidFill>
                <a:latin typeface="Verdana" charset="0"/>
                <a:cs typeface="Verdana" charset="0"/>
                <a:sym typeface="Verdana" charset="0"/>
              </a:rPr>
              <a:t> </a:t>
            </a:r>
            <a:r>
              <a:rPr lang="ja-JP" altLang="en-US" sz="2400" dirty="0">
                <a:solidFill>
                  <a:srgbClr val="008000"/>
                </a:solidFill>
                <a:latin typeface="Arial"/>
                <a:cs typeface="Verdana" charset="0"/>
                <a:sym typeface="Verdana" charset="0"/>
              </a:rPr>
              <a:t>“</a:t>
            </a:r>
            <a:r>
              <a:rPr lang="en-US" sz="2400" dirty="0">
                <a:solidFill>
                  <a:srgbClr val="008000"/>
                </a:solidFill>
                <a:latin typeface="Verdana" charset="0"/>
                <a:cs typeface="Verdana" charset="0"/>
                <a:sym typeface="Verdana" charset="0"/>
              </a:rPr>
              <a:t>sustainable energy systems (SES)?</a:t>
            </a:r>
            <a:r>
              <a:rPr lang="ja-JP" altLang="en-US" sz="2400" dirty="0">
                <a:solidFill>
                  <a:srgbClr val="008000"/>
                </a:solidFill>
                <a:latin typeface="Arial"/>
                <a:cs typeface="Verdana" charset="0"/>
                <a:sym typeface="Verdana" charset="0"/>
              </a:rPr>
              <a:t>”</a:t>
            </a:r>
            <a:r>
              <a:rPr lang="en-US" sz="4100" dirty="0">
                <a:solidFill>
                  <a:srgbClr val="008000"/>
                </a:solidFill>
                <a:latin typeface="Verdana" charset="0"/>
                <a:sym typeface="Verdana" charset="0"/>
              </a:rPr>
              <a:t/>
            </a:r>
            <a:br>
              <a:rPr lang="en-US" sz="4100" dirty="0">
                <a:solidFill>
                  <a:srgbClr val="008000"/>
                </a:solidFill>
                <a:latin typeface="Verdana" charset="0"/>
                <a:sym typeface="Verdana" charset="0"/>
              </a:rPr>
            </a:br>
            <a:endParaRPr lang="en-US" sz="4100" dirty="0">
              <a:solidFill>
                <a:srgbClr val="008000"/>
              </a:solidFill>
              <a:latin typeface="Verdana" charset="0"/>
              <a:sym typeface="Verdana" charset="0"/>
            </a:endParaRPr>
          </a:p>
        </p:txBody>
      </p:sp>
      <p:sp>
        <p:nvSpPr>
          <p:cNvPr id="32775" name="Rectangle 7"/>
          <p:cNvSpPr>
            <a:spLocks noGrp="1" noChangeArrowheads="1"/>
          </p:cNvSpPr>
          <p:nvPr>
            <p:ph type="body" idx="1"/>
          </p:nvPr>
        </p:nvSpPr>
        <p:spPr>
          <a:xfrm>
            <a:off x="444500" y="2286000"/>
            <a:ext cx="7937500" cy="4114800"/>
          </a:xfrm>
          <a:ln/>
        </p:spPr>
        <p:txBody>
          <a:bodyPr rIns="132080"/>
          <a:lstStyle/>
          <a:p>
            <a:endParaRPr lang="en-US" sz="1400" b="0" dirty="0" smtClean="0">
              <a:solidFill>
                <a:schemeClr val="tx1"/>
              </a:solidFill>
              <a:latin typeface="Book Antiqua" charset="0"/>
              <a:ea typeface="ヒラギノ明朝 Pro W3" charset="0"/>
              <a:cs typeface="ヒラギノ明朝 Pro W3" charset="0"/>
              <a:sym typeface="Book Antiqua" charset="0"/>
            </a:endParaRPr>
          </a:p>
          <a:p>
            <a:pPr marL="0" indent="0">
              <a:buNone/>
            </a:pPr>
            <a:endParaRPr lang="en-US" sz="1400" b="0" dirty="0">
              <a:solidFill>
                <a:schemeClr val="tx1"/>
              </a:solidFill>
              <a:latin typeface="Book Antiqua" charset="0"/>
              <a:ea typeface="ヒラギノ明朝 Pro W3" charset="0"/>
              <a:cs typeface="ヒラギノ明朝 Pro W3" charset="0"/>
              <a:sym typeface="Book Antiqua" charset="0"/>
            </a:endParaRPr>
          </a:p>
          <a:p>
            <a:r>
              <a:rPr lang="en-US" sz="1400" dirty="0">
                <a:solidFill>
                  <a:schemeClr val="tx1"/>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Porque</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numa</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altura</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em</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que</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muitas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tecnologias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energéticas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comecam</a:t>
            </a:r>
            <a:r>
              <a:rPr lang="en-US" sz="2400" dirty="0">
                <a:solidFill>
                  <a:srgbClr val="004080"/>
                </a:solidFill>
                <a:latin typeface="Verdana" charset="0"/>
                <a:cs typeface="Verdana" charset="0"/>
                <a:sym typeface="Verdana" charset="0"/>
              </a:rPr>
              <a:t> a </a:t>
            </a:r>
            <a:r>
              <a:rPr lang="en-US" sz="2400" dirty="0" err="1">
                <a:solidFill>
                  <a:srgbClr val="004080"/>
                </a:solidFill>
                <a:latin typeface="Verdana" charset="0"/>
                <a:cs typeface="Verdana" charset="0"/>
                <a:sym typeface="Verdana" charset="0"/>
              </a:rPr>
              <a:t>estar</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disponíveis</a:t>
            </a:r>
            <a:r>
              <a:rPr lang="en-US" sz="2400" dirty="0">
                <a:solidFill>
                  <a:srgbClr val="004080"/>
                </a:solidFill>
                <a:latin typeface="Verdana" charset="0"/>
                <a:cs typeface="Verdana" charset="0"/>
                <a:sym typeface="Verdana" charset="0"/>
              </a:rPr>
              <a:t>, e </a:t>
            </a:r>
            <a:r>
              <a:rPr lang="en-US" sz="2400" dirty="0" err="1">
                <a:solidFill>
                  <a:srgbClr val="004080"/>
                </a:solidFill>
                <a:latin typeface="Verdana" charset="0"/>
                <a:cs typeface="Verdana" charset="0"/>
                <a:sym typeface="Verdana" charset="0"/>
              </a:rPr>
              <a:t>que</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muitas</a:t>
            </a:r>
            <a:r>
              <a:rPr lang="en-US" sz="2400" dirty="0">
                <a:solidFill>
                  <a:srgbClr val="004080"/>
                </a:solidFill>
                <a:latin typeface="Verdana" charset="0"/>
                <a:cs typeface="Verdana" charset="0"/>
                <a:sym typeface="Verdana" charset="0"/>
              </a:rPr>
              <a:t> das </a:t>
            </a:r>
            <a:r>
              <a:rPr lang="en-US" sz="2400" dirty="0" err="1">
                <a:solidFill>
                  <a:srgbClr val="004080"/>
                </a:solidFill>
                <a:latin typeface="Verdana" charset="0"/>
                <a:cs typeface="Verdana" charset="0"/>
                <a:sym typeface="Verdana" charset="0"/>
              </a:rPr>
              <a:t>tecnologias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têm</a:t>
            </a:r>
            <a:r>
              <a:rPr lang="en-US" sz="2400" dirty="0">
                <a:solidFill>
                  <a:srgbClr val="004080"/>
                </a:solidFill>
                <a:latin typeface="Verdana" charset="0"/>
                <a:cs typeface="Verdana" charset="0"/>
                <a:sym typeface="Verdana" charset="0"/>
              </a:rPr>
              <a:t> um </a:t>
            </a:r>
            <a:r>
              <a:rPr lang="en-US" sz="2400" dirty="0" err="1">
                <a:solidFill>
                  <a:srgbClr val="004080"/>
                </a:solidFill>
                <a:latin typeface="Verdana" charset="0"/>
                <a:cs typeface="Verdana" charset="0"/>
                <a:sym typeface="Verdana" charset="0"/>
              </a:rPr>
              <a:t>carácter</a:t>
            </a:r>
            <a:r>
              <a:rPr lang="en-US" sz="2400" dirty="0">
                <a:solidFill>
                  <a:srgbClr val="004080"/>
                </a:solidFill>
                <a:latin typeface="Verdana" charset="0"/>
                <a:cs typeface="Verdana" charset="0"/>
                <a:sym typeface="Verdana" charset="0"/>
              </a:rPr>
              <a:t> de </a:t>
            </a:r>
            <a:r>
              <a:rPr lang="en-US" sz="2400" dirty="0" err="1">
                <a:solidFill>
                  <a:srgbClr val="004080"/>
                </a:solidFill>
                <a:latin typeface="Verdana" charset="0"/>
                <a:cs typeface="Verdana" charset="0"/>
                <a:sym typeface="Verdana" charset="0"/>
              </a:rPr>
              <a:t>aplicação</a:t>
            </a:r>
            <a:r>
              <a:rPr lang="en-US" sz="2400" dirty="0">
                <a:solidFill>
                  <a:srgbClr val="004080"/>
                </a:solidFill>
                <a:latin typeface="Verdana" charset="0"/>
                <a:cs typeface="Verdana" charset="0"/>
                <a:sym typeface="Verdana" charset="0"/>
              </a:rPr>
              <a:t> universal, </a:t>
            </a:r>
            <a:r>
              <a:rPr lang="en-US" sz="2400" dirty="0" err="1">
                <a:solidFill>
                  <a:srgbClr val="004080"/>
                </a:solidFill>
                <a:latin typeface="Verdana" charset="0"/>
                <a:cs typeface="Verdana" charset="0"/>
                <a:sym typeface="Verdana" charset="0"/>
              </a:rPr>
              <a:t>só</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os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sistemas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aplicados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na</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óptica</a:t>
            </a:r>
            <a:r>
              <a:rPr lang="en-US" sz="2400" dirty="0">
                <a:solidFill>
                  <a:srgbClr val="004080"/>
                </a:solidFill>
                <a:latin typeface="Verdana" charset="0"/>
                <a:cs typeface="Verdana" charset="0"/>
                <a:sym typeface="Verdana" charset="0"/>
              </a:rPr>
              <a:t> do </a:t>
            </a:r>
            <a:r>
              <a:rPr lang="ja-JP" altLang="en-US" sz="2400" dirty="0">
                <a:solidFill>
                  <a:srgbClr val="004080"/>
                </a:solidFill>
                <a:latin typeface="Arial"/>
                <a:cs typeface="Verdana" charset="0"/>
                <a:sym typeface="Verdana" charset="0"/>
              </a:rPr>
              <a:t>“</a:t>
            </a:r>
            <a:r>
              <a:rPr lang="en-US" sz="2400" dirty="0">
                <a:solidFill>
                  <a:srgbClr val="004080"/>
                </a:solidFill>
                <a:latin typeface="Verdana" charset="0"/>
                <a:cs typeface="Verdana" charset="0"/>
                <a:sym typeface="Verdana" charset="0"/>
              </a:rPr>
              <a:t>supply</a:t>
            </a:r>
            <a:r>
              <a:rPr lang="ja-JP" altLang="en-US" sz="2400" dirty="0">
                <a:solidFill>
                  <a:srgbClr val="004080"/>
                </a:solidFill>
                <a:latin typeface="Arial"/>
                <a:cs typeface="Verdana" charset="0"/>
                <a:sym typeface="Verdana" charset="0"/>
              </a:rPr>
              <a:t>”</a:t>
            </a:r>
            <a:r>
              <a:rPr lang="en-US" sz="2400" dirty="0">
                <a:solidFill>
                  <a:srgbClr val="004080"/>
                </a:solidFill>
                <a:latin typeface="Verdana" charset="0"/>
                <a:cs typeface="Verdana" charset="0"/>
                <a:sym typeface="Verdana" charset="0"/>
              </a:rPr>
              <a:t> e da </a:t>
            </a:r>
            <a:r>
              <a:rPr lang="en-US" sz="2400" dirty="0" err="1">
                <a:solidFill>
                  <a:srgbClr val="004080"/>
                </a:solidFill>
                <a:latin typeface="Verdana" charset="0"/>
                <a:cs typeface="Verdana" charset="0"/>
                <a:sym typeface="Verdana" charset="0"/>
              </a:rPr>
              <a:t>gestão</a:t>
            </a:r>
            <a:r>
              <a:rPr lang="en-US" sz="2400" dirty="0">
                <a:solidFill>
                  <a:srgbClr val="004080"/>
                </a:solidFill>
                <a:latin typeface="Verdana" charset="0"/>
                <a:cs typeface="Verdana" charset="0"/>
                <a:sym typeface="Verdana" charset="0"/>
              </a:rPr>
              <a:t> da </a:t>
            </a:r>
            <a:r>
              <a:rPr lang="en-US" sz="2400" dirty="0" err="1">
                <a:solidFill>
                  <a:srgbClr val="004080"/>
                </a:solidFill>
                <a:latin typeface="Verdana" charset="0"/>
                <a:cs typeface="Verdana" charset="0"/>
                <a:sym typeface="Verdana" charset="0"/>
              </a:rPr>
              <a:t>procura</a:t>
            </a:r>
            <a:r>
              <a:rPr lang="en-US" sz="2400" dirty="0">
                <a:solidFill>
                  <a:srgbClr val="004080"/>
                </a:solidFill>
                <a:latin typeface="Verdana" charset="0"/>
                <a:cs typeface="Verdana" charset="0"/>
                <a:sym typeface="Verdana" charset="0"/>
              </a:rPr>
              <a:t> (DSM) </a:t>
            </a:r>
            <a:r>
              <a:rPr lang="en-US" sz="2400" dirty="0" err="1">
                <a:solidFill>
                  <a:srgbClr val="004080"/>
                </a:solidFill>
                <a:latin typeface="Verdana" charset="0"/>
                <a:cs typeface="Verdana" charset="0"/>
                <a:sym typeface="Verdana" charset="0"/>
              </a:rPr>
              <a:t>têm</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potencial</a:t>
            </a:r>
            <a:r>
              <a:rPr lang="en-US" sz="2400" dirty="0">
                <a:solidFill>
                  <a:srgbClr val="004080"/>
                </a:solidFill>
                <a:latin typeface="Verdana" charset="0"/>
                <a:cs typeface="Verdana" charset="0"/>
                <a:sym typeface="Verdana" charset="0"/>
              </a:rPr>
              <a:t> de </a:t>
            </a:r>
            <a:r>
              <a:rPr lang="en-US" sz="2400" dirty="0" err="1">
                <a:solidFill>
                  <a:srgbClr val="004080"/>
                </a:solidFill>
                <a:latin typeface="Verdana" charset="0"/>
                <a:cs typeface="Verdana" charset="0"/>
                <a:sym typeface="Verdana" charset="0"/>
              </a:rPr>
              <a:t>resposta</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às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necessidades</a:t>
            </a:r>
            <a:r>
              <a:rPr lang="en-US" sz="2400" dirty="0">
                <a:solidFill>
                  <a:srgbClr val="004080"/>
                </a:solidFill>
                <a:latin typeface="Verdana" charset="0"/>
                <a:cs typeface="Verdana" charset="0"/>
                <a:sym typeface="Verdana" charset="0"/>
              </a:rPr>
              <a:t> </a:t>
            </a:r>
            <a:r>
              <a:rPr lang="en-US" sz="2400" dirty="0" err="1">
                <a:solidFill>
                  <a:srgbClr val="004080"/>
                </a:solidFill>
                <a:latin typeface="Verdana" charset="0"/>
                <a:cs typeface="Verdana" charset="0"/>
                <a:sym typeface="Verdana" charset="0"/>
              </a:rPr>
              <a:t>políticas</a:t>
            </a:r>
            <a:r>
              <a:rPr lang="en-US" sz="2400" dirty="0">
                <a:solidFill>
                  <a:srgbClr val="004080"/>
                </a:solidFill>
                <a:latin typeface="Verdana" charset="0"/>
                <a:cs typeface="Verdana" charset="0"/>
                <a:sym typeface="Verdana" charset="0"/>
              </a:rPr>
              <a:t> e </a:t>
            </a:r>
            <a:r>
              <a:rPr lang="en-US" sz="2400" dirty="0" err="1">
                <a:solidFill>
                  <a:srgbClr val="004080"/>
                </a:solidFill>
                <a:latin typeface="Verdana" charset="0"/>
                <a:cs typeface="Verdana" charset="0"/>
                <a:sym typeface="Verdana" charset="0"/>
              </a:rPr>
              <a:t>sociais</a:t>
            </a:r>
            <a:r>
              <a:rPr lang="en-US" sz="2400" dirty="0">
                <a:solidFill>
                  <a:srgbClr val="004080"/>
                </a:solidFill>
                <a:latin typeface="Verdana" charset="0"/>
                <a:cs typeface="Verdana" charset="0"/>
                <a:sym typeface="Verdana" charset="0"/>
              </a:rPr>
              <a:t> da </a:t>
            </a:r>
            <a:r>
              <a:rPr lang="en-US" sz="2400" dirty="0" err="1">
                <a:solidFill>
                  <a:srgbClr val="004080"/>
                </a:solidFill>
                <a:latin typeface="Verdana" charset="0"/>
                <a:cs typeface="Verdana" charset="0"/>
                <a:sym typeface="Verdana" charset="0"/>
              </a:rPr>
              <a:t>energia</a:t>
            </a:r>
            <a:r>
              <a:rPr lang="en-US" sz="2400" dirty="0">
                <a:solidFill>
                  <a:srgbClr val="004080"/>
                </a:solidFill>
                <a:latin typeface="Verdana" charset="0"/>
                <a:cs typeface="Verdana" charset="0"/>
                <a:sym typeface="Verdana" charset="0"/>
              </a:rPr>
              <a:t> do </a:t>
            </a:r>
            <a:r>
              <a:rPr lang="en-US" sz="2400" dirty="0" err="1">
                <a:solidFill>
                  <a:srgbClr val="004080"/>
                </a:solidFill>
                <a:latin typeface="Verdana" charset="0"/>
                <a:cs typeface="Verdana" charset="0"/>
                <a:sym typeface="Verdana" charset="0"/>
              </a:rPr>
              <a:t>futuro</a:t>
            </a:r>
            <a:r>
              <a:rPr lang="en-US" sz="2400" dirty="0">
                <a:solidFill>
                  <a:srgbClr val="004080"/>
                </a:solidFill>
                <a:latin typeface="Verdana" charset="0"/>
                <a:cs typeface="Verdana" charset="0"/>
                <a:sym typeface="Verdana" charset="0"/>
              </a:rPr>
              <a:t>.</a:t>
            </a:r>
            <a:endParaRPr lang="en-US" sz="2400" dirty="0">
              <a:solidFill>
                <a:srgbClr val="004080"/>
              </a:solidFill>
              <a:latin typeface="Verdana" charset="0"/>
              <a:sym typeface="Verdana" charset="0"/>
            </a:endParaRPr>
          </a:p>
        </p:txBody>
      </p:sp>
    </p:spTree>
    <p:extLst>
      <p:ext uri="{BB962C8B-B14F-4D97-AF65-F5344CB8AC3E}">
        <p14:creationId xmlns:p14="http://schemas.microsoft.com/office/powerpoint/2010/main" val="251090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Date Placeholder 3"/>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r>
              <a:rPr lang="pt-PT" sz="900" b="0" u="none" smtClean="0">
                <a:solidFill>
                  <a:schemeClr val="bg1"/>
                </a:solidFill>
              </a:rPr>
              <a:t>8 Fevereiro 2012</a:t>
            </a:r>
            <a:endParaRPr lang="en-US" sz="900" b="0" u="none" smtClean="0">
              <a:solidFill>
                <a:schemeClr val="bg1"/>
              </a:solidFill>
            </a:endParaRPr>
          </a:p>
        </p:txBody>
      </p:sp>
      <p:sp>
        <p:nvSpPr>
          <p:cNvPr id="103427" name="Slide Number Placeholder 4"/>
          <p:cNvSpPr>
            <a:spLocks noGrp="1"/>
          </p:cNvSpPr>
          <p:nvPr>
            <p:ph type="sldNum"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fld id="{1431F6F5-4E42-404F-A903-762F335C786D}" type="slidenum">
              <a:rPr lang="en-US" sz="900" b="0" u="none" smtClean="0">
                <a:solidFill>
                  <a:schemeClr val="bg1"/>
                </a:solidFill>
              </a:rPr>
              <a:pPr eaLnBrk="1" hangingPunct="1">
                <a:defRPr/>
              </a:pPr>
              <a:t>22</a:t>
            </a:fld>
            <a:endParaRPr lang="en-US" sz="900" b="0" u="none" smtClean="0">
              <a:solidFill>
                <a:schemeClr val="bg1"/>
              </a:solidFill>
            </a:endParaRPr>
          </a:p>
        </p:txBody>
      </p:sp>
      <p:pic>
        <p:nvPicPr>
          <p:cNvPr id="1034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301625"/>
            <a:ext cx="8589963" cy="584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0292" name="Footer Placeholder 9"/>
          <p:cNvSpPr txBox="1">
            <a:spLocks/>
          </p:cNvSpPr>
          <p:nvPr/>
        </p:nvSpPr>
        <p:spPr bwMode="auto">
          <a:xfrm>
            <a:off x="1541463" y="6313488"/>
            <a:ext cx="558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u="sng">
                <a:solidFill>
                  <a:srgbClr val="FFFF00"/>
                </a:solidFill>
                <a:latin typeface="Arial" charset="0"/>
                <a:ea typeface="ＭＳ Ｐゴシック" charset="0"/>
                <a:cs typeface="ＭＳ Ｐゴシック" charset="0"/>
              </a:defRPr>
            </a:lvl1pPr>
            <a:lvl2pPr marL="742950" indent="-285750" eaLnBrk="0" hangingPunct="0">
              <a:defRPr sz="1400" b="1" u="sng">
                <a:solidFill>
                  <a:srgbClr val="FFFF00"/>
                </a:solidFill>
                <a:latin typeface="Arial" charset="0"/>
                <a:ea typeface="ＭＳ Ｐゴシック" charset="0"/>
              </a:defRPr>
            </a:lvl2pPr>
            <a:lvl3pPr marL="1143000" indent="-228600" eaLnBrk="0" hangingPunct="0">
              <a:defRPr sz="1400" b="1" u="sng">
                <a:solidFill>
                  <a:srgbClr val="FFFF00"/>
                </a:solidFill>
                <a:latin typeface="Arial" charset="0"/>
                <a:ea typeface="ＭＳ Ｐゴシック" charset="0"/>
              </a:defRPr>
            </a:lvl3pPr>
            <a:lvl4pPr marL="1600200" indent="-228600" eaLnBrk="0" hangingPunct="0">
              <a:defRPr sz="1400" b="1" u="sng">
                <a:solidFill>
                  <a:srgbClr val="FFFF00"/>
                </a:solidFill>
                <a:latin typeface="Arial" charset="0"/>
                <a:ea typeface="ＭＳ Ｐゴシック" charset="0"/>
              </a:defRPr>
            </a:lvl4pPr>
            <a:lvl5pPr marL="2057400" indent="-228600" eaLnBrk="0" hangingPunct="0">
              <a:defRPr sz="1400" b="1" u="sng">
                <a:solidFill>
                  <a:srgbClr val="FFFF00"/>
                </a:solidFill>
                <a:latin typeface="Arial" charset="0"/>
                <a:ea typeface="ＭＳ Ｐゴシック"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9pPr>
          </a:lstStyle>
          <a:p>
            <a:pPr algn="ctr" eaLnBrk="1" hangingPunct="1">
              <a:buFontTx/>
              <a:buNone/>
            </a:pPr>
            <a:r>
              <a:rPr lang="en-US" sz="1100" b="0" u="none">
                <a:solidFill>
                  <a:schemeClr val="bg1"/>
                </a:solidFill>
              </a:rPr>
              <a:t>CULTURGEST</a:t>
            </a:r>
          </a:p>
          <a:p>
            <a:pPr algn="ctr" eaLnBrk="1" hangingPunct="1">
              <a:buFontTx/>
              <a:buNone/>
            </a:pPr>
            <a:r>
              <a:rPr lang="en-US" sz="1100" b="0" u="none">
                <a:solidFill>
                  <a:schemeClr val="bg1"/>
                </a:solidFill>
              </a:rPr>
              <a:t>António Costa Silva -  Presidente da Comissão Executiva</a:t>
            </a:r>
          </a:p>
        </p:txBody>
      </p:sp>
    </p:spTree>
    <p:extLst>
      <p:ext uri="{BB962C8B-B14F-4D97-AF65-F5344CB8AC3E}">
        <p14:creationId xmlns:p14="http://schemas.microsoft.com/office/powerpoint/2010/main" val="28092845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int me a Stradivariu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917" t="-1918" r="-1" b="2064"/>
          <a:stretch/>
        </p:blipFill>
        <p:spPr>
          <a:xfrm>
            <a:off x="3837817" y="-359746"/>
            <a:ext cx="5397225" cy="7110711"/>
          </a:xfrm>
          <a:effectLst>
            <a:softEdge rad="112500"/>
          </a:effectLst>
        </p:spPr>
      </p:pic>
      <p:sp>
        <p:nvSpPr>
          <p:cNvPr id="6" name="TextBox 5"/>
          <p:cNvSpPr txBox="1"/>
          <p:nvPr/>
        </p:nvSpPr>
        <p:spPr>
          <a:xfrm>
            <a:off x="102715" y="214787"/>
            <a:ext cx="3920599" cy="830997"/>
          </a:xfrm>
          <a:prstGeom prst="rect">
            <a:avLst/>
          </a:prstGeom>
          <a:noFill/>
        </p:spPr>
        <p:txBody>
          <a:bodyPr>
            <a:spAutoFit/>
          </a:bodyPr>
          <a:lstStyle/>
          <a:p>
            <a:pPr fontAlgn="auto">
              <a:spcBef>
                <a:spcPts val="0"/>
              </a:spcBef>
              <a:spcAft>
                <a:spcPts val="3600"/>
              </a:spcAft>
              <a:defRPr/>
            </a:pPr>
            <a:r>
              <a:rPr lang="pt-PT" sz="2400" b="1" dirty="0">
                <a:ln w="10541" cmpd="sng">
                  <a:solidFill>
                    <a:schemeClr val="accent1">
                      <a:shade val="88000"/>
                      <a:satMod val="110000"/>
                    </a:schemeClr>
                  </a:solidFill>
                  <a:prstDash val="solid"/>
                </a:ln>
                <a:solidFill>
                  <a:srgbClr val="0000FF"/>
                </a:solidFill>
                <a:latin typeface="+mj-lt"/>
                <a:ea typeface="+mn-ea"/>
                <a:cs typeface="Century Schoolbook"/>
              </a:rPr>
              <a:t>Uma  Revolução  Científica e Tecnológica sem Precedentes</a:t>
            </a:r>
          </a:p>
        </p:txBody>
      </p:sp>
      <p:sp>
        <p:nvSpPr>
          <p:cNvPr id="7" name="TextBox 6"/>
          <p:cNvSpPr txBox="1"/>
          <p:nvPr/>
        </p:nvSpPr>
        <p:spPr>
          <a:xfrm>
            <a:off x="93663" y="1225550"/>
            <a:ext cx="4024312" cy="6524625"/>
          </a:xfrm>
          <a:prstGeom prst="rect">
            <a:avLst/>
          </a:prstGeom>
          <a:noFill/>
        </p:spPr>
        <p:txBody>
          <a:bodyPr>
            <a:spAutoFit/>
          </a:bodyPr>
          <a:lstStyle/>
          <a:p>
            <a:pPr marL="285750" indent="-285750" fontAlgn="auto">
              <a:spcBef>
                <a:spcPts val="0"/>
              </a:spcBef>
              <a:spcAft>
                <a:spcPts val="0"/>
              </a:spcAft>
              <a:buFontTx/>
              <a:buChar char="•"/>
              <a:defRPr/>
            </a:pPr>
            <a:r>
              <a:rPr lang="pt-PT" sz="2000" dirty="0">
                <a:latin typeface="Arial Rounded MT Bold"/>
                <a:ea typeface="+mn-ea"/>
                <a:cs typeface="Arial Rounded MT Bold"/>
              </a:rPr>
              <a:t>Nova Matéria</a:t>
            </a:r>
          </a:p>
          <a:p>
            <a:pPr marL="285750" indent="-285750" fontAlgn="auto">
              <a:spcBef>
                <a:spcPts val="0"/>
              </a:spcBef>
              <a:spcAft>
                <a:spcPts val="0"/>
              </a:spcAft>
              <a:buFontTx/>
              <a:buChar char="•"/>
              <a:defRPr/>
            </a:pPr>
            <a:endParaRPr lang="pt-PT" sz="2000" dirty="0">
              <a:latin typeface="Arial Rounded MT Bold"/>
              <a:ea typeface="+mn-ea"/>
              <a:cs typeface="Arial Rounded MT Bold"/>
            </a:endParaRPr>
          </a:p>
          <a:p>
            <a:pPr marL="285750" indent="-285750" fontAlgn="auto">
              <a:spcBef>
                <a:spcPts val="0"/>
              </a:spcBef>
              <a:spcAft>
                <a:spcPts val="0"/>
              </a:spcAft>
              <a:buFontTx/>
              <a:buChar char="•"/>
              <a:defRPr/>
            </a:pPr>
            <a:r>
              <a:rPr lang="pt-PT" sz="2000" dirty="0">
                <a:latin typeface="Arial Rounded MT Bold"/>
                <a:ea typeface="+mn-ea"/>
                <a:cs typeface="Arial Rounded MT Bold"/>
              </a:rPr>
              <a:t>Nova </a:t>
            </a:r>
            <a:r>
              <a:rPr lang="pt-PT" sz="2000" dirty="0" smtClean="0">
                <a:latin typeface="Arial Rounded MT Bold"/>
                <a:ea typeface="+mn-ea"/>
                <a:cs typeface="Arial Rounded MT Bold"/>
              </a:rPr>
              <a:t>“Vida”</a:t>
            </a:r>
            <a:endParaRPr lang="pt-PT" sz="2000" dirty="0">
              <a:latin typeface="Arial Rounded MT Bold"/>
              <a:ea typeface="+mn-ea"/>
              <a:cs typeface="Arial Rounded MT Bold"/>
            </a:endParaRPr>
          </a:p>
          <a:p>
            <a:pPr marL="285750" indent="-285750" fontAlgn="auto">
              <a:spcBef>
                <a:spcPts val="0"/>
              </a:spcBef>
              <a:spcAft>
                <a:spcPts val="0"/>
              </a:spcAft>
              <a:buFontTx/>
              <a:buChar char="•"/>
              <a:defRPr/>
            </a:pPr>
            <a:endParaRPr lang="pt-PT" sz="2000" dirty="0">
              <a:latin typeface="Arial Rounded MT Bold"/>
              <a:ea typeface="+mn-ea"/>
              <a:cs typeface="Arial Rounded MT Bold"/>
            </a:endParaRPr>
          </a:p>
          <a:p>
            <a:pPr marL="285750" indent="-285750" fontAlgn="auto">
              <a:spcBef>
                <a:spcPts val="0"/>
              </a:spcBef>
              <a:spcAft>
                <a:spcPts val="0"/>
              </a:spcAft>
              <a:buFontTx/>
              <a:buChar char="•"/>
              <a:defRPr/>
            </a:pPr>
            <a:r>
              <a:rPr lang="pt-PT" sz="2000" dirty="0">
                <a:latin typeface="Arial Rounded MT Bold"/>
                <a:ea typeface="+mn-ea"/>
                <a:cs typeface="Arial Rounded MT Bold"/>
              </a:rPr>
              <a:t>Revolução na Saúde, Longevidade e Demografia</a:t>
            </a:r>
          </a:p>
          <a:p>
            <a:pPr marL="285750" indent="-285750" fontAlgn="auto">
              <a:spcBef>
                <a:spcPts val="0"/>
              </a:spcBef>
              <a:spcAft>
                <a:spcPts val="0"/>
              </a:spcAft>
              <a:buFontTx/>
              <a:buChar char="•"/>
              <a:defRPr/>
            </a:pPr>
            <a:endParaRPr lang="pt-PT" sz="2000" dirty="0">
              <a:latin typeface="Arial Rounded MT Bold"/>
              <a:ea typeface="+mn-ea"/>
              <a:cs typeface="Arial Rounded MT Bold"/>
            </a:endParaRPr>
          </a:p>
          <a:p>
            <a:pPr marL="285750" indent="-285750" fontAlgn="auto">
              <a:spcBef>
                <a:spcPts val="0"/>
              </a:spcBef>
              <a:spcAft>
                <a:spcPts val="0"/>
              </a:spcAft>
              <a:buFontTx/>
              <a:buChar char="•"/>
              <a:defRPr/>
            </a:pPr>
            <a:r>
              <a:rPr lang="pt-PT" sz="2000" dirty="0">
                <a:latin typeface="Arial Rounded MT Bold"/>
                <a:ea typeface="+mn-ea"/>
                <a:cs typeface="Arial Rounded MT Bold"/>
              </a:rPr>
              <a:t>Processamento de informação em tempo real e de forma descentralizada</a:t>
            </a:r>
          </a:p>
          <a:p>
            <a:pPr marL="285750" indent="-285750" fontAlgn="auto">
              <a:spcBef>
                <a:spcPts val="0"/>
              </a:spcBef>
              <a:spcAft>
                <a:spcPts val="0"/>
              </a:spcAft>
              <a:buFontTx/>
              <a:buChar char="•"/>
              <a:defRPr/>
            </a:pPr>
            <a:endParaRPr lang="pt-PT" sz="2000" dirty="0">
              <a:latin typeface="Arial Rounded MT Bold"/>
              <a:ea typeface="+mn-ea"/>
              <a:cs typeface="Arial Rounded MT Bold"/>
            </a:endParaRPr>
          </a:p>
          <a:p>
            <a:pPr marL="285750" indent="-285750" fontAlgn="auto">
              <a:spcBef>
                <a:spcPts val="0"/>
              </a:spcBef>
              <a:spcAft>
                <a:spcPts val="0"/>
              </a:spcAft>
              <a:buFontTx/>
              <a:buChar char="•"/>
              <a:defRPr/>
            </a:pPr>
            <a:r>
              <a:rPr lang="pt-PT" sz="2000" dirty="0">
                <a:latin typeface="Arial Rounded MT Bold"/>
                <a:cs typeface="Arial Rounded MT Bold"/>
              </a:rPr>
              <a:t>Globalização participada com milhões de “utilizadores”</a:t>
            </a:r>
          </a:p>
          <a:p>
            <a:pPr fontAlgn="auto">
              <a:spcBef>
                <a:spcPts val="0"/>
              </a:spcBef>
              <a:spcAft>
                <a:spcPts val="0"/>
              </a:spcAft>
              <a:defRPr/>
            </a:pPr>
            <a:endParaRPr lang="pt-PT" sz="2000" dirty="0">
              <a:latin typeface="Arial Rounded MT Bold"/>
              <a:ea typeface="+mn-ea"/>
              <a:cs typeface="Arial Rounded MT Bold"/>
            </a:endParaRPr>
          </a:p>
          <a:p>
            <a:pPr marL="285750" indent="-285750" fontAlgn="auto">
              <a:spcBef>
                <a:spcPts val="0"/>
              </a:spcBef>
              <a:spcAft>
                <a:spcPts val="0"/>
              </a:spcAft>
              <a:buFontTx/>
              <a:buChar char="•"/>
              <a:defRPr/>
            </a:pPr>
            <a:r>
              <a:rPr lang="pt-PT" sz="2000" dirty="0">
                <a:latin typeface="Arial Rounded MT Bold"/>
                <a:ea typeface="+mn-ea"/>
                <a:cs typeface="Arial Rounded MT Bold"/>
              </a:rPr>
              <a:t>Desmaterialização</a:t>
            </a:r>
          </a:p>
          <a:p>
            <a:pPr marL="285750" indent="-285750" fontAlgn="auto">
              <a:spcBef>
                <a:spcPts val="0"/>
              </a:spcBef>
              <a:spcAft>
                <a:spcPts val="0"/>
              </a:spcAft>
              <a:buFontTx/>
              <a:buChar char="•"/>
              <a:defRPr/>
            </a:pPr>
            <a:endParaRPr lang="pt-PT" sz="2000" dirty="0">
              <a:latin typeface="Arial Rounded MT Bold"/>
              <a:ea typeface="+mn-ea"/>
              <a:cs typeface="Arial Rounded MT Bold"/>
            </a:endParaRPr>
          </a:p>
          <a:p>
            <a:pPr marL="285750" indent="-285750" fontAlgn="auto">
              <a:spcBef>
                <a:spcPts val="0"/>
              </a:spcBef>
              <a:spcAft>
                <a:spcPts val="0"/>
              </a:spcAft>
              <a:buFontTx/>
              <a:buChar char="•"/>
              <a:defRPr/>
            </a:pPr>
            <a:r>
              <a:rPr lang="pt-PT" sz="2000" dirty="0">
                <a:latin typeface="Arial Rounded MT Bold"/>
                <a:ea typeface="+mn-ea"/>
                <a:cs typeface="Arial Rounded MT Bold"/>
              </a:rPr>
              <a:t>Novas formas de energia </a:t>
            </a:r>
          </a:p>
          <a:p>
            <a:pPr marL="285750" indent="-285750" fontAlgn="auto">
              <a:spcBef>
                <a:spcPts val="0"/>
              </a:spcBef>
              <a:spcAft>
                <a:spcPts val="0"/>
              </a:spcAft>
              <a:buFontTx/>
              <a:buChar char="•"/>
              <a:defRPr/>
            </a:pPr>
            <a:endParaRPr lang="pt-PT" sz="2000" dirty="0">
              <a:latin typeface="Arial Rounded MT Bold"/>
              <a:ea typeface="+mn-ea"/>
              <a:cs typeface="Arial Rounded MT Bold"/>
            </a:endParaRPr>
          </a:p>
          <a:p>
            <a:pPr fontAlgn="auto">
              <a:spcBef>
                <a:spcPts val="0"/>
              </a:spcBef>
              <a:spcAft>
                <a:spcPts val="0"/>
              </a:spcAft>
              <a:defRPr/>
            </a:pPr>
            <a:r>
              <a:rPr lang="pt-PT" sz="2000" dirty="0">
                <a:latin typeface="Arial Rounded MT Bold"/>
                <a:ea typeface="+mn-ea"/>
                <a:cs typeface="Arial Rounded MT Bold"/>
              </a:rPr>
              <a:t> </a:t>
            </a:r>
          </a:p>
          <a:p>
            <a:pPr fontAlgn="auto">
              <a:spcBef>
                <a:spcPts val="0"/>
              </a:spcBef>
              <a:spcAft>
                <a:spcPts val="0"/>
              </a:spcAft>
              <a:defRPr/>
            </a:pPr>
            <a:endParaRPr lang="pt-PT" dirty="0">
              <a:latin typeface="Arial Rounded MT Bold"/>
              <a:ea typeface="+mn-ea"/>
              <a:cs typeface="Arial Rounded MT Bold"/>
            </a:endParaRPr>
          </a:p>
        </p:txBody>
      </p:sp>
      <p:sp>
        <p:nvSpPr>
          <p:cNvPr id="9" name="TextBox 8"/>
          <p:cNvSpPr txBox="1"/>
          <p:nvPr/>
        </p:nvSpPr>
        <p:spPr>
          <a:xfrm>
            <a:off x="4341813" y="6003925"/>
            <a:ext cx="4724400" cy="831850"/>
          </a:xfrm>
          <a:prstGeom prst="rect">
            <a:avLst/>
          </a:prstGeom>
          <a:solidFill>
            <a:srgbClr val="000090"/>
          </a:solidFill>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spcBef>
                <a:spcPts val="0"/>
              </a:spcBef>
              <a:spcAft>
                <a:spcPts val="0"/>
              </a:spcAft>
              <a:defRPr/>
            </a:pPr>
            <a:r>
              <a:rPr lang="en-US" sz="1600" b="1" dirty="0">
                <a:solidFill>
                  <a:schemeClr val="bg1"/>
                </a:solidFill>
                <a:latin typeface="Apple Casual"/>
                <a:cs typeface="Apple Casual"/>
              </a:rPr>
              <a:t>A basic 3D printer, also known as a fabricator or “fabber”, now costs less than a laser printer did in 1985</a:t>
            </a:r>
          </a:p>
        </p:txBody>
      </p:sp>
    </p:spTree>
    <p:extLst>
      <p:ext uri="{BB962C8B-B14F-4D97-AF65-F5344CB8AC3E}">
        <p14:creationId xmlns:p14="http://schemas.microsoft.com/office/powerpoint/2010/main" val="29962830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Posição de Conteúdo 3"/>
          <p:cNvGraphicFramePr>
            <a:graphicFrameLocks noGrp="1"/>
          </p:cNvGraphicFramePr>
          <p:nvPr>
            <p:ph idx="1"/>
          </p:nvPr>
        </p:nvGraphicFramePr>
        <p:xfrm>
          <a:off x="457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Posição do Texto 2"/>
          <p:cNvSpPr txBox="1">
            <a:spLocks/>
          </p:cNvSpPr>
          <p:nvPr/>
        </p:nvSpPr>
        <p:spPr>
          <a:xfrm>
            <a:off x="457647" y="571500"/>
            <a:ext cx="8228707" cy="471041"/>
          </a:xfrm>
          <a:prstGeom prst="rect">
            <a:avLst/>
          </a:prstGeom>
        </p:spPr>
        <p:txBody>
          <a:bodyPr lIns="91435" tIns="45718" rIns="91435" bIns="45718"/>
          <a:lstStyle>
            <a:lvl1pPr marL="487363" indent="-487363"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spcBef>
                <a:spcPct val="20000"/>
              </a:spcBef>
            </a:pPr>
            <a:r>
              <a:rPr lang="pt-PT" sz="2800">
                <a:solidFill>
                  <a:srgbClr val="800000"/>
                </a:solidFill>
                <a:effectLst>
                  <a:outerShdw blurRad="38100" dist="38100" dir="2700000" algn="tl">
                    <a:srgbClr val="000000"/>
                  </a:outerShdw>
                </a:effectLst>
              </a:rPr>
              <a:t>Um sistema "smart" e sustentável</a:t>
            </a:r>
            <a:r>
              <a:rPr lang="pt-PT" sz="2800">
                <a:effectLst>
                  <a:outerShdw blurRad="38100" dist="38100" dir="2700000" algn="tl">
                    <a:srgbClr val="000000"/>
                  </a:outerShdw>
                </a:effectLst>
              </a:rPr>
              <a:t>:</a:t>
            </a:r>
          </a:p>
        </p:txBody>
      </p:sp>
    </p:spTree>
    <p:extLst>
      <p:ext uri="{BB962C8B-B14F-4D97-AF65-F5344CB8AC3E}">
        <p14:creationId xmlns:p14="http://schemas.microsoft.com/office/powerpoint/2010/main" val="395590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379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8" name="Rectangle 6"/>
          <p:cNvSpPr>
            <a:spLocks noGrp="1" noChangeArrowheads="1"/>
          </p:cNvSpPr>
          <p:nvPr>
            <p:ph type="title"/>
          </p:nvPr>
        </p:nvSpPr>
        <p:spPr>
          <a:xfrm>
            <a:off x="461963" y="414338"/>
            <a:ext cx="8229600" cy="1143000"/>
          </a:xfrm>
          <a:ln/>
        </p:spPr>
        <p:txBody>
          <a:bodyPr rIns="132080"/>
          <a:lstStyle/>
          <a:p>
            <a:r>
              <a:rPr lang="en-US">
                <a:solidFill>
                  <a:srgbClr val="0B65A9"/>
                </a:solidFill>
                <a:effectLst>
                  <a:outerShdw blurRad="38100" dist="38100" dir="2700000" algn="tl">
                    <a:srgbClr val="DDDDDD"/>
                  </a:outerShdw>
                </a:effectLst>
              </a:rPr>
              <a:t>Os quatro pilares</a:t>
            </a:r>
          </a:p>
        </p:txBody>
      </p:sp>
      <p:sp>
        <p:nvSpPr>
          <p:cNvPr id="33799" name="Rectangle 7"/>
          <p:cNvSpPr>
            <a:spLocks noGrp="1" noChangeArrowheads="1"/>
          </p:cNvSpPr>
          <p:nvPr>
            <p:ph type="body" idx="1"/>
          </p:nvPr>
        </p:nvSpPr>
        <p:spPr>
          <a:xfrm>
            <a:off x="446088" y="1371600"/>
            <a:ext cx="8255000" cy="5168900"/>
          </a:xfrm>
          <a:ln/>
        </p:spPr>
        <p:txBody>
          <a:bodyPr rIns="132080"/>
          <a:lstStyle/>
          <a:p>
            <a:pPr>
              <a:buClr>
                <a:srgbClr val="0D78C9"/>
              </a:buClr>
            </a:pPr>
            <a:r>
              <a:rPr lang="en-US" sz="2400" dirty="0" err="1">
                <a:solidFill>
                  <a:srgbClr val="0D78C9"/>
                </a:solidFill>
              </a:rPr>
              <a:t>Quatro</a:t>
            </a:r>
            <a:r>
              <a:rPr lang="en-US" sz="2400" dirty="0">
                <a:solidFill>
                  <a:srgbClr val="0D78C9"/>
                </a:solidFill>
              </a:rPr>
              <a:t> </a:t>
            </a:r>
            <a:r>
              <a:rPr lang="en-US" sz="2400" dirty="0" err="1">
                <a:solidFill>
                  <a:srgbClr val="0D78C9"/>
                </a:solidFill>
              </a:rPr>
              <a:t>pilares</a:t>
            </a:r>
            <a:r>
              <a:rPr lang="en-US" sz="2400" dirty="0">
                <a:solidFill>
                  <a:srgbClr val="0D78C9"/>
                </a:solidFill>
              </a:rPr>
              <a:t> </a:t>
            </a:r>
            <a:r>
              <a:rPr lang="en-US" sz="2400" dirty="0" err="1">
                <a:solidFill>
                  <a:srgbClr val="0D78C9"/>
                </a:solidFill>
              </a:rPr>
              <a:t>mutuamente</a:t>
            </a:r>
            <a:r>
              <a:rPr lang="en-US" sz="2400" dirty="0">
                <a:solidFill>
                  <a:srgbClr val="0D78C9"/>
                </a:solidFill>
              </a:rPr>
              <a:t> </a:t>
            </a:r>
            <a:r>
              <a:rPr lang="en-US" sz="2400" dirty="0" err="1">
                <a:solidFill>
                  <a:srgbClr val="0D78C9"/>
                </a:solidFill>
              </a:rPr>
              <a:t>necessários</a:t>
            </a:r>
            <a:r>
              <a:rPr lang="en-US" sz="2400" dirty="0">
                <a:solidFill>
                  <a:srgbClr val="0D78C9"/>
                </a:solidFill>
              </a:rPr>
              <a:t> e </a:t>
            </a:r>
            <a:r>
              <a:rPr lang="en-US" sz="2400" dirty="0" err="1">
                <a:solidFill>
                  <a:srgbClr val="0D78C9"/>
                </a:solidFill>
              </a:rPr>
              <a:t>benéficos</a:t>
            </a:r>
            <a:r>
              <a:rPr lang="en-US" sz="2400" dirty="0">
                <a:solidFill>
                  <a:srgbClr val="0D78C9"/>
                </a:solidFill>
              </a:rPr>
              <a:t>: </a:t>
            </a:r>
            <a:r>
              <a:rPr lang="en-US" sz="2400" dirty="0" err="1">
                <a:solidFill>
                  <a:srgbClr val="0D78C9"/>
                </a:solidFill>
              </a:rPr>
              <a:t>cada</a:t>
            </a:r>
            <a:r>
              <a:rPr lang="en-US" sz="2400" dirty="0">
                <a:solidFill>
                  <a:srgbClr val="0D78C9"/>
                </a:solidFill>
              </a:rPr>
              <a:t> um </a:t>
            </a:r>
            <a:r>
              <a:rPr lang="en-US" sz="2400" dirty="0" err="1">
                <a:solidFill>
                  <a:srgbClr val="0D78C9"/>
                </a:solidFill>
              </a:rPr>
              <a:t>reforça</a:t>
            </a:r>
            <a:r>
              <a:rPr lang="en-US" sz="2400" dirty="0">
                <a:solidFill>
                  <a:srgbClr val="0D78C9"/>
                </a:solidFill>
              </a:rPr>
              <a:t> </a:t>
            </a:r>
            <a:r>
              <a:rPr lang="en-US" sz="2400" dirty="0" err="1">
                <a:solidFill>
                  <a:srgbClr val="0D78C9"/>
                </a:solidFill>
              </a:rPr>
              <a:t>os</a:t>
            </a:r>
            <a:r>
              <a:rPr lang="en-US" sz="2400" dirty="0">
                <a:solidFill>
                  <a:srgbClr val="0D78C9"/>
                </a:solidFill>
              </a:rPr>
              <a:t> outros.</a:t>
            </a:r>
          </a:p>
          <a:p>
            <a:pPr marL="782638" lvl="1">
              <a:buClr>
                <a:srgbClr val="0D78C9"/>
              </a:buClr>
            </a:pPr>
            <a:r>
              <a:rPr lang="en-US" b="1" dirty="0" err="1">
                <a:solidFill>
                  <a:srgbClr val="008000"/>
                </a:solidFill>
                <a:effectLst>
                  <a:outerShdw blurRad="38100" dist="38100" dir="2700000" algn="tl">
                    <a:srgbClr val="DDDDDD"/>
                  </a:outerShdw>
                </a:effectLst>
              </a:rPr>
              <a:t>Redes</a:t>
            </a:r>
            <a:r>
              <a:rPr lang="en-US" b="1" dirty="0">
                <a:solidFill>
                  <a:srgbClr val="008000"/>
                </a:solidFill>
                <a:effectLst>
                  <a:outerShdw blurRad="38100" dist="38100" dir="2700000" algn="tl">
                    <a:srgbClr val="DDDDDD"/>
                  </a:outerShdw>
                </a:effectLst>
              </a:rPr>
              <a:t> </a:t>
            </a:r>
            <a:r>
              <a:rPr lang="en-US" b="1" dirty="0" err="1">
                <a:solidFill>
                  <a:srgbClr val="008000"/>
                </a:solidFill>
                <a:effectLst>
                  <a:outerShdw blurRad="38100" dist="38100" dir="2700000" algn="tl">
                    <a:srgbClr val="DDDDDD"/>
                  </a:outerShdw>
                </a:effectLst>
              </a:rPr>
              <a:t>inteligentes</a:t>
            </a:r>
            <a:r>
              <a:rPr lang="en-US" b="1" dirty="0">
                <a:solidFill>
                  <a:srgbClr val="008000"/>
                </a:solidFill>
                <a:effectLst>
                  <a:outerShdw blurRad="38100" dist="38100" dir="2700000" algn="tl">
                    <a:srgbClr val="DDDDDD"/>
                  </a:outerShdw>
                </a:effectLst>
              </a:rPr>
              <a:t> e </a:t>
            </a:r>
            <a:r>
              <a:rPr lang="en-US" b="1" dirty="0" err="1">
                <a:solidFill>
                  <a:srgbClr val="008000"/>
                </a:solidFill>
                <a:effectLst>
                  <a:outerShdw blurRad="38100" dist="38100" dir="2700000" algn="tl">
                    <a:srgbClr val="DDDDDD"/>
                  </a:outerShdw>
                </a:effectLst>
              </a:rPr>
              <a:t>Abertas</a:t>
            </a:r>
            <a:r>
              <a:rPr lang="en-US" sz="2400" dirty="0">
                <a:solidFill>
                  <a:srgbClr val="0D78C9"/>
                </a:solidFill>
              </a:rPr>
              <a:t>, </a:t>
            </a:r>
            <a:r>
              <a:rPr lang="en-US" sz="2400" dirty="0" smtClean="0">
                <a:solidFill>
                  <a:srgbClr val="0D78C9"/>
                </a:solidFill>
              </a:rPr>
              <a:t> </a:t>
            </a:r>
            <a:r>
              <a:rPr lang="en-US" sz="2400" dirty="0" err="1">
                <a:solidFill>
                  <a:srgbClr val="0D78C9"/>
                </a:solidFill>
              </a:rPr>
              <a:t>para</a:t>
            </a:r>
            <a:r>
              <a:rPr lang="en-US" sz="2400" dirty="0">
                <a:solidFill>
                  <a:srgbClr val="0D78C9"/>
                </a:solidFill>
              </a:rPr>
              <a:t> a </a:t>
            </a:r>
            <a:r>
              <a:rPr lang="en-US" sz="2400" dirty="0" err="1">
                <a:solidFill>
                  <a:srgbClr val="0D78C9"/>
                </a:solidFill>
              </a:rPr>
              <a:t>geração</a:t>
            </a:r>
            <a:r>
              <a:rPr lang="en-US" sz="2400" dirty="0">
                <a:solidFill>
                  <a:srgbClr val="0D78C9"/>
                </a:solidFill>
              </a:rPr>
              <a:t> </a:t>
            </a:r>
            <a:r>
              <a:rPr lang="en-US" sz="2400" dirty="0" err="1">
                <a:solidFill>
                  <a:srgbClr val="0D78C9"/>
                </a:solidFill>
              </a:rPr>
              <a:t>descentralizada</a:t>
            </a:r>
            <a:r>
              <a:rPr lang="en-US" sz="2400" dirty="0">
                <a:solidFill>
                  <a:srgbClr val="0D78C9"/>
                </a:solidFill>
              </a:rPr>
              <a:t> </a:t>
            </a:r>
            <a:endParaRPr lang="en-US" sz="2400" dirty="0">
              <a:solidFill>
                <a:srgbClr val="008080"/>
              </a:solidFill>
              <a:effectLst>
                <a:outerShdw blurRad="38100" dist="38100" dir="2700000" algn="tl">
                  <a:srgbClr val="DDDDDD"/>
                </a:outerShdw>
              </a:effectLst>
            </a:endParaRPr>
          </a:p>
          <a:p>
            <a:pPr marL="782638" lvl="1">
              <a:buClr>
                <a:srgbClr val="0D78C9"/>
              </a:buClr>
            </a:pPr>
            <a:r>
              <a:rPr lang="en-US" sz="2400" b="1" dirty="0" err="1">
                <a:solidFill>
                  <a:srgbClr val="008000"/>
                </a:solidFill>
                <a:latin typeface="Verdana" charset="0"/>
                <a:ea typeface="ＭＳ Ｐゴシック" charset="0"/>
                <a:cs typeface="Verdana" charset="0"/>
                <a:sym typeface="Verdana" charset="0"/>
              </a:rPr>
              <a:t>Vectores</a:t>
            </a:r>
            <a:r>
              <a:rPr lang="en-US" sz="2400" b="1" dirty="0">
                <a:solidFill>
                  <a:srgbClr val="008000"/>
                </a:solidFill>
                <a:latin typeface="Verdana" charset="0"/>
                <a:ea typeface="ＭＳ Ｐゴシック" charset="0"/>
                <a:cs typeface="Verdana" charset="0"/>
                <a:sym typeface="Verdana" charset="0"/>
              </a:rPr>
              <a:t> </a:t>
            </a:r>
            <a:r>
              <a:rPr lang="en-US" sz="2400" b="1" dirty="0" err="1">
                <a:solidFill>
                  <a:srgbClr val="008000"/>
                </a:solidFill>
                <a:latin typeface="Verdana" charset="0"/>
                <a:ea typeface="ＭＳ Ｐゴシック" charset="0"/>
                <a:cs typeface="Verdana" charset="0"/>
                <a:sym typeface="Verdana" charset="0"/>
              </a:rPr>
              <a:t>universais</a:t>
            </a:r>
            <a:r>
              <a:rPr lang="en-US" sz="2400" b="1" dirty="0">
                <a:solidFill>
                  <a:srgbClr val="0D78C9"/>
                </a:solidFill>
              </a:rPr>
              <a:t> </a:t>
            </a:r>
            <a:r>
              <a:rPr lang="en-US" sz="2400" dirty="0">
                <a:solidFill>
                  <a:srgbClr val="0D78C9"/>
                </a:solidFill>
              </a:rPr>
              <a:t>(</a:t>
            </a:r>
            <a:r>
              <a:rPr lang="en-US" sz="2400" dirty="0" err="1">
                <a:solidFill>
                  <a:srgbClr val="0D78C9"/>
                </a:solidFill>
              </a:rPr>
              <a:t>transportes</a:t>
            </a:r>
            <a:r>
              <a:rPr lang="en-US" sz="2400" dirty="0">
                <a:solidFill>
                  <a:srgbClr val="0D78C9"/>
                </a:solidFill>
              </a:rPr>
              <a:t> e </a:t>
            </a:r>
            <a:r>
              <a:rPr lang="en-US" sz="2400" dirty="0" err="1">
                <a:solidFill>
                  <a:srgbClr val="0D78C9"/>
                </a:solidFill>
              </a:rPr>
              <a:t>usos</a:t>
            </a:r>
            <a:r>
              <a:rPr lang="en-US" sz="2400" dirty="0">
                <a:solidFill>
                  <a:srgbClr val="0D78C9"/>
                </a:solidFill>
              </a:rPr>
              <a:t> </a:t>
            </a:r>
            <a:r>
              <a:rPr lang="en-US" sz="2400" dirty="0" err="1">
                <a:solidFill>
                  <a:srgbClr val="0D78C9"/>
                </a:solidFill>
              </a:rPr>
              <a:t>estacionários</a:t>
            </a:r>
            <a:r>
              <a:rPr lang="en-US" sz="2400" dirty="0">
                <a:solidFill>
                  <a:srgbClr val="0D78C9"/>
                </a:solidFill>
              </a:rPr>
              <a:t>) e </a:t>
            </a:r>
            <a:r>
              <a:rPr lang="en-US" sz="2400" dirty="0" err="1">
                <a:solidFill>
                  <a:srgbClr val="0D78C9"/>
                </a:solidFill>
              </a:rPr>
              <a:t>soluções</a:t>
            </a:r>
            <a:r>
              <a:rPr lang="en-US" sz="2400" dirty="0">
                <a:solidFill>
                  <a:srgbClr val="0D78C9"/>
                </a:solidFill>
              </a:rPr>
              <a:t> de </a:t>
            </a:r>
            <a:r>
              <a:rPr lang="en-US" sz="2400" dirty="0" err="1">
                <a:solidFill>
                  <a:srgbClr val="0D78C9"/>
                </a:solidFill>
              </a:rPr>
              <a:t>armazenamento</a:t>
            </a:r>
            <a:r>
              <a:rPr lang="en-US" sz="2400" dirty="0">
                <a:solidFill>
                  <a:srgbClr val="0D78C9"/>
                </a:solidFill>
              </a:rPr>
              <a:t>. </a:t>
            </a:r>
            <a:r>
              <a:rPr lang="en-US" sz="2400" i="1" dirty="0" err="1">
                <a:solidFill>
                  <a:srgbClr val="0D78C9"/>
                </a:solidFill>
                <a:latin typeface="Verdana" charset="0"/>
                <a:ea typeface="ＭＳ Ｐゴシック" charset="0"/>
                <a:cs typeface="Verdana" charset="0"/>
                <a:sym typeface="Verdana" charset="0"/>
              </a:rPr>
              <a:t>Hidrogénio</a:t>
            </a:r>
            <a:r>
              <a:rPr lang="en-US" sz="2400" i="1" dirty="0">
                <a:solidFill>
                  <a:srgbClr val="0D78C9"/>
                </a:solidFill>
                <a:latin typeface="Verdana" charset="0"/>
                <a:ea typeface="ＭＳ Ｐゴシック" charset="0"/>
                <a:cs typeface="Verdana" charset="0"/>
                <a:sym typeface="Verdana" charset="0"/>
              </a:rPr>
              <a:t> e </a:t>
            </a:r>
            <a:r>
              <a:rPr lang="en-US" sz="2400" i="1" dirty="0" err="1" smtClean="0">
                <a:solidFill>
                  <a:srgbClr val="0D78C9"/>
                </a:solidFill>
                <a:latin typeface="Verdana" charset="0"/>
                <a:ea typeface="ＭＳ Ｐゴシック" charset="0"/>
                <a:cs typeface="Verdana" charset="0"/>
                <a:sym typeface="Verdana" charset="0"/>
              </a:rPr>
              <a:t>Electricidade</a:t>
            </a:r>
            <a:r>
              <a:rPr lang="en-US" sz="2400" i="1" dirty="0" smtClean="0">
                <a:solidFill>
                  <a:srgbClr val="0D78C9"/>
                </a:solidFill>
                <a:latin typeface="Verdana" charset="0"/>
                <a:ea typeface="ＭＳ Ｐゴシック" charset="0"/>
                <a:cs typeface="Verdana" charset="0"/>
                <a:sym typeface="Verdana" charset="0"/>
              </a:rPr>
              <a:t>, </a:t>
            </a:r>
            <a:r>
              <a:rPr lang="en-US" sz="2400" i="1" dirty="0" err="1" smtClean="0">
                <a:solidFill>
                  <a:srgbClr val="0D78C9"/>
                </a:solidFill>
                <a:latin typeface="Verdana" charset="0"/>
                <a:ea typeface="ＭＳ Ｐゴシック" charset="0"/>
                <a:cs typeface="Verdana" charset="0"/>
                <a:sym typeface="Verdana" charset="0"/>
              </a:rPr>
              <a:t>Água</a:t>
            </a:r>
            <a:r>
              <a:rPr lang="en-US" sz="2400" i="1" dirty="0" smtClean="0">
                <a:solidFill>
                  <a:srgbClr val="0D78C9"/>
                </a:solidFill>
                <a:latin typeface="Verdana" charset="0"/>
                <a:ea typeface="ＭＳ Ｐゴシック" charset="0"/>
                <a:cs typeface="Verdana" charset="0"/>
                <a:sym typeface="Verdana" charset="0"/>
              </a:rPr>
              <a:t>?</a:t>
            </a:r>
            <a:endParaRPr lang="en-US" sz="2400" i="1" dirty="0">
              <a:solidFill>
                <a:srgbClr val="0D78C9"/>
              </a:solidFill>
              <a:latin typeface="Verdana" charset="0"/>
              <a:sym typeface="Verdana" charset="0"/>
            </a:endParaRPr>
          </a:p>
          <a:p>
            <a:pPr marL="782638" lvl="1">
              <a:buClr>
                <a:srgbClr val="0D78C9"/>
              </a:buClr>
              <a:buFont typeface="Lucida Grande" charset="0"/>
              <a:buChar char="–"/>
            </a:pPr>
            <a:r>
              <a:rPr lang="en-US" b="1" dirty="0" err="1">
                <a:solidFill>
                  <a:srgbClr val="008040"/>
                </a:solidFill>
                <a:effectLst>
                  <a:outerShdw blurRad="38100" dist="38100" dir="2700000" algn="tl">
                    <a:srgbClr val="DDDDDD"/>
                  </a:outerShdw>
                </a:effectLst>
              </a:rPr>
              <a:t>Energias</a:t>
            </a:r>
            <a:r>
              <a:rPr lang="en-US" b="1" dirty="0">
                <a:solidFill>
                  <a:srgbClr val="008040"/>
                </a:solidFill>
                <a:effectLst>
                  <a:outerShdw blurRad="38100" dist="38100" dir="2700000" algn="tl">
                    <a:srgbClr val="DDDDDD"/>
                  </a:outerShdw>
                </a:effectLst>
              </a:rPr>
              <a:t> </a:t>
            </a:r>
            <a:r>
              <a:rPr lang="en-US" b="1" dirty="0" err="1">
                <a:solidFill>
                  <a:srgbClr val="008040"/>
                </a:solidFill>
                <a:effectLst>
                  <a:outerShdw blurRad="38100" dist="38100" dir="2700000" algn="tl">
                    <a:srgbClr val="DDDDDD"/>
                  </a:outerShdw>
                </a:effectLst>
              </a:rPr>
              <a:t>renováveis</a:t>
            </a:r>
            <a:r>
              <a:rPr lang="en-US" sz="2400" dirty="0">
                <a:solidFill>
                  <a:srgbClr val="0D78C9"/>
                </a:solidFill>
              </a:rPr>
              <a:t>, </a:t>
            </a:r>
            <a:r>
              <a:rPr lang="en-US" sz="2400" dirty="0" err="1">
                <a:solidFill>
                  <a:srgbClr val="0D78C9"/>
                </a:solidFill>
              </a:rPr>
              <a:t>potencialmente</a:t>
            </a:r>
            <a:r>
              <a:rPr lang="en-US" sz="2400" dirty="0">
                <a:solidFill>
                  <a:srgbClr val="0D78C9"/>
                </a:solidFill>
              </a:rPr>
              <a:t> </a:t>
            </a:r>
            <a:r>
              <a:rPr lang="en-US" sz="2400" dirty="0" err="1">
                <a:solidFill>
                  <a:srgbClr val="0D78C9"/>
                </a:solidFill>
              </a:rPr>
              <a:t>inesgotáveis</a:t>
            </a:r>
            <a:r>
              <a:rPr lang="en-US" sz="2400" dirty="0">
                <a:solidFill>
                  <a:srgbClr val="0D78C9"/>
                </a:solidFill>
              </a:rPr>
              <a:t> mas </a:t>
            </a:r>
            <a:r>
              <a:rPr lang="en-US" sz="2400" dirty="0" err="1">
                <a:solidFill>
                  <a:srgbClr val="0D78C9"/>
                </a:solidFill>
              </a:rPr>
              <a:t>limitados</a:t>
            </a:r>
            <a:r>
              <a:rPr lang="en-US" sz="2400" dirty="0">
                <a:solidFill>
                  <a:srgbClr val="0D78C9"/>
                </a:solidFill>
              </a:rPr>
              <a:t> </a:t>
            </a:r>
            <a:r>
              <a:rPr lang="en-US" sz="2400" dirty="0" err="1">
                <a:solidFill>
                  <a:srgbClr val="0D78C9"/>
                </a:solidFill>
              </a:rPr>
              <a:t>pela</a:t>
            </a:r>
            <a:r>
              <a:rPr lang="en-US" sz="2400" dirty="0">
                <a:solidFill>
                  <a:srgbClr val="0D78C9"/>
                </a:solidFill>
              </a:rPr>
              <a:t> </a:t>
            </a:r>
            <a:r>
              <a:rPr lang="en-US" sz="2400" dirty="0" err="1">
                <a:solidFill>
                  <a:srgbClr val="0D78C9"/>
                </a:solidFill>
              </a:rPr>
              <a:t>sua</a:t>
            </a:r>
            <a:r>
              <a:rPr lang="en-US" sz="2400" dirty="0">
                <a:solidFill>
                  <a:srgbClr val="0D78C9"/>
                </a:solidFill>
              </a:rPr>
              <a:t> </a:t>
            </a:r>
            <a:r>
              <a:rPr lang="en-US" sz="2400" dirty="0" err="1">
                <a:solidFill>
                  <a:srgbClr val="0D78C9"/>
                </a:solidFill>
              </a:rPr>
              <a:t>intermitência</a:t>
            </a:r>
            <a:endParaRPr lang="en-US" sz="2400" dirty="0">
              <a:solidFill>
                <a:srgbClr val="0D78C9"/>
              </a:solidFill>
            </a:endParaRPr>
          </a:p>
          <a:p>
            <a:pPr marL="782638" lvl="1">
              <a:buClr>
                <a:srgbClr val="0D78C9"/>
              </a:buClr>
            </a:pPr>
            <a:r>
              <a:rPr lang="en-US" sz="2000" b="1" dirty="0">
                <a:solidFill>
                  <a:srgbClr val="008040"/>
                </a:solidFill>
                <a:latin typeface="Verdana" charset="0"/>
                <a:ea typeface="ＭＳ Ｐゴシック" charset="0"/>
                <a:cs typeface="Verdana" charset="0"/>
                <a:sym typeface="Verdana" charset="0"/>
              </a:rPr>
              <a:t>Demand Side Management</a:t>
            </a:r>
            <a:r>
              <a:rPr lang="en-US" sz="2000" b="1" dirty="0">
                <a:solidFill>
                  <a:srgbClr val="0D78C9"/>
                </a:solidFill>
              </a:rPr>
              <a:t> </a:t>
            </a:r>
            <a:r>
              <a:rPr lang="en-US" sz="2400" dirty="0" err="1">
                <a:solidFill>
                  <a:srgbClr val="0D78C9"/>
                </a:solidFill>
              </a:rPr>
              <a:t>dinâmico</a:t>
            </a:r>
            <a:r>
              <a:rPr lang="en-US" sz="2400" dirty="0">
                <a:solidFill>
                  <a:srgbClr val="0D78C9"/>
                </a:solidFill>
              </a:rPr>
              <a:t> e </a:t>
            </a:r>
            <a:r>
              <a:rPr lang="en-US" sz="2400" dirty="0" err="1">
                <a:solidFill>
                  <a:srgbClr val="0D78C9"/>
                </a:solidFill>
              </a:rPr>
              <a:t>sistémico</a:t>
            </a:r>
            <a:r>
              <a:rPr lang="en-US" sz="2400" dirty="0">
                <a:solidFill>
                  <a:srgbClr val="0D78C9"/>
                </a:solidFill>
              </a:rPr>
              <a:t> </a:t>
            </a:r>
            <a:r>
              <a:rPr lang="en-US" sz="1800" dirty="0">
                <a:solidFill>
                  <a:srgbClr val="0D78C9"/>
                </a:solidFill>
              </a:rPr>
              <a:t>(</a:t>
            </a:r>
            <a:r>
              <a:rPr lang="en-US" sz="1800" dirty="0" err="1">
                <a:solidFill>
                  <a:srgbClr val="0D78C9"/>
                </a:solidFill>
              </a:rPr>
              <a:t>planeamento</a:t>
            </a:r>
            <a:r>
              <a:rPr lang="en-US" sz="1800" dirty="0">
                <a:solidFill>
                  <a:srgbClr val="0D78C9"/>
                </a:solidFill>
              </a:rPr>
              <a:t> </a:t>
            </a:r>
            <a:r>
              <a:rPr lang="en-US" sz="1800" dirty="0" err="1">
                <a:solidFill>
                  <a:srgbClr val="0D78C9"/>
                </a:solidFill>
              </a:rPr>
              <a:t>em</a:t>
            </a:r>
            <a:r>
              <a:rPr lang="en-US" sz="1800" dirty="0">
                <a:solidFill>
                  <a:srgbClr val="0D78C9"/>
                </a:solidFill>
              </a:rPr>
              <a:t> SES + </a:t>
            </a:r>
            <a:r>
              <a:rPr lang="en-US" sz="1800" dirty="0" err="1">
                <a:solidFill>
                  <a:srgbClr val="0D78C9"/>
                </a:solidFill>
              </a:rPr>
              <a:t>Tecnologias</a:t>
            </a:r>
            <a:r>
              <a:rPr lang="en-US" sz="1800" dirty="0">
                <a:solidFill>
                  <a:srgbClr val="0D78C9"/>
                </a:solidFill>
              </a:rPr>
              <a:t> de </a:t>
            </a:r>
            <a:r>
              <a:rPr lang="en-US" sz="1800" dirty="0" err="1">
                <a:solidFill>
                  <a:srgbClr val="0D78C9"/>
                </a:solidFill>
              </a:rPr>
              <a:t>Informação</a:t>
            </a:r>
            <a:r>
              <a:rPr lang="en-US" sz="1800" dirty="0">
                <a:solidFill>
                  <a:srgbClr val="0D78C9"/>
                </a:solidFill>
              </a:rPr>
              <a:t> </a:t>
            </a:r>
            <a:r>
              <a:rPr lang="en-US" sz="1800" dirty="0" err="1">
                <a:solidFill>
                  <a:srgbClr val="0D78C9"/>
                </a:solidFill>
              </a:rPr>
              <a:t>distribuidas</a:t>
            </a:r>
            <a:r>
              <a:rPr lang="en-US" sz="1800" dirty="0">
                <a:solidFill>
                  <a:srgbClr val="0D78C9"/>
                </a:solidFill>
              </a:rPr>
              <a:t>)</a:t>
            </a:r>
          </a:p>
        </p:txBody>
      </p:sp>
      <p:sp>
        <p:nvSpPr>
          <p:cNvPr id="33800" name="Rectangle 8"/>
          <p:cNvSpPr>
            <a:spLocks/>
          </p:cNvSpPr>
          <p:nvPr/>
        </p:nvSpPr>
        <p:spPr bwMode="auto">
          <a:xfrm>
            <a:off x="3003550" y="6610350"/>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1200" b="1">
                <a:solidFill>
                  <a:srgbClr val="898989"/>
                </a:solidFill>
                <a:latin typeface="Lucida Grande" charset="0"/>
                <a:ea typeface="ＭＳ Ｐゴシック" charset="0"/>
                <a:cs typeface="Lucida Grande" charset="0"/>
                <a:sym typeface="Lucida Grande" charset="0"/>
              </a:rPr>
              <a:t>26</a:t>
            </a:r>
          </a:p>
        </p:txBody>
      </p:sp>
    </p:spTree>
    <p:extLst>
      <p:ext uri="{BB962C8B-B14F-4D97-AF65-F5344CB8AC3E}">
        <p14:creationId xmlns:p14="http://schemas.microsoft.com/office/powerpoint/2010/main" val="3247460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482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4822" name="Rectangle 6"/>
          <p:cNvSpPr>
            <a:spLocks/>
          </p:cNvSpPr>
          <p:nvPr/>
        </p:nvSpPr>
        <p:spPr bwMode="auto">
          <a:xfrm>
            <a:off x="3409950" y="6457950"/>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1200" b="1">
                <a:solidFill>
                  <a:srgbClr val="898989"/>
                </a:solidFill>
                <a:latin typeface="Lucida Grande" charset="0"/>
                <a:ea typeface="ＭＳ Ｐゴシック" charset="0"/>
                <a:cs typeface="Lucida Grande" charset="0"/>
                <a:sym typeface="Lucida Grande" charset="0"/>
              </a:rPr>
              <a:t>27</a:t>
            </a:r>
          </a:p>
        </p:txBody>
      </p:sp>
      <p:pic>
        <p:nvPicPr>
          <p:cNvPr id="3482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43063"/>
            <a:ext cx="9142413"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4824" name="Rectangle 8"/>
          <p:cNvSpPr>
            <a:spLocks noGrp="1" noChangeArrowheads="1"/>
          </p:cNvSpPr>
          <p:nvPr>
            <p:ph type="title"/>
          </p:nvPr>
        </p:nvSpPr>
        <p:spPr>
          <a:xfrm>
            <a:off x="282575" y="571500"/>
            <a:ext cx="8648700" cy="1562100"/>
          </a:xfrm>
          <a:ln/>
        </p:spPr>
        <p:txBody>
          <a:bodyPr rIns="132080"/>
          <a:lstStyle/>
          <a:p>
            <a:r>
              <a:rPr lang="en-US" sz="3600">
                <a:solidFill>
                  <a:srgbClr val="008000"/>
                </a:solidFill>
                <a:effectLst>
                  <a:outerShdw blurRad="38100" dist="38100" dir="2700000" algn="tl">
                    <a:srgbClr val="DDDDDD"/>
                  </a:outerShdw>
                </a:effectLst>
              </a:rPr>
              <a:t>Redes inteligentes e descentralização</a:t>
            </a:r>
            <a:r>
              <a:rPr lang="en-US">
                <a:solidFill>
                  <a:srgbClr val="0B65A9"/>
                </a:solidFill>
                <a:effectLst>
                  <a:outerShdw blurRad="38100" dist="38100" dir="2700000" algn="tl">
                    <a:srgbClr val="DDDDDD"/>
                  </a:outerShdw>
                </a:effectLst>
              </a:rPr>
              <a:t> </a:t>
            </a:r>
          </a:p>
        </p:txBody>
      </p:sp>
    </p:spTree>
    <p:extLst>
      <p:ext uri="{BB962C8B-B14F-4D97-AF65-F5344CB8AC3E}">
        <p14:creationId xmlns:p14="http://schemas.microsoft.com/office/powerpoint/2010/main" val="242976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8090" b="9813"/>
          <a:stretch>
            <a:fillRect/>
          </a:stretch>
        </p:blipFill>
        <p:spPr bwMode="auto">
          <a:xfrm>
            <a:off x="-36512" y="-27384"/>
            <a:ext cx="9355866" cy="6885384"/>
          </a:xfrm>
          <a:prstGeom prst="rect">
            <a:avLst/>
          </a:prstGeom>
          <a:noFill/>
          <a:ln w="9525">
            <a:noFill/>
            <a:miter lim="800000"/>
            <a:headEnd/>
            <a:tailEnd/>
          </a:ln>
        </p:spPr>
      </p:pic>
      <p:sp>
        <p:nvSpPr>
          <p:cNvPr id="5" name="Slide Number Placeholder 3"/>
          <p:cNvSpPr>
            <a:spLocks noGrp="1"/>
          </p:cNvSpPr>
          <p:nvPr>
            <p:ph type="sldNum" sz="quarter" idx="12"/>
          </p:nvPr>
        </p:nvSpPr>
        <p:spPr>
          <a:xfrm>
            <a:off x="6553200" y="6520259"/>
            <a:ext cx="2133600" cy="365125"/>
          </a:xfrm>
        </p:spPr>
        <p:txBody>
          <a:bodyPr/>
          <a:lstStyle/>
          <a:p>
            <a:fld id="{E11A7B14-9CCD-433E-B936-25B1EB97570F}" type="slidenum">
              <a:rPr lang="pt-PT" smtClean="0">
                <a:solidFill>
                  <a:schemeClr val="tx1"/>
                </a:solidFill>
              </a:rPr>
              <a:pPr/>
              <a:t>27</a:t>
            </a:fld>
            <a:endParaRPr lang="pt-PT" dirty="0">
              <a:solidFill>
                <a:schemeClr val="tx1"/>
              </a:solidFill>
            </a:endParaRPr>
          </a:p>
        </p:txBody>
      </p:sp>
    </p:spTree>
    <p:extLst>
      <p:ext uri="{BB962C8B-B14F-4D97-AF65-F5344CB8AC3E}">
        <p14:creationId xmlns:p14="http://schemas.microsoft.com/office/powerpoint/2010/main" val="42655433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nvGraphicFramePr>
        <p:xfrm>
          <a:off x="323528" y="1052737"/>
          <a:ext cx="8568952" cy="4464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4790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1" name="Rectangle 2"/>
          <p:cNvSpPr>
            <a:spLocks noGrp="1" noChangeArrowheads="1"/>
          </p:cNvSpPr>
          <p:nvPr>
            <p:ph type="body" idx="1"/>
          </p:nvPr>
        </p:nvSpPr>
        <p:spPr>
          <a:xfrm>
            <a:off x="0" y="5956102"/>
            <a:ext cx="8643938" cy="901898"/>
          </a:xfrm>
        </p:spPr>
        <p:txBody>
          <a:bodyPr lIns="64291" tIns="32146" rIns="64291" bIns="32146"/>
          <a:lstStyle/>
          <a:p>
            <a:pPr marL="1371600" lvl="7" indent="0">
              <a:buNone/>
            </a:pPr>
            <a:r>
              <a:rPr lang="en-US" dirty="0" err="1" smtClean="0">
                <a:latin typeface="Gill Sans Light" charset="0"/>
                <a:ea typeface="ヒラギノ角ゴ ProN W3" charset="0"/>
                <a:cs typeface="ヒラギノ角ゴ ProN W3" charset="0"/>
              </a:rPr>
              <a:t>Monção</a:t>
            </a:r>
            <a:r>
              <a:rPr lang="en-US" dirty="0" smtClean="0">
                <a:latin typeface="Gill Sans Light" charset="0"/>
                <a:ea typeface="ヒラギノ角ゴ ProN W3" charset="0"/>
                <a:cs typeface="ヒラギノ角ゴ ProN W3" charset="0"/>
              </a:rPr>
              <a:t>, </a:t>
            </a:r>
            <a:r>
              <a:rPr lang="en-US" dirty="0" err="1" smtClean="0">
                <a:latin typeface="Gill Sans Light" charset="0"/>
                <a:ea typeface="ヒラギノ角ゴ ProN W3" charset="0"/>
                <a:cs typeface="ヒラギノ角ゴ ProN W3" charset="0"/>
              </a:rPr>
              <a:t>Parque</a:t>
            </a:r>
            <a:r>
              <a:rPr lang="en-US" dirty="0" smtClean="0">
                <a:latin typeface="Gill Sans Light" charset="0"/>
                <a:ea typeface="ヒラギノ角ゴ ProN W3" charset="0"/>
                <a:cs typeface="ヒラギノ角ゴ ProN W3" charset="0"/>
              </a:rPr>
              <a:t> </a:t>
            </a:r>
            <a:r>
              <a:rPr lang="en-US" dirty="0" err="1" smtClean="0">
                <a:latin typeface="Gill Sans Light" charset="0"/>
                <a:ea typeface="ヒラギノ角ゴ ProN W3" charset="0"/>
                <a:cs typeface="ヒラギノ角ゴ ProN W3" charset="0"/>
              </a:rPr>
              <a:t>Eolico</a:t>
            </a:r>
            <a:r>
              <a:rPr lang="en-US" dirty="0" smtClean="0">
                <a:latin typeface="Gill Sans Light" charset="0"/>
                <a:ea typeface="ヒラギノ角ゴ ProN W3" charset="0"/>
                <a:cs typeface="ヒラギノ角ゴ ProN W3" charset="0"/>
              </a:rPr>
              <a:t> do Vale do Minho – 240MW</a:t>
            </a:r>
            <a:endParaRPr lang="en-US" dirty="0">
              <a:latin typeface="Gill Sans Light" charset="0"/>
              <a:ea typeface="ヒラギノ角ゴ ProN W3" charset="0"/>
              <a:cs typeface="ヒラギノ角ゴ ProN W3" charset="0"/>
            </a:endParaRPr>
          </a:p>
        </p:txBody>
      </p:sp>
      <p:pic>
        <p:nvPicPr>
          <p:cNvPr id="3860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500" y="529003"/>
            <a:ext cx="7235736" cy="542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65930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4" name="Picture 6"/>
          <p:cNvPicPr>
            <a:picLocks noChangeArrowheads="1"/>
          </p:cNvPicPr>
          <p:nvPr/>
        </p:nvPicPr>
        <p:blipFill>
          <a:blip r:embed="rId5">
            <a:lum bright="14000" contrast="-24000"/>
            <a:extLst>
              <a:ext uri="{28A0092B-C50C-407E-A947-70E740481C1C}">
                <a14:useLocalDpi xmlns:a14="http://schemas.microsoft.com/office/drawing/2010/main" val="0"/>
              </a:ext>
            </a:extLst>
          </a:blip>
          <a:srcRect t="24269" b="14560"/>
          <a:stretch>
            <a:fillRect/>
          </a:stretch>
        </p:blipFill>
        <p:spPr bwMode="auto">
          <a:xfrm>
            <a:off x="0" y="757238"/>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415" name="Rectangle 7"/>
          <p:cNvSpPr>
            <a:spLocks noGrp="1" noChangeArrowheads="1"/>
          </p:cNvSpPr>
          <p:nvPr>
            <p:ph type="title"/>
          </p:nvPr>
        </p:nvSpPr>
        <p:spPr>
          <a:xfrm>
            <a:off x="500063" y="762000"/>
            <a:ext cx="7958137" cy="1219200"/>
          </a:xfrm>
          <a:ln/>
        </p:spPr>
        <p:txBody>
          <a:bodyPr rIns="132080"/>
          <a:lstStyle/>
          <a:p>
            <a:r>
              <a:rPr lang="en-US">
                <a:solidFill>
                  <a:srgbClr val="800000"/>
                </a:solidFill>
                <a:effectLst>
                  <a:outerShdw blurRad="38100" dist="38100" dir="2700000" algn="tl">
                    <a:srgbClr val="DDDDDD"/>
                  </a:outerShdw>
                </a:effectLst>
              </a:rPr>
              <a:t>As consequências previsíveis</a:t>
            </a:r>
          </a:p>
        </p:txBody>
      </p:sp>
      <p:sp>
        <p:nvSpPr>
          <p:cNvPr id="17416" name="Rectangle 8"/>
          <p:cNvSpPr>
            <a:spLocks noGrp="1" noChangeArrowheads="1"/>
          </p:cNvSpPr>
          <p:nvPr>
            <p:ph type="body" idx="1"/>
          </p:nvPr>
        </p:nvSpPr>
        <p:spPr>
          <a:xfrm>
            <a:off x="457200" y="2209800"/>
            <a:ext cx="8029575" cy="4781550"/>
          </a:xfrm>
          <a:ln/>
        </p:spPr>
        <p:txBody>
          <a:bodyPr rIns="132080"/>
          <a:lstStyle/>
          <a:p>
            <a:pPr>
              <a:lnSpc>
                <a:spcPct val="90000"/>
              </a:lnSpc>
              <a:buClrTx/>
            </a:pPr>
            <a:r>
              <a:rPr lang="en-US">
                <a:solidFill>
                  <a:srgbClr val="800000"/>
                </a:solidFill>
              </a:rPr>
              <a:t>Deterioração dos ecossistemas</a:t>
            </a:r>
          </a:p>
          <a:p>
            <a:pPr>
              <a:lnSpc>
                <a:spcPct val="90000"/>
              </a:lnSpc>
              <a:buClrTx/>
            </a:pPr>
            <a:r>
              <a:rPr lang="en-US">
                <a:solidFill>
                  <a:srgbClr val="800000"/>
                </a:solidFill>
              </a:rPr>
              <a:t>Aumento da desertificação</a:t>
            </a:r>
          </a:p>
          <a:p>
            <a:pPr>
              <a:lnSpc>
                <a:spcPct val="90000"/>
              </a:lnSpc>
              <a:buClrTx/>
            </a:pPr>
            <a:r>
              <a:rPr lang="en-US">
                <a:solidFill>
                  <a:srgbClr val="800000"/>
                </a:solidFill>
              </a:rPr>
              <a:t>Subida do nível do mar</a:t>
            </a:r>
          </a:p>
          <a:p>
            <a:pPr>
              <a:lnSpc>
                <a:spcPct val="90000"/>
              </a:lnSpc>
              <a:buClrTx/>
            </a:pPr>
            <a:r>
              <a:rPr lang="en-US">
                <a:solidFill>
                  <a:srgbClr val="800000"/>
                </a:solidFill>
              </a:rPr>
              <a:t>Aumento da frequência e intensidade dos fenomenos climáticos extremos:</a:t>
            </a:r>
          </a:p>
          <a:p>
            <a:pPr marL="782638" lvl="1">
              <a:lnSpc>
                <a:spcPct val="90000"/>
              </a:lnSpc>
              <a:buClrTx/>
            </a:pPr>
            <a:r>
              <a:rPr lang="en-US">
                <a:solidFill>
                  <a:srgbClr val="800000"/>
                </a:solidFill>
              </a:rPr>
              <a:t>Secas</a:t>
            </a:r>
          </a:p>
          <a:p>
            <a:pPr marL="782638" lvl="1">
              <a:lnSpc>
                <a:spcPct val="90000"/>
              </a:lnSpc>
              <a:buClrTx/>
            </a:pPr>
            <a:r>
              <a:rPr lang="en-US">
                <a:solidFill>
                  <a:srgbClr val="800000"/>
                </a:solidFill>
              </a:rPr>
              <a:t>Cheias</a:t>
            </a:r>
          </a:p>
          <a:p>
            <a:pPr marL="782638" lvl="1">
              <a:lnSpc>
                <a:spcPct val="90000"/>
              </a:lnSpc>
              <a:buClrTx/>
            </a:pPr>
            <a:r>
              <a:rPr lang="en-US">
                <a:solidFill>
                  <a:srgbClr val="800000"/>
                </a:solidFill>
              </a:rPr>
              <a:t>Furacões...</a:t>
            </a:r>
          </a:p>
        </p:txBody>
      </p:sp>
      <p:pic>
        <p:nvPicPr>
          <p:cNvPr id="17417"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14052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a:xfrm>
            <a:off x="342900" y="142875"/>
            <a:ext cx="8550275" cy="1143000"/>
          </a:xfrm>
        </p:spPr>
        <p:txBody>
          <a:bodyPr/>
          <a:lstStyle/>
          <a:p>
            <a:r>
              <a:rPr lang="pt-PT" smtClean="0"/>
              <a:t>Impacto na Economia | </a:t>
            </a:r>
            <a:r>
              <a:rPr lang="pt-PT" sz="2800" smtClean="0"/>
              <a:t>Geração de emprego</a:t>
            </a:r>
          </a:p>
        </p:txBody>
      </p:sp>
      <p:sp>
        <p:nvSpPr>
          <p:cNvPr id="16387" name="Marcador de Posição de Conteúdo 2"/>
          <p:cNvSpPr>
            <a:spLocks noGrp="1"/>
          </p:cNvSpPr>
          <p:nvPr>
            <p:ph idx="1"/>
          </p:nvPr>
        </p:nvSpPr>
        <p:spPr>
          <a:xfrm>
            <a:off x="457200" y="1196975"/>
            <a:ext cx="8229600" cy="4929188"/>
          </a:xfrm>
        </p:spPr>
        <p:txBody>
          <a:bodyPr/>
          <a:lstStyle/>
          <a:p>
            <a:pPr>
              <a:buFont typeface="Arial" charset="0"/>
              <a:buNone/>
            </a:pPr>
            <a:endParaRPr lang="pt-PT" sz="2400" dirty="0" smtClean="0"/>
          </a:p>
          <a:p>
            <a:endParaRPr lang="pt-PT" sz="2400" dirty="0" smtClean="0"/>
          </a:p>
          <a:p>
            <a:endParaRPr lang="pt-PT" sz="2400" dirty="0" smtClean="0"/>
          </a:p>
          <a:p>
            <a:endParaRPr lang="pt-PT" sz="2400" dirty="0" smtClean="0"/>
          </a:p>
          <a:p>
            <a:pPr>
              <a:buFont typeface="Arial" charset="0"/>
              <a:buNone/>
            </a:pPr>
            <a:endParaRPr lang="pt-PT" sz="1800" dirty="0" smtClean="0"/>
          </a:p>
          <a:p>
            <a:pPr>
              <a:buFont typeface="Arial" charset="0"/>
              <a:buNone/>
            </a:pPr>
            <a:endParaRPr lang="pt-PT" sz="1800" dirty="0" smtClean="0"/>
          </a:p>
          <a:p>
            <a:pPr>
              <a:buFont typeface="Arial" charset="0"/>
              <a:buNone/>
            </a:pPr>
            <a:r>
              <a:rPr lang="pt-PT" sz="1800" dirty="0" smtClean="0"/>
              <a:t>Exemplos:</a:t>
            </a:r>
          </a:p>
          <a:p>
            <a:pPr>
              <a:buFont typeface="Arial" charset="0"/>
              <a:buNone/>
            </a:pPr>
            <a:endParaRPr lang="pt-PT" sz="2400" dirty="0" smtClean="0"/>
          </a:p>
          <a:p>
            <a:endParaRPr lang="pt-PT" sz="2400" dirty="0" smtClean="0"/>
          </a:p>
          <a:p>
            <a:endParaRPr lang="pt-PT" sz="2400" dirty="0" smtClean="0"/>
          </a:p>
          <a:p>
            <a:endParaRPr lang="pt-PT" sz="2400" dirty="0" smtClean="0"/>
          </a:p>
          <a:p>
            <a:endParaRPr lang="pt-PT" sz="2400" dirty="0" smtClean="0"/>
          </a:p>
          <a:p>
            <a:pPr>
              <a:buFont typeface="Arial" charset="0"/>
              <a:buNone/>
            </a:pPr>
            <a:endParaRPr lang="pt-PT" sz="2400" dirty="0" smtClean="0"/>
          </a:p>
        </p:txBody>
      </p:sp>
      <p:pic>
        <p:nvPicPr>
          <p:cNvPr id="16388" name="Picture 5"/>
          <p:cNvPicPr>
            <a:picLocks noChangeAspect="1" noChangeArrowheads="1"/>
          </p:cNvPicPr>
          <p:nvPr/>
        </p:nvPicPr>
        <p:blipFill>
          <a:blip r:embed="rId2" cstate="print"/>
          <a:srcRect/>
          <a:stretch>
            <a:fillRect/>
          </a:stretch>
        </p:blipFill>
        <p:spPr bwMode="auto">
          <a:xfrm>
            <a:off x="395288" y="1341438"/>
            <a:ext cx="3959225" cy="1641475"/>
          </a:xfrm>
          <a:prstGeom prst="rect">
            <a:avLst/>
          </a:prstGeom>
          <a:noFill/>
          <a:ln w="9525">
            <a:noFill/>
            <a:miter lim="800000"/>
            <a:headEnd/>
            <a:tailEnd/>
          </a:ln>
        </p:spPr>
      </p:pic>
      <p:sp>
        <p:nvSpPr>
          <p:cNvPr id="16389" name="TextBox 8"/>
          <p:cNvSpPr txBox="1">
            <a:spLocks noChangeArrowheads="1"/>
          </p:cNvSpPr>
          <p:nvPr/>
        </p:nvSpPr>
        <p:spPr bwMode="auto">
          <a:xfrm>
            <a:off x="4283968" y="2276872"/>
            <a:ext cx="4105275" cy="538162"/>
          </a:xfrm>
          <a:prstGeom prst="rect">
            <a:avLst/>
          </a:prstGeom>
          <a:noFill/>
          <a:ln w="9525">
            <a:noFill/>
            <a:miter lim="800000"/>
            <a:headEnd/>
            <a:tailEnd/>
          </a:ln>
        </p:spPr>
        <p:txBody>
          <a:bodyPr>
            <a:spAutoFit/>
          </a:bodyPr>
          <a:lstStyle/>
          <a:p>
            <a:r>
              <a:rPr lang="pt-PT" sz="1000" dirty="0"/>
              <a:t>Fonte: Estudo do Impacto Macroeconómico do Sector das Energias Renováveis em Portugal, </a:t>
            </a:r>
            <a:r>
              <a:rPr lang="pt-PT" sz="1000" dirty="0" err="1"/>
              <a:t>Deloitte</a:t>
            </a:r>
            <a:r>
              <a:rPr lang="pt-PT" sz="1000" dirty="0"/>
              <a:t>, </a:t>
            </a:r>
            <a:r>
              <a:rPr lang="pt-PT" sz="1000" dirty="0" err="1"/>
              <a:t>Dezembo</a:t>
            </a:r>
            <a:r>
              <a:rPr lang="pt-PT" sz="1000" dirty="0"/>
              <a:t> 2009</a:t>
            </a:r>
          </a:p>
          <a:p>
            <a:r>
              <a:rPr lang="pt-PT" sz="800" dirty="0">
                <a:hlinkClick r:id="rId3"/>
              </a:rPr>
              <a:t>http://apren.pt/fotos/gca/apren_impacto_energias_renovaveis_1268753989.pdf</a:t>
            </a:r>
            <a:r>
              <a:rPr lang="pt-PT" sz="800" dirty="0"/>
              <a:t> </a:t>
            </a:r>
          </a:p>
        </p:txBody>
      </p:sp>
      <p:graphicFrame>
        <p:nvGraphicFramePr>
          <p:cNvPr id="6" name="Diagrama 5"/>
          <p:cNvGraphicFramePr/>
          <p:nvPr/>
        </p:nvGraphicFramePr>
        <p:xfrm>
          <a:off x="539552" y="3933056"/>
          <a:ext cx="7920880" cy="2448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Marcador de Posição da Data 3"/>
          <p:cNvSpPr>
            <a:spLocks noGrp="1"/>
          </p:cNvSpPr>
          <p:nvPr>
            <p:ph type="dt" sz="quarter" idx="10"/>
          </p:nvPr>
        </p:nvSpPr>
        <p:spPr bwMode="auto">
          <a:xfrm>
            <a:off x="457200" y="6453188"/>
            <a:ext cx="584358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pt-PT" dirty="0" smtClean="0"/>
              <a:t>Informação de apoio renováveis</a:t>
            </a:r>
            <a:endParaRPr lang="pt-PT" dirty="0" smtClean="0">
              <a:solidFill>
                <a:srgbClr val="9BBB59"/>
              </a:solidFill>
            </a:endParaRPr>
          </a:p>
        </p:txBody>
      </p:sp>
      <p:sp>
        <p:nvSpPr>
          <p:cNvPr id="12" name="Marcador de Posição da Data 3"/>
          <p:cNvSpPr txBox="1">
            <a:spLocks/>
          </p:cNvSpPr>
          <p:nvPr/>
        </p:nvSpPr>
        <p:spPr bwMode="auto">
          <a:xfrm>
            <a:off x="8604250" y="6453188"/>
            <a:ext cx="288925" cy="365125"/>
          </a:xfrm>
          <a:prstGeom prst="rect">
            <a:avLst/>
          </a:prstGeom>
          <a:ln>
            <a:miter lim="800000"/>
            <a:headEnd/>
            <a:tailEnd/>
          </a:ln>
        </p:spPr>
        <p:txBody>
          <a:bodyPr anchor="ctr"/>
          <a:lstStyle/>
          <a:p>
            <a:pPr algn="r">
              <a:defRPr/>
            </a:pPr>
            <a:fld id="{23026437-0DC3-4BFE-BD54-95B4DA53B8AE}" type="slidenum">
              <a:rPr lang="pt-PT" sz="1200">
                <a:solidFill>
                  <a:schemeClr val="accent3"/>
                </a:solidFill>
                <a:latin typeface="+mn-lt"/>
              </a:rPr>
              <a:pPr algn="r">
                <a:defRPr/>
              </a:pPr>
              <a:t>30</a:t>
            </a:fld>
            <a:endParaRPr lang="pt-PT" sz="1200" dirty="0">
              <a:solidFill>
                <a:srgbClr val="9BBB59"/>
              </a:solidFill>
              <a:latin typeface="+mn-lt"/>
            </a:endParaRPr>
          </a:p>
        </p:txBody>
      </p:sp>
    </p:spTree>
    <p:extLst>
      <p:ext uri="{BB962C8B-B14F-4D97-AF65-F5344CB8AC3E}">
        <p14:creationId xmlns:p14="http://schemas.microsoft.com/office/powerpoint/2010/main" val="9871626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2286001"/>
            <a:ext cx="6270873" cy="341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5" name="Rectângulo 3"/>
          <p:cNvSpPr>
            <a:spLocks noChangeArrowheads="1"/>
          </p:cNvSpPr>
          <p:nvPr/>
        </p:nvSpPr>
        <p:spPr bwMode="auto">
          <a:xfrm>
            <a:off x="357188" y="6101209"/>
            <a:ext cx="4572000" cy="39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r>
              <a:rPr lang="en-US" sz="1000">
                <a:solidFill>
                  <a:srgbClr val="404040"/>
                </a:solidFill>
              </a:rPr>
              <a:t>Europe's current and future energy position: demand, resources, investments - Commission staff working document (SEC(2008) 2871)</a:t>
            </a:r>
            <a:endParaRPr lang="pt-PT" sz="1000">
              <a:solidFill>
                <a:srgbClr val="404040"/>
              </a:solidFill>
            </a:endParaRPr>
          </a:p>
        </p:txBody>
      </p:sp>
      <p:sp>
        <p:nvSpPr>
          <p:cNvPr id="402436" name="CaixaDeTexto 5"/>
          <p:cNvSpPr txBox="1">
            <a:spLocks noChangeArrowheads="1"/>
          </p:cNvSpPr>
          <p:nvPr/>
        </p:nvSpPr>
        <p:spPr bwMode="auto">
          <a:xfrm>
            <a:off x="285750" y="714375"/>
            <a:ext cx="8429625" cy="70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r>
              <a:rPr lang="en-US" sz="2000" b="1">
                <a:solidFill>
                  <a:srgbClr val="800000"/>
                </a:solidFill>
              </a:rPr>
              <a:t>From nuclear, coal, oil and water to natural gas, wind and steam: the recent trend</a:t>
            </a:r>
          </a:p>
        </p:txBody>
      </p:sp>
    </p:spTree>
    <p:extLst>
      <p:ext uri="{BB962C8B-B14F-4D97-AF65-F5344CB8AC3E}">
        <p14:creationId xmlns:p14="http://schemas.microsoft.com/office/powerpoint/2010/main" val="3956519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cstate="email"/>
          <a:srcRect/>
          <a:stretch>
            <a:fillRect/>
          </a:stretch>
        </p:blipFill>
        <p:spPr bwMode="auto">
          <a:xfrm>
            <a:off x="664299" y="1645108"/>
            <a:ext cx="7823250" cy="4645570"/>
          </a:xfrm>
          <a:prstGeom prst="rect">
            <a:avLst/>
          </a:prstGeom>
          <a:noFill/>
          <a:ln w="9525">
            <a:noFill/>
            <a:miter lim="800000"/>
            <a:headEnd/>
            <a:tailEnd/>
          </a:ln>
        </p:spPr>
      </p:pic>
      <p:sp>
        <p:nvSpPr>
          <p:cNvPr id="3" name="Título 2"/>
          <p:cNvSpPr txBox="1">
            <a:spLocks/>
          </p:cNvSpPr>
          <p:nvPr/>
        </p:nvSpPr>
        <p:spPr>
          <a:xfrm>
            <a:off x="664299" y="50210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PT" sz="4100" b="1" dirty="0" smtClean="0">
                <a:solidFill>
                  <a:schemeClr val="bg2">
                    <a:lumMod val="50000"/>
                  </a:schemeClr>
                </a:solidFill>
                <a:effectLst>
                  <a:outerShdw blurRad="31750" dist="25400" dir="5400000" algn="tl" rotWithShape="0">
                    <a:srgbClr val="000000">
                      <a:alpha val="25000"/>
                    </a:srgbClr>
                  </a:outerShdw>
                </a:effectLst>
                <a:latin typeface="+mj-lt"/>
                <a:ea typeface="+mj-ea"/>
                <a:cs typeface="+mj-cs"/>
              </a:rPr>
              <a:t>Os desafios geopolíticos do futuro</a:t>
            </a:r>
            <a:endParaRPr kumimoji="0" lang="pt-PT" sz="4100" b="1" i="0" u="none" strike="noStrike" kern="1200" cap="none" spc="0" normalizeH="0" baseline="0" noProof="0" dirty="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endParaRPr>
          </a:p>
        </p:txBody>
      </p:sp>
      <p:sp>
        <p:nvSpPr>
          <p:cNvPr id="6"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77F0BDA-DB8F-4922-BCE0-560B9FB81E11}" type="slidenum">
              <a:rPr lang="pt-PT" smtClean="0"/>
              <a:pPr/>
              <a:t>32</a:t>
            </a:fld>
            <a:endParaRPr lang="pt-PT" dirty="0"/>
          </a:p>
        </p:txBody>
      </p:sp>
    </p:spTree>
    <p:extLst>
      <p:ext uri="{BB962C8B-B14F-4D97-AF65-F5344CB8AC3E}">
        <p14:creationId xmlns:p14="http://schemas.microsoft.com/office/powerpoint/2010/main" val="16874420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1"/>
          <p:cNvGrpSpPr>
            <a:grpSpLocks/>
          </p:cNvGrpSpPr>
          <p:nvPr/>
        </p:nvGrpSpPr>
        <p:grpSpPr bwMode="auto">
          <a:xfrm>
            <a:off x="0" y="0"/>
            <a:ext cx="9144000" cy="571500"/>
            <a:chOff x="0" y="0"/>
            <a:chExt cx="5760" cy="360"/>
          </a:xfrm>
        </p:grpSpPr>
        <p:sp>
          <p:nvSpPr>
            <p:cNvPr id="39938" name="Rectangle 2"/>
            <p:cNvSpPr>
              <a:spLocks/>
            </p:cNvSpPr>
            <p:nvPr/>
          </p:nvSpPr>
          <p:spPr bwMode="auto">
            <a:xfrm>
              <a:off x="0" y="0"/>
              <a:ext cx="5760" cy="360"/>
            </a:xfrm>
            <a:prstGeom prst="rect">
              <a:avLst/>
            </a:prstGeom>
            <a:gradFill rotWithShape="0">
              <a:gsLst>
                <a:gs pos="0">
                  <a:srgbClr val="72BDF6"/>
                </a:gs>
                <a:gs pos="100000">
                  <a:srgbClr val="FFFFFF"/>
                </a:gs>
              </a:gsLst>
              <a:lin ang="1986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sp>
          <p:nvSpPr>
            <p:cNvPr id="39939" name="Rectangle 3"/>
            <p:cNvSpPr>
              <a:spLocks/>
            </p:cNvSpPr>
            <p:nvPr/>
          </p:nvSpPr>
          <p:spPr bwMode="auto">
            <a:xfrm>
              <a:off x="0" y="0"/>
              <a:ext cx="57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grpSp>
      <p:pic>
        <p:nvPicPr>
          <p:cNvPr id="3994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994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942" name="Rectangle 6"/>
          <p:cNvSpPr>
            <a:spLocks noGrp="1" noChangeArrowheads="1"/>
          </p:cNvSpPr>
          <p:nvPr>
            <p:ph type="title"/>
          </p:nvPr>
        </p:nvSpPr>
        <p:spPr>
          <a:xfrm>
            <a:off x="500063" y="571500"/>
            <a:ext cx="8229600" cy="1285875"/>
          </a:xfrm>
          <a:ln/>
        </p:spPr>
        <p:txBody>
          <a:bodyPr rIns="132080"/>
          <a:lstStyle/>
          <a:p>
            <a:r>
              <a:rPr lang="en-US">
                <a:solidFill>
                  <a:srgbClr val="0B65A9"/>
                </a:solidFill>
                <a:effectLst>
                  <a:outerShdw blurRad="38100" dist="38100" dir="2700000" algn="tl">
                    <a:srgbClr val="DDDDDD"/>
                  </a:outerShdw>
                </a:effectLst>
              </a:rPr>
              <a:t>Eficiência energética</a:t>
            </a:r>
          </a:p>
        </p:txBody>
      </p:sp>
      <p:grpSp>
        <p:nvGrpSpPr>
          <p:cNvPr id="39943" name="Group 7"/>
          <p:cNvGrpSpPr>
            <a:grpSpLocks/>
          </p:cNvGrpSpPr>
          <p:nvPr/>
        </p:nvGrpSpPr>
        <p:grpSpPr bwMode="auto">
          <a:xfrm>
            <a:off x="428625" y="1628775"/>
            <a:ext cx="8248650" cy="4968875"/>
            <a:chOff x="0" y="0"/>
            <a:chExt cx="5196" cy="3130"/>
          </a:xfrm>
        </p:grpSpPr>
        <p:sp>
          <p:nvSpPr>
            <p:cNvPr id="39944" name="Rectangle 8"/>
            <p:cNvSpPr>
              <a:spLocks/>
            </p:cNvSpPr>
            <p:nvPr/>
          </p:nvSpPr>
          <p:spPr bwMode="auto">
            <a:xfrm>
              <a:off x="0" y="0"/>
              <a:ext cx="5196" cy="3130"/>
            </a:xfrm>
            <a:prstGeom prst="rect">
              <a:avLst/>
            </a:prstGeom>
            <a:solidFill>
              <a:srgbClr val="AAD7FA"/>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sp>
          <p:nvSpPr>
            <p:cNvPr id="39945" name="Rectangle 9"/>
            <p:cNvSpPr>
              <a:spLocks/>
            </p:cNvSpPr>
            <p:nvPr/>
          </p:nvSpPr>
          <p:spPr bwMode="auto">
            <a:xfrm>
              <a:off x="0" y="0"/>
              <a:ext cx="5196"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endParaRPr lang="en-US"/>
            </a:p>
          </p:txBody>
        </p:sp>
      </p:grpSp>
      <p:pic>
        <p:nvPicPr>
          <p:cNvPr id="39946" name="Picture 10"/>
          <p:cNvPicPr>
            <a:picLocks noChangeArrowheads="1"/>
          </p:cNvPicPr>
          <p:nvPr/>
        </p:nvPicPr>
        <p:blipFill>
          <a:blip r:embed="rId5">
            <a:extLst>
              <a:ext uri="{28A0092B-C50C-407E-A947-70E740481C1C}">
                <a14:useLocalDpi xmlns:a14="http://schemas.microsoft.com/office/drawing/2010/main" val="0"/>
              </a:ext>
            </a:extLst>
          </a:blip>
          <a:srcRect l="2272" r="5682" b="15065"/>
          <a:stretch>
            <a:fillRect/>
          </a:stretch>
        </p:blipFill>
        <p:spPr bwMode="auto">
          <a:xfrm>
            <a:off x="712788" y="1844675"/>
            <a:ext cx="7750175"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947" name="Rectangle 11"/>
          <p:cNvSpPr>
            <a:spLocks/>
          </p:cNvSpPr>
          <p:nvPr/>
        </p:nvSpPr>
        <p:spPr bwMode="auto">
          <a:xfrm>
            <a:off x="571500" y="6215063"/>
            <a:ext cx="8572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sz="1000">
                <a:solidFill>
                  <a:schemeClr val="tx1"/>
                </a:solidFill>
                <a:ea typeface="ＭＳ Ｐゴシック" charset="0"/>
                <a:cs typeface="Arial" charset="0"/>
              </a:rPr>
              <a:t>1850 	         1880	                    1920	     1940	              1970               1980	        1990         2000  2002</a:t>
            </a:r>
          </a:p>
        </p:txBody>
      </p:sp>
      <p:sp>
        <p:nvSpPr>
          <p:cNvPr id="39948" name="Rectangle 12"/>
          <p:cNvSpPr>
            <a:spLocks/>
          </p:cNvSpPr>
          <p:nvPr/>
        </p:nvSpPr>
        <p:spPr bwMode="auto">
          <a:xfrm>
            <a:off x="460375" y="6381750"/>
            <a:ext cx="7493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spcBef>
                <a:spcPts val="600"/>
              </a:spcBef>
            </a:pPr>
            <a:r>
              <a:rPr lang="en-US" sz="1100">
                <a:solidFill>
                  <a:schemeClr val="tx1"/>
                </a:solidFill>
                <a:ea typeface="ＭＳ Ｐゴシック" charset="0"/>
                <a:cs typeface="Arial" charset="0"/>
              </a:rPr>
              <a:t>Source: EIA Annual Energy Review 2003, Table 1.3</a:t>
            </a:r>
          </a:p>
        </p:txBody>
      </p:sp>
      <p:sp>
        <p:nvSpPr>
          <p:cNvPr id="39949" name="Rectangle 13"/>
          <p:cNvSpPr>
            <a:spLocks/>
          </p:cNvSpPr>
          <p:nvPr/>
        </p:nvSpPr>
        <p:spPr bwMode="auto">
          <a:xfrm>
            <a:off x="1025525" y="2071688"/>
            <a:ext cx="3467100" cy="142240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spcBef>
                <a:spcPts val="800"/>
              </a:spcBef>
            </a:pPr>
            <a:r>
              <a:rPr lang="en-US" sz="1400" b="1">
                <a:solidFill>
                  <a:srgbClr val="006699"/>
                </a:solidFill>
                <a:ea typeface="ＭＳ Ｐゴシック" charset="0"/>
                <a:cs typeface="Arial" charset="0"/>
              </a:rPr>
              <a:t>A eficiência energética é uma opção que promove simultaneamente:</a:t>
            </a:r>
          </a:p>
          <a:p>
            <a:pPr marL="39688">
              <a:spcBef>
                <a:spcPts val="800"/>
              </a:spcBef>
              <a:buClr>
                <a:srgbClr val="006699"/>
              </a:buClr>
              <a:buSzPct val="100000"/>
              <a:buFont typeface="Arial" charset="0"/>
              <a:buChar char="•"/>
            </a:pPr>
            <a:r>
              <a:rPr lang="en-US" sz="1400" b="1">
                <a:solidFill>
                  <a:srgbClr val="006699"/>
                </a:solidFill>
                <a:ea typeface="ＭＳ Ｐゴシック" charset="0"/>
                <a:cs typeface="Arial" charset="0"/>
              </a:rPr>
              <a:t> A segurança do abastecimento</a:t>
            </a:r>
          </a:p>
          <a:p>
            <a:pPr marL="39688">
              <a:spcBef>
                <a:spcPts val="800"/>
              </a:spcBef>
              <a:buClr>
                <a:srgbClr val="006699"/>
              </a:buClr>
              <a:buSzPct val="100000"/>
              <a:buFont typeface="Arial" charset="0"/>
              <a:buChar char="•"/>
            </a:pPr>
            <a:r>
              <a:rPr lang="en-US" sz="1400" b="1">
                <a:solidFill>
                  <a:srgbClr val="006699"/>
                </a:solidFill>
                <a:ea typeface="ＭＳ Ｐゴシック" charset="0"/>
                <a:cs typeface="Arial" charset="0"/>
              </a:rPr>
              <a:t> A competitividade económica</a:t>
            </a:r>
          </a:p>
          <a:p>
            <a:pPr marL="39688">
              <a:spcBef>
                <a:spcPts val="800"/>
              </a:spcBef>
              <a:buClr>
                <a:srgbClr val="006699"/>
              </a:buClr>
              <a:buSzPct val="100000"/>
              <a:buFont typeface="Arial" charset="0"/>
              <a:buChar char="•"/>
            </a:pPr>
            <a:r>
              <a:rPr lang="en-US" sz="1400" b="1">
                <a:solidFill>
                  <a:srgbClr val="006699"/>
                </a:solidFill>
                <a:ea typeface="ＭＳ Ｐゴシック" charset="0"/>
                <a:cs typeface="Arial" charset="0"/>
              </a:rPr>
              <a:t> A sustentabilidade ambiental</a:t>
            </a:r>
          </a:p>
        </p:txBody>
      </p:sp>
      <p:sp>
        <p:nvSpPr>
          <p:cNvPr id="39950" name="Rectangle 14"/>
          <p:cNvSpPr>
            <a:spLocks/>
          </p:cNvSpPr>
          <p:nvPr/>
        </p:nvSpPr>
        <p:spPr bwMode="auto">
          <a:xfrm rot="660000">
            <a:off x="6691313" y="2751138"/>
            <a:ext cx="1917700" cy="5842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40639" bIns="0"/>
          <a:lstStyle/>
          <a:p>
            <a:pPr marL="39688" algn="ctr">
              <a:spcBef>
                <a:spcPts val="900"/>
              </a:spcBef>
            </a:pPr>
            <a:r>
              <a:rPr lang="en-US" sz="1600" b="1">
                <a:solidFill>
                  <a:srgbClr val="FF0000"/>
                </a:solidFill>
                <a:latin typeface="Courier New" charset="0"/>
                <a:ea typeface="ＭＳ Ｐゴシック" charset="0"/>
                <a:cs typeface="Courier New" charset="0"/>
                <a:sym typeface="Courier New" charset="0"/>
              </a:rPr>
              <a:t>ENERGY EFFICIENCY</a:t>
            </a:r>
          </a:p>
        </p:txBody>
      </p:sp>
    </p:spTree>
    <p:extLst>
      <p:ext uri="{BB962C8B-B14F-4D97-AF65-F5344CB8AC3E}">
        <p14:creationId xmlns:p14="http://schemas.microsoft.com/office/powerpoint/2010/main" val="3201493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p:nvPr/>
        </p:nvSpPr>
        <p:spPr>
          <a:xfrm>
            <a:off x="-35376" y="0"/>
            <a:ext cx="9144000" cy="646331"/>
          </a:xfrm>
          <a:prstGeom prst="rect">
            <a:avLst/>
          </a:prstGeom>
        </p:spPr>
        <p:txBody>
          <a:bodyPr wrap="square">
            <a:spAutoFit/>
          </a:bodyPr>
          <a:lstStyle/>
          <a:p>
            <a:pPr algn="ctr"/>
            <a:r>
              <a:rPr lang="pt-PT" b="1" dirty="0" smtClean="0">
                <a:solidFill>
                  <a:schemeClr val="accent6">
                    <a:lumMod val="50000"/>
                  </a:schemeClr>
                </a:solidFill>
              </a:rPr>
              <a:t>Matriz da Energia</a:t>
            </a:r>
          </a:p>
          <a:p>
            <a:pPr algn="ctr"/>
            <a:r>
              <a:rPr lang="pt-PT" b="1" dirty="0" smtClean="0">
                <a:solidFill>
                  <a:schemeClr val="accent6">
                    <a:lumMod val="50000"/>
                  </a:schemeClr>
                </a:solidFill>
              </a:rPr>
              <a:t>Área Metropolitana do Porto – Norte*, 2011</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286" y="6453336"/>
            <a:ext cx="28860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deporto\openshare\Imagem\Logotipo\AdEPORTO s fundo.png"/>
          <p:cNvPicPr>
            <a:picLocks noChangeAspect="1" noChangeArrowheads="1"/>
          </p:cNvPicPr>
          <p:nvPr/>
        </p:nvPicPr>
        <p:blipFill>
          <a:blip r:embed="rId3" cstate="print"/>
          <a:srcRect/>
          <a:stretch>
            <a:fillRect/>
          </a:stretch>
        </p:blipFill>
        <p:spPr bwMode="auto">
          <a:xfrm>
            <a:off x="70829" y="116632"/>
            <a:ext cx="1620851" cy="332656"/>
          </a:xfrm>
          <a:prstGeom prst="rect">
            <a:avLst/>
          </a:prstGeom>
          <a:noFill/>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8787" y="836712"/>
            <a:ext cx="8135673" cy="567265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8"/>
          <p:cNvSpPr/>
          <p:nvPr/>
        </p:nvSpPr>
        <p:spPr>
          <a:xfrm>
            <a:off x="5724128" y="5373216"/>
            <a:ext cx="3139217" cy="738664"/>
          </a:xfrm>
          <a:prstGeom prst="rect">
            <a:avLst/>
          </a:prstGeom>
        </p:spPr>
        <p:txBody>
          <a:bodyPr wrap="square">
            <a:spAutoFit/>
          </a:bodyPr>
          <a:lstStyle/>
          <a:p>
            <a:pPr algn="ctr"/>
            <a:r>
              <a:rPr lang="pt-PT" b="1" dirty="0" smtClean="0">
                <a:solidFill>
                  <a:schemeClr val="accent6">
                    <a:lumMod val="50000"/>
                  </a:schemeClr>
                </a:solidFill>
              </a:rPr>
              <a:t>*</a:t>
            </a:r>
            <a:r>
              <a:rPr lang="pt-PT" sz="1200" b="1" dirty="0" smtClean="0">
                <a:solidFill>
                  <a:schemeClr val="accent6">
                    <a:lumMod val="50000"/>
                  </a:schemeClr>
                </a:solidFill>
              </a:rPr>
              <a:t> Porto, Maia, Matosinhos, Gondomar, Vila do Conde, Trofa, Santo Tirso, Póvoa de Varzim  (1,2 milhões pessoas)</a:t>
            </a:r>
            <a:endParaRPr lang="pt-PT" sz="1100" b="1" dirty="0" smtClean="0">
              <a:solidFill>
                <a:schemeClr val="accent6">
                  <a:lumMod val="50000"/>
                </a:schemeClr>
              </a:solidFill>
            </a:endParaRPr>
          </a:p>
        </p:txBody>
      </p:sp>
    </p:spTree>
    <p:extLst>
      <p:ext uri="{BB962C8B-B14F-4D97-AF65-F5344CB8AC3E}">
        <p14:creationId xmlns:p14="http://schemas.microsoft.com/office/powerpoint/2010/main" val="2399103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Eficiência</a:t>
            </a:r>
            <a:r>
              <a:rPr lang="en-US" dirty="0" smtClean="0"/>
              <a:t> </a:t>
            </a:r>
            <a:r>
              <a:rPr lang="en-US" dirty="0" err="1" smtClean="0"/>
              <a:t>Energetica</a:t>
            </a:r>
            <a:r>
              <a:rPr lang="en-US" dirty="0" smtClean="0"/>
              <a:t> </a:t>
            </a:r>
            <a:endParaRPr lang="en-US" dirty="0"/>
          </a:p>
        </p:txBody>
      </p:sp>
      <p:pic>
        <p:nvPicPr>
          <p:cNvPr id="5" name="Content Placeholder 4" descr="key_figures (dragged).pdf"/>
          <p:cNvPicPr>
            <a:picLocks noGrp="1" noChangeAspect="1"/>
          </p:cNvPicPr>
          <p:nvPr>
            <p:ph idx="1"/>
          </p:nvPr>
        </p:nvPicPr>
        <p:blipFill>
          <a:blip r:embed="rId2">
            <a:extLst>
              <a:ext uri="{28A0092B-C50C-407E-A947-70E740481C1C}">
                <a14:useLocalDpi xmlns:a14="http://schemas.microsoft.com/office/drawing/2010/main" val="0"/>
              </a:ext>
            </a:extLst>
          </a:blip>
          <a:srcRect t="11133" b="11133"/>
          <a:stretch>
            <a:fillRect/>
          </a:stretch>
        </p:blipFill>
        <p:spPr/>
      </p:pic>
    </p:spTree>
    <p:extLst>
      <p:ext uri="{BB962C8B-B14F-4D97-AF65-F5344CB8AC3E}">
        <p14:creationId xmlns:p14="http://schemas.microsoft.com/office/powerpoint/2010/main" val="1889257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nvGraphicFramePr>
        <p:xfrm>
          <a:off x="683568" y="620688"/>
          <a:ext cx="7920880" cy="56886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7023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3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03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3" y="3863975"/>
            <a:ext cx="27432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039" name="Rectangle 7"/>
          <p:cNvSpPr>
            <a:spLocks noGrp="1" noChangeArrowheads="1"/>
          </p:cNvSpPr>
          <p:nvPr>
            <p:ph type="title"/>
          </p:nvPr>
        </p:nvSpPr>
        <p:spPr>
          <a:xfrm>
            <a:off x="392113" y="4165600"/>
            <a:ext cx="7772400" cy="2451100"/>
          </a:xfrm>
          <a:ln/>
        </p:spPr>
        <p:txBody>
          <a:bodyPr rIns="132080" anchor="t"/>
          <a:lstStyle/>
          <a:p>
            <a:pPr algn="l"/>
            <a:r>
              <a:rPr lang="en-US" sz="4000">
                <a:solidFill>
                  <a:srgbClr val="0B65A9"/>
                </a:solidFill>
                <a:effectLst>
                  <a:outerShdw blurRad="38100" dist="38100" dir="2700000" algn="tl">
                    <a:srgbClr val="DDDDDD"/>
                  </a:outerShdw>
                </a:effectLst>
              </a:rPr>
              <a:t>A NECESSIDADE DA</a:t>
            </a:r>
            <a:br>
              <a:rPr lang="en-US" sz="4000">
                <a:solidFill>
                  <a:srgbClr val="0B65A9"/>
                </a:solidFill>
                <a:effectLst>
                  <a:outerShdw blurRad="38100" dist="38100" dir="2700000" algn="tl">
                    <a:srgbClr val="DDDDDD"/>
                  </a:outerShdw>
                </a:effectLst>
              </a:rPr>
            </a:br>
            <a:r>
              <a:rPr lang="en-US" sz="4000">
                <a:solidFill>
                  <a:srgbClr val="0B65A9"/>
                </a:solidFill>
                <a:effectLst>
                  <a:outerShdw blurRad="38100" dist="38100" dir="2700000" algn="tl">
                    <a:srgbClr val="DDDDDD"/>
                  </a:outerShdw>
                </a:effectLst>
              </a:rPr>
              <a:t>VONTADE POLÍTICA</a:t>
            </a:r>
          </a:p>
        </p:txBody>
      </p:sp>
      <p:sp>
        <p:nvSpPr>
          <p:cNvPr id="44040" name="Rectangle 8"/>
          <p:cNvSpPr>
            <a:spLocks noGrp="1" noChangeArrowheads="1"/>
          </p:cNvSpPr>
          <p:nvPr>
            <p:ph type="body" idx="1"/>
          </p:nvPr>
        </p:nvSpPr>
        <p:spPr>
          <a:xfrm>
            <a:off x="387350" y="390525"/>
            <a:ext cx="7772400" cy="3214688"/>
          </a:xfrm>
          <a:ln/>
        </p:spPr>
        <p:txBody>
          <a:bodyPr rIns="132080" anchor="b"/>
          <a:lstStyle/>
          <a:p>
            <a:pPr marL="39688" indent="0">
              <a:buFont typeface="Arial" charset="0"/>
              <a:buNone/>
            </a:pPr>
            <a:r>
              <a:rPr lang="en-US">
                <a:solidFill>
                  <a:srgbClr val="800040"/>
                </a:solidFill>
                <a:latin typeface="Verdana" charset="0"/>
                <a:cs typeface="Verdana" charset="0"/>
                <a:sym typeface="Verdana" charset="0"/>
              </a:rPr>
              <a:t>Apesar das suas qualidades indubitáveis, nada garante que o melhor caminho será escolhido…</a:t>
            </a:r>
            <a:endParaRPr lang="en-US">
              <a:solidFill>
                <a:srgbClr val="800040"/>
              </a:solidFill>
              <a:latin typeface="Verdana" charset="0"/>
              <a:sym typeface="Verdana" charset="0"/>
            </a:endParaRPr>
          </a:p>
        </p:txBody>
      </p:sp>
    </p:spTree>
    <p:extLst>
      <p:ext uri="{BB962C8B-B14F-4D97-AF65-F5344CB8AC3E}">
        <p14:creationId xmlns:p14="http://schemas.microsoft.com/office/powerpoint/2010/main" val="266899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506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5062" name="Rectangle 6"/>
          <p:cNvSpPr>
            <a:spLocks noGrp="1" noChangeArrowheads="1"/>
          </p:cNvSpPr>
          <p:nvPr>
            <p:ph type="title"/>
          </p:nvPr>
        </p:nvSpPr>
        <p:spPr>
          <a:xfrm>
            <a:off x="500063" y="642938"/>
            <a:ext cx="8229600" cy="2565400"/>
          </a:xfrm>
          <a:ln/>
        </p:spPr>
        <p:txBody>
          <a:bodyPr rIns="132080"/>
          <a:lstStyle/>
          <a:p>
            <a:pPr>
              <a:spcBef>
                <a:spcPts val="800"/>
              </a:spcBef>
              <a:buClr>
                <a:srgbClr val="0D78C9"/>
              </a:buClr>
            </a:pPr>
            <a:r>
              <a:rPr lang="en-US" dirty="0" err="1">
                <a:solidFill>
                  <a:srgbClr val="008000"/>
                </a:solidFill>
                <a:effectLst>
                  <a:outerShdw blurRad="38100" dist="38100" dir="2700000" algn="tl">
                    <a:srgbClr val="DDDDDD"/>
                  </a:outerShdw>
                </a:effectLst>
              </a:rPr>
              <a:t>Dois</a:t>
            </a:r>
            <a:r>
              <a:rPr lang="en-US" dirty="0">
                <a:solidFill>
                  <a:srgbClr val="008000"/>
                </a:solidFill>
                <a:effectLst>
                  <a:outerShdw blurRad="38100" dist="38100" dir="2700000" algn="tl">
                    <a:srgbClr val="DDDDDD"/>
                  </a:outerShdw>
                </a:effectLst>
              </a:rPr>
              <a:t> </a:t>
            </a:r>
            <a:r>
              <a:rPr lang="en-US" dirty="0" err="1">
                <a:solidFill>
                  <a:srgbClr val="008000"/>
                </a:solidFill>
                <a:effectLst>
                  <a:outerShdw blurRad="38100" dist="38100" dir="2700000" algn="tl">
                    <a:srgbClr val="DDDDDD"/>
                  </a:outerShdw>
                </a:effectLst>
              </a:rPr>
              <a:t>modelos</a:t>
            </a:r>
            <a:r>
              <a:rPr lang="en-US" dirty="0">
                <a:solidFill>
                  <a:srgbClr val="008000"/>
                </a:solidFill>
                <a:effectLst>
                  <a:outerShdw blurRad="38100" dist="38100" dir="2700000" algn="tl">
                    <a:srgbClr val="DDDDDD"/>
                  </a:outerShdw>
                </a:effectLst>
              </a:rPr>
              <a:t/>
            </a:r>
            <a:br>
              <a:rPr lang="en-US" dirty="0">
                <a:solidFill>
                  <a:srgbClr val="008000"/>
                </a:solidFill>
                <a:effectLst>
                  <a:outerShdw blurRad="38100" dist="38100" dir="2700000" algn="tl">
                    <a:srgbClr val="DDDDDD"/>
                  </a:outerShdw>
                </a:effectLst>
              </a:rPr>
            </a:br>
            <a:r>
              <a:rPr lang="en-US" dirty="0" smtClean="0">
                <a:solidFill>
                  <a:srgbClr val="008000"/>
                </a:solidFill>
                <a:effectLst>
                  <a:outerShdw blurRad="38100" dist="38100" dir="2700000" algn="tl">
                    <a:srgbClr val="DDDDDD"/>
                  </a:outerShdw>
                </a:effectLst>
              </a:rPr>
              <a:t/>
            </a:r>
            <a:br>
              <a:rPr lang="en-US" dirty="0" smtClean="0">
                <a:solidFill>
                  <a:srgbClr val="008000"/>
                </a:solidFill>
                <a:effectLst>
                  <a:outerShdw blurRad="38100" dist="38100" dir="2700000" algn="tl">
                    <a:srgbClr val="DDDDDD"/>
                  </a:outerShdw>
                </a:effectLst>
              </a:rPr>
            </a:br>
            <a:r>
              <a:rPr lang="en-US" sz="2700" dirty="0" smtClean="0">
                <a:solidFill>
                  <a:srgbClr val="0D78C9"/>
                </a:solidFill>
                <a:latin typeface="Verdana" charset="0"/>
                <a:cs typeface="Verdana" charset="0"/>
                <a:sym typeface="Verdana" charset="0"/>
              </a:rPr>
              <a:t>A </a:t>
            </a:r>
            <a:r>
              <a:rPr lang="en-US" sz="2700" dirty="0" err="1">
                <a:solidFill>
                  <a:srgbClr val="0D78C9"/>
                </a:solidFill>
                <a:latin typeface="Verdana" charset="0"/>
                <a:cs typeface="Verdana" charset="0"/>
                <a:sym typeface="Verdana" charset="0"/>
              </a:rPr>
              <a:t>escolha</a:t>
            </a:r>
            <a:r>
              <a:rPr lang="en-US" sz="2700" dirty="0">
                <a:solidFill>
                  <a:srgbClr val="0D78C9"/>
                </a:solidFill>
                <a:latin typeface="Verdana" charset="0"/>
                <a:cs typeface="Verdana" charset="0"/>
                <a:sym typeface="Verdana" charset="0"/>
              </a:rPr>
              <a:t> </a:t>
            </a:r>
            <a:r>
              <a:rPr lang="en-US" sz="2700" dirty="0" err="1">
                <a:solidFill>
                  <a:srgbClr val="0D78C9"/>
                </a:solidFill>
                <a:latin typeface="Verdana" charset="0"/>
                <a:cs typeface="Verdana" charset="0"/>
                <a:sym typeface="Verdana" charset="0"/>
              </a:rPr>
              <a:t>é</a:t>
            </a:r>
            <a:r>
              <a:rPr lang="en-US" sz="2700" dirty="0">
                <a:solidFill>
                  <a:srgbClr val="0D78C9"/>
                </a:solidFill>
                <a:latin typeface="Verdana" charset="0"/>
                <a:cs typeface="Verdana" charset="0"/>
                <a:sym typeface="Verdana" charset="0"/>
              </a:rPr>
              <a:t> entre </a:t>
            </a:r>
            <a:r>
              <a:rPr lang="en-US" sz="2700" dirty="0" err="1">
                <a:solidFill>
                  <a:srgbClr val="0D78C9"/>
                </a:solidFill>
                <a:latin typeface="Verdana" charset="0"/>
                <a:cs typeface="Verdana" charset="0"/>
                <a:sym typeface="Verdana" charset="0"/>
              </a:rPr>
              <a:t>dois</a:t>
            </a:r>
            <a:r>
              <a:rPr lang="en-US" sz="2700" dirty="0">
                <a:solidFill>
                  <a:srgbClr val="0D78C9"/>
                </a:solidFill>
                <a:latin typeface="Verdana" charset="0"/>
                <a:cs typeface="Verdana" charset="0"/>
                <a:sym typeface="Verdana" charset="0"/>
              </a:rPr>
              <a:t> </a:t>
            </a:r>
            <a:r>
              <a:rPr lang="en-US" sz="2700" dirty="0" err="1">
                <a:solidFill>
                  <a:srgbClr val="0D78C9"/>
                </a:solidFill>
                <a:latin typeface="Verdana" charset="0"/>
                <a:cs typeface="Verdana" charset="0"/>
                <a:sym typeface="Verdana" charset="0"/>
              </a:rPr>
              <a:t>modelos</a:t>
            </a:r>
            <a:r>
              <a:rPr lang="en-US" sz="2700" dirty="0">
                <a:solidFill>
                  <a:srgbClr val="0D78C9"/>
                </a:solidFill>
                <a:latin typeface="Verdana" charset="0"/>
                <a:cs typeface="Verdana" charset="0"/>
                <a:sym typeface="Verdana" charset="0"/>
              </a:rPr>
              <a:t> </a:t>
            </a:r>
            <a:r>
              <a:rPr lang="en-US" sz="2700" dirty="0" err="1">
                <a:solidFill>
                  <a:srgbClr val="0D78C9"/>
                </a:solidFill>
                <a:latin typeface="Verdana" charset="0"/>
                <a:cs typeface="Verdana" charset="0"/>
                <a:sym typeface="Verdana" charset="0"/>
              </a:rPr>
              <a:t>fundamentais</a:t>
            </a:r>
            <a:r>
              <a:rPr lang="en-US" sz="2700" dirty="0">
                <a:solidFill>
                  <a:srgbClr val="0D78C9"/>
                </a:solidFill>
                <a:latin typeface="Verdana" charset="0"/>
                <a:cs typeface="Verdana" charset="0"/>
                <a:sym typeface="Verdana" charset="0"/>
              </a:rPr>
              <a:t>:</a:t>
            </a:r>
            <a:r>
              <a:rPr lang="en-US" sz="3200" dirty="0">
                <a:solidFill>
                  <a:srgbClr val="0D78C9"/>
                </a:solidFill>
              </a:rPr>
              <a:t/>
            </a:r>
            <a:br>
              <a:rPr lang="en-US" sz="3200" dirty="0">
                <a:solidFill>
                  <a:srgbClr val="0D78C9"/>
                </a:solidFill>
              </a:rPr>
            </a:br>
            <a:r>
              <a:rPr lang="en-US" sz="3200" dirty="0" smtClean="0">
                <a:solidFill>
                  <a:srgbClr val="0D78C9"/>
                </a:solidFill>
              </a:rPr>
              <a:t/>
            </a:r>
            <a:br>
              <a:rPr lang="en-US" sz="3200" dirty="0" smtClean="0">
                <a:solidFill>
                  <a:srgbClr val="0D78C9"/>
                </a:solidFill>
              </a:rPr>
            </a:br>
            <a:endParaRPr lang="en-US" dirty="0">
              <a:solidFill>
                <a:srgbClr val="008000"/>
              </a:solidFill>
              <a:effectLst>
                <a:outerShdw blurRad="38100" dist="38100" dir="2700000" algn="tl">
                  <a:srgbClr val="DDDDDD"/>
                </a:outerShdw>
              </a:effectLst>
            </a:endParaRPr>
          </a:p>
        </p:txBody>
      </p:sp>
      <p:sp>
        <p:nvSpPr>
          <p:cNvPr id="45063" name="Rectangle 7"/>
          <p:cNvSpPr>
            <a:spLocks noGrp="1" noChangeArrowheads="1"/>
          </p:cNvSpPr>
          <p:nvPr>
            <p:ph type="body" idx="1"/>
          </p:nvPr>
        </p:nvSpPr>
        <p:spPr>
          <a:xfrm>
            <a:off x="368300" y="1914071"/>
            <a:ext cx="8470900" cy="4226379"/>
          </a:xfrm>
          <a:ln/>
        </p:spPr>
        <p:txBody>
          <a:bodyPr rIns="132080"/>
          <a:lstStyle/>
          <a:p>
            <a:pPr marL="0" indent="0" algn="ctr">
              <a:buSzPct val="99000"/>
              <a:buNone/>
            </a:pPr>
            <a:endParaRPr lang="en-US" dirty="0" smtClean="0">
              <a:solidFill>
                <a:srgbClr val="0D78C9"/>
              </a:solidFill>
            </a:endParaRPr>
          </a:p>
          <a:p>
            <a:pPr marL="0" indent="0">
              <a:buSzPct val="99000"/>
              <a:buNone/>
            </a:pPr>
            <a:endParaRPr lang="en-US" dirty="0" smtClean="0">
              <a:solidFill>
                <a:schemeClr val="accent6">
                  <a:lumMod val="50000"/>
                </a:schemeClr>
              </a:solidFill>
            </a:endParaRPr>
          </a:p>
          <a:p>
            <a:pPr marL="0" indent="0" algn="just">
              <a:buSzPct val="99000"/>
              <a:buNone/>
            </a:pPr>
            <a:r>
              <a:rPr lang="en-US" dirty="0" smtClean="0">
                <a:solidFill>
                  <a:schemeClr val="accent6">
                    <a:lumMod val="50000"/>
                  </a:schemeClr>
                </a:solidFill>
              </a:rPr>
              <a:t>Um </a:t>
            </a:r>
            <a:r>
              <a:rPr lang="en-US" dirty="0" err="1">
                <a:solidFill>
                  <a:schemeClr val="accent6">
                    <a:lumMod val="50000"/>
                  </a:schemeClr>
                </a:solidFill>
              </a:rPr>
              <a:t>modelo</a:t>
            </a:r>
            <a:r>
              <a:rPr lang="en-US" dirty="0">
                <a:solidFill>
                  <a:schemeClr val="accent6">
                    <a:lumMod val="50000"/>
                  </a:schemeClr>
                </a:solidFill>
              </a:rPr>
              <a:t> </a:t>
            </a:r>
            <a:r>
              <a:rPr lang="en-US" dirty="0" err="1">
                <a:solidFill>
                  <a:schemeClr val="accent6">
                    <a:lumMod val="50000"/>
                  </a:schemeClr>
                </a:solidFill>
              </a:rPr>
              <a:t>aberto</a:t>
            </a:r>
            <a:r>
              <a:rPr lang="en-US" dirty="0">
                <a:solidFill>
                  <a:schemeClr val="accent6">
                    <a:lumMod val="50000"/>
                  </a:schemeClr>
                </a:solidFill>
              </a:rPr>
              <a:t> e </a:t>
            </a:r>
            <a:r>
              <a:rPr lang="en-US" dirty="0" err="1">
                <a:solidFill>
                  <a:schemeClr val="accent6">
                    <a:lumMod val="50000"/>
                  </a:schemeClr>
                </a:solidFill>
              </a:rPr>
              <a:t>descentralizado</a:t>
            </a:r>
            <a:r>
              <a:rPr lang="en-US" dirty="0">
                <a:solidFill>
                  <a:schemeClr val="accent6">
                    <a:lumMod val="50000"/>
                  </a:schemeClr>
                </a:solidFill>
              </a:rPr>
              <a:t>, </a:t>
            </a:r>
            <a:r>
              <a:rPr lang="en-US" dirty="0" err="1">
                <a:solidFill>
                  <a:schemeClr val="accent6">
                    <a:lumMod val="50000"/>
                  </a:schemeClr>
                </a:solidFill>
              </a:rPr>
              <a:t>à</a:t>
            </a:r>
            <a:r>
              <a:rPr lang="en-US" dirty="0">
                <a:solidFill>
                  <a:schemeClr val="accent6">
                    <a:lumMod val="50000"/>
                  </a:schemeClr>
                </a:solidFill>
              </a:rPr>
              <a:t> </a:t>
            </a:r>
            <a:r>
              <a:rPr lang="en-US" dirty="0" err="1">
                <a:solidFill>
                  <a:schemeClr val="accent6">
                    <a:lumMod val="50000"/>
                  </a:schemeClr>
                </a:solidFill>
              </a:rPr>
              <a:t>semelhança</a:t>
            </a:r>
            <a:r>
              <a:rPr lang="en-US" dirty="0">
                <a:solidFill>
                  <a:schemeClr val="accent6">
                    <a:lumMod val="50000"/>
                  </a:schemeClr>
                </a:solidFill>
              </a:rPr>
              <a:t> da Internet                         </a:t>
            </a:r>
            <a:endParaRPr lang="en-US" dirty="0" smtClean="0">
              <a:solidFill>
                <a:schemeClr val="accent6">
                  <a:lumMod val="50000"/>
                </a:schemeClr>
              </a:solidFill>
            </a:endParaRPr>
          </a:p>
          <a:p>
            <a:pPr marL="0" indent="0" algn="ctr">
              <a:buSzPct val="99000"/>
              <a:buNone/>
            </a:pPr>
            <a:r>
              <a:rPr lang="en-US" dirty="0" smtClean="0">
                <a:solidFill>
                  <a:srgbClr val="0D78C9"/>
                </a:solidFill>
              </a:rPr>
              <a:t> </a:t>
            </a:r>
            <a:r>
              <a:rPr lang="en-US" dirty="0" err="1" smtClean="0">
                <a:solidFill>
                  <a:srgbClr val="FF0000"/>
                </a:solidFill>
              </a:rPr>
              <a:t>vs</a:t>
            </a:r>
            <a:endParaRPr lang="en-US" dirty="0">
              <a:solidFill>
                <a:srgbClr val="FF0000"/>
              </a:solidFill>
            </a:endParaRPr>
          </a:p>
          <a:p>
            <a:pPr marL="0" indent="0" algn="just">
              <a:buSzPct val="99000"/>
              <a:buNone/>
            </a:pPr>
            <a:r>
              <a:rPr lang="en-US" dirty="0">
                <a:solidFill>
                  <a:srgbClr val="984807"/>
                </a:solidFill>
              </a:rPr>
              <a:t>Um </a:t>
            </a:r>
            <a:r>
              <a:rPr lang="en-US" dirty="0" err="1">
                <a:solidFill>
                  <a:srgbClr val="984807"/>
                </a:solidFill>
              </a:rPr>
              <a:t>modelo</a:t>
            </a:r>
            <a:r>
              <a:rPr lang="en-US" dirty="0">
                <a:solidFill>
                  <a:srgbClr val="984807"/>
                </a:solidFill>
              </a:rPr>
              <a:t> </a:t>
            </a:r>
            <a:r>
              <a:rPr lang="en-US" dirty="0" err="1">
                <a:solidFill>
                  <a:srgbClr val="984807"/>
                </a:solidFill>
              </a:rPr>
              <a:t>centralizado</a:t>
            </a:r>
            <a:r>
              <a:rPr lang="en-US" dirty="0">
                <a:solidFill>
                  <a:srgbClr val="984807"/>
                </a:solidFill>
              </a:rPr>
              <a:t>, sob </a:t>
            </a:r>
            <a:r>
              <a:rPr lang="en-US" dirty="0" err="1" smtClean="0">
                <a:solidFill>
                  <a:srgbClr val="984807"/>
                </a:solidFill>
              </a:rPr>
              <a:t>controlo</a:t>
            </a:r>
            <a:r>
              <a:rPr lang="en-US" dirty="0" smtClean="0">
                <a:solidFill>
                  <a:srgbClr val="984807"/>
                </a:solidFill>
              </a:rPr>
              <a:t> </a:t>
            </a:r>
            <a:r>
              <a:rPr lang="en-US" dirty="0">
                <a:solidFill>
                  <a:srgbClr val="984807"/>
                </a:solidFill>
              </a:rPr>
              <a:t>dos </a:t>
            </a:r>
            <a:r>
              <a:rPr lang="en-US" dirty="0" err="1">
                <a:solidFill>
                  <a:srgbClr val="984807"/>
                </a:solidFill>
              </a:rPr>
              <a:t>Estados</a:t>
            </a:r>
            <a:r>
              <a:rPr lang="en-US" dirty="0">
                <a:solidFill>
                  <a:srgbClr val="984807"/>
                </a:solidFill>
              </a:rPr>
              <a:t> </a:t>
            </a:r>
            <a:r>
              <a:rPr lang="en-US" dirty="0" err="1">
                <a:solidFill>
                  <a:srgbClr val="984807"/>
                </a:solidFill>
              </a:rPr>
              <a:t>através</a:t>
            </a:r>
            <a:r>
              <a:rPr lang="en-US" dirty="0">
                <a:solidFill>
                  <a:srgbClr val="984807"/>
                </a:solidFill>
              </a:rPr>
              <a:t> de </a:t>
            </a:r>
            <a:r>
              <a:rPr lang="en-US" dirty="0" err="1">
                <a:solidFill>
                  <a:srgbClr val="984807"/>
                </a:solidFill>
              </a:rPr>
              <a:t>grandes</a:t>
            </a:r>
            <a:r>
              <a:rPr lang="en-US" dirty="0">
                <a:solidFill>
                  <a:srgbClr val="984807"/>
                </a:solidFill>
              </a:rPr>
              <a:t> </a:t>
            </a:r>
            <a:r>
              <a:rPr lang="en-US" dirty="0" err="1">
                <a:solidFill>
                  <a:srgbClr val="984807"/>
                </a:solidFill>
              </a:rPr>
              <a:t>empresas</a:t>
            </a:r>
            <a:r>
              <a:rPr lang="en-US" dirty="0">
                <a:solidFill>
                  <a:srgbClr val="984807"/>
                </a:solidFill>
              </a:rPr>
              <a:t> </a:t>
            </a:r>
            <a:r>
              <a:rPr lang="en-US" dirty="0" err="1">
                <a:solidFill>
                  <a:srgbClr val="984807"/>
                </a:solidFill>
              </a:rPr>
              <a:t>integradas</a:t>
            </a:r>
            <a:endParaRPr lang="en-US" dirty="0">
              <a:solidFill>
                <a:srgbClr val="984807"/>
              </a:solidFill>
            </a:endParaRPr>
          </a:p>
        </p:txBody>
      </p:sp>
    </p:spTree>
    <p:extLst>
      <p:ext uri="{BB962C8B-B14F-4D97-AF65-F5344CB8AC3E}">
        <p14:creationId xmlns:p14="http://schemas.microsoft.com/office/powerpoint/2010/main" val="3739901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325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3254" name="Rectangle 6"/>
          <p:cNvSpPr>
            <a:spLocks noGrp="1" noChangeArrowheads="1"/>
          </p:cNvSpPr>
          <p:nvPr>
            <p:ph type="title"/>
          </p:nvPr>
        </p:nvSpPr>
        <p:spPr>
          <a:xfrm>
            <a:off x="500063" y="500063"/>
            <a:ext cx="8229600" cy="1428750"/>
          </a:xfrm>
          <a:ln/>
        </p:spPr>
        <p:txBody>
          <a:bodyPr rIns="132080"/>
          <a:lstStyle/>
          <a:p>
            <a:r>
              <a:rPr lang="en-US">
                <a:solidFill>
                  <a:srgbClr val="0B65A9"/>
                </a:solidFill>
                <a:effectLst>
                  <a:outerShdw blurRad="38100" dist="38100" dir="2700000" algn="tl">
                    <a:srgbClr val="DDDDDD"/>
                  </a:outerShdw>
                </a:effectLst>
              </a:rPr>
              <a:t>Actuar a todos os níveis</a:t>
            </a:r>
          </a:p>
        </p:txBody>
      </p:sp>
      <p:sp>
        <p:nvSpPr>
          <p:cNvPr id="53255" name="Rectangle 7"/>
          <p:cNvSpPr>
            <a:spLocks noGrp="1" noChangeArrowheads="1"/>
          </p:cNvSpPr>
          <p:nvPr>
            <p:ph type="body" idx="1"/>
          </p:nvPr>
        </p:nvSpPr>
        <p:spPr>
          <a:xfrm>
            <a:off x="457200" y="1928813"/>
            <a:ext cx="8258175" cy="4929187"/>
          </a:xfrm>
          <a:ln/>
        </p:spPr>
        <p:txBody>
          <a:bodyPr rIns="132080"/>
          <a:lstStyle/>
          <a:p>
            <a:pPr>
              <a:buClrTx/>
              <a:buFont typeface="Times" charset="0"/>
              <a:buChar char="•"/>
            </a:pPr>
            <a:r>
              <a:rPr lang="en-US">
                <a:solidFill>
                  <a:srgbClr val="0D78C9"/>
                </a:solidFill>
                <a:latin typeface="Times" charset="0"/>
                <a:cs typeface="Times" charset="0"/>
                <a:sym typeface="Times" charset="0"/>
              </a:rPr>
              <a:t>Governo: criar condições e dar o exemplo;</a:t>
            </a:r>
            <a:endParaRPr lang="en-US">
              <a:solidFill>
                <a:srgbClr val="0D78C9"/>
              </a:solidFill>
              <a:latin typeface="Times" charset="0"/>
              <a:ea typeface="ヒラギノ明朝 Pro W6" charset="0"/>
              <a:cs typeface="ヒラギノ明朝 Pro W6" charset="0"/>
              <a:sym typeface="Times" charset="0"/>
            </a:endParaRPr>
          </a:p>
          <a:p>
            <a:pPr>
              <a:buClrTx/>
              <a:buFont typeface="Times" charset="0"/>
              <a:buChar char="•"/>
            </a:pPr>
            <a:endParaRPr lang="en-US" sz="1000">
              <a:solidFill>
                <a:srgbClr val="0D78C9"/>
              </a:solidFill>
              <a:latin typeface="Times" charset="0"/>
              <a:ea typeface="ヒラギノ明朝 Pro W6" charset="0"/>
              <a:cs typeface="ヒラギノ明朝 Pro W6" charset="0"/>
              <a:sym typeface="Times" charset="0"/>
            </a:endParaRPr>
          </a:p>
          <a:p>
            <a:pPr>
              <a:buClrTx/>
              <a:buFont typeface="Times" charset="0"/>
              <a:buChar char="•"/>
            </a:pPr>
            <a:r>
              <a:rPr lang="en-US">
                <a:solidFill>
                  <a:srgbClr val="0D78C9"/>
                </a:solidFill>
                <a:latin typeface="Times" charset="0"/>
                <a:cs typeface="Times" charset="0"/>
                <a:sym typeface="Times" charset="0"/>
              </a:rPr>
              <a:t>Empresas: liderar a transição para a eficiência e investir nos quatro pilares;</a:t>
            </a:r>
            <a:endParaRPr lang="en-US">
              <a:solidFill>
                <a:srgbClr val="0D78C9"/>
              </a:solidFill>
              <a:latin typeface="Times" charset="0"/>
              <a:ea typeface="ヒラギノ明朝 Pro W6" charset="0"/>
              <a:cs typeface="ヒラギノ明朝 Pro W6" charset="0"/>
              <a:sym typeface="Times" charset="0"/>
            </a:endParaRPr>
          </a:p>
          <a:p>
            <a:pPr>
              <a:buClrTx/>
              <a:buFont typeface="Times" charset="0"/>
              <a:buChar char="•"/>
            </a:pPr>
            <a:endParaRPr lang="en-US" sz="1000">
              <a:solidFill>
                <a:srgbClr val="0D78C9"/>
              </a:solidFill>
              <a:latin typeface="Times" charset="0"/>
              <a:ea typeface="ヒラギノ明朝 Pro W6" charset="0"/>
              <a:cs typeface="ヒラギノ明朝 Pro W6" charset="0"/>
              <a:sym typeface="Times" charset="0"/>
            </a:endParaRPr>
          </a:p>
          <a:p>
            <a:pPr>
              <a:buClrTx/>
              <a:buFont typeface="Times" charset="0"/>
              <a:buChar char="•"/>
            </a:pPr>
            <a:r>
              <a:rPr lang="en-US">
                <a:solidFill>
                  <a:srgbClr val="0D78C9"/>
                </a:solidFill>
                <a:latin typeface="Times" charset="0"/>
                <a:cs typeface="Times" charset="0"/>
                <a:sym typeface="Times" charset="0"/>
              </a:rPr>
              <a:t>Cidadãos: Eliminar os desperdícios e mobilizar-se em favor de um futuro de energia descentralizada, livre e sustentável.</a:t>
            </a:r>
            <a:endParaRPr lang="en-US">
              <a:solidFill>
                <a:srgbClr val="0D78C9"/>
              </a:solidFill>
              <a:latin typeface="Times" charset="0"/>
              <a:ea typeface="ヒラギノ明朝 Pro W6" charset="0"/>
              <a:cs typeface="ヒラギノ明朝 Pro W6" charset="0"/>
              <a:sym typeface="Times" charset="0"/>
            </a:endParaRPr>
          </a:p>
        </p:txBody>
      </p:sp>
    </p:spTree>
    <p:extLst>
      <p:ext uri="{BB962C8B-B14F-4D97-AF65-F5344CB8AC3E}">
        <p14:creationId xmlns:p14="http://schemas.microsoft.com/office/powerpoint/2010/main" val="143510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34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43" name="Rectangle 7"/>
          <p:cNvSpPr>
            <a:spLocks noGrp="1" noChangeArrowheads="1"/>
          </p:cNvSpPr>
          <p:nvPr>
            <p:ph type="body" idx="1"/>
          </p:nvPr>
        </p:nvSpPr>
        <p:spPr>
          <a:xfrm>
            <a:off x="169186" y="144164"/>
            <a:ext cx="4400550" cy="4483100"/>
          </a:xfrm>
          <a:ln/>
        </p:spPr>
        <p:txBody>
          <a:bodyPr rIns="132080"/>
          <a:lstStyle/>
          <a:p>
            <a:pPr>
              <a:buClr>
                <a:srgbClr val="0D78C9"/>
              </a:buClr>
            </a:pPr>
            <a:r>
              <a:rPr lang="en-US" dirty="0" err="1" smtClean="0">
                <a:solidFill>
                  <a:srgbClr val="0D78C9"/>
                </a:solidFill>
              </a:rPr>
              <a:t>Em</a:t>
            </a:r>
            <a:r>
              <a:rPr lang="en-US" dirty="0" smtClean="0">
                <a:solidFill>
                  <a:srgbClr val="0D78C9"/>
                </a:solidFill>
              </a:rPr>
              <a:t> 2011, </a:t>
            </a:r>
            <a:r>
              <a:rPr lang="en-US" dirty="0" err="1">
                <a:solidFill>
                  <a:srgbClr val="0D78C9"/>
                </a:solidFill>
              </a:rPr>
              <a:t>pela</a:t>
            </a:r>
            <a:r>
              <a:rPr lang="en-US" dirty="0">
                <a:solidFill>
                  <a:srgbClr val="0D78C9"/>
                </a:solidFill>
              </a:rPr>
              <a:t> </a:t>
            </a:r>
            <a:r>
              <a:rPr lang="en-US" dirty="0" err="1">
                <a:solidFill>
                  <a:srgbClr val="0D78C9"/>
                </a:solidFill>
              </a:rPr>
              <a:t>primeira</a:t>
            </a:r>
            <a:r>
              <a:rPr lang="en-US" dirty="0">
                <a:solidFill>
                  <a:srgbClr val="0D78C9"/>
                </a:solidFill>
              </a:rPr>
              <a:t> </a:t>
            </a:r>
            <a:r>
              <a:rPr lang="en-US" dirty="0" err="1">
                <a:solidFill>
                  <a:srgbClr val="0D78C9"/>
                </a:solidFill>
              </a:rPr>
              <a:t>vez</a:t>
            </a:r>
            <a:r>
              <a:rPr lang="en-US" dirty="0">
                <a:solidFill>
                  <a:srgbClr val="0D78C9"/>
                </a:solidFill>
              </a:rPr>
              <a:t> </a:t>
            </a:r>
            <a:r>
              <a:rPr lang="en-US" dirty="0" err="1">
                <a:solidFill>
                  <a:srgbClr val="0D78C9"/>
                </a:solidFill>
              </a:rPr>
              <a:t>na</a:t>
            </a:r>
            <a:r>
              <a:rPr lang="en-US" dirty="0">
                <a:solidFill>
                  <a:srgbClr val="0D78C9"/>
                </a:solidFill>
              </a:rPr>
              <a:t> </a:t>
            </a:r>
            <a:r>
              <a:rPr lang="en-US" dirty="0" err="1">
                <a:solidFill>
                  <a:srgbClr val="0D78C9"/>
                </a:solidFill>
              </a:rPr>
              <a:t>história</a:t>
            </a:r>
            <a:r>
              <a:rPr lang="en-US" dirty="0">
                <a:solidFill>
                  <a:srgbClr val="0D78C9"/>
                </a:solidFill>
              </a:rPr>
              <a:t>, a </a:t>
            </a:r>
            <a:r>
              <a:rPr lang="en-US" dirty="0" err="1">
                <a:solidFill>
                  <a:srgbClr val="0D78C9"/>
                </a:solidFill>
              </a:rPr>
              <a:t>Passagem</a:t>
            </a:r>
            <a:r>
              <a:rPr lang="en-US" dirty="0">
                <a:solidFill>
                  <a:srgbClr val="0D78C9"/>
                </a:solidFill>
              </a:rPr>
              <a:t> do </a:t>
            </a:r>
            <a:r>
              <a:rPr lang="en-US" dirty="0" err="1">
                <a:solidFill>
                  <a:srgbClr val="0D78C9"/>
                </a:solidFill>
              </a:rPr>
              <a:t>Noroeste</a:t>
            </a:r>
            <a:r>
              <a:rPr lang="en-US" dirty="0">
                <a:solidFill>
                  <a:srgbClr val="0D78C9"/>
                </a:solidFill>
              </a:rPr>
              <a:t> </a:t>
            </a:r>
            <a:r>
              <a:rPr lang="en-US" dirty="0" err="1">
                <a:solidFill>
                  <a:srgbClr val="0D78C9"/>
                </a:solidFill>
              </a:rPr>
              <a:t>ficou</a:t>
            </a:r>
            <a:r>
              <a:rPr lang="en-US" dirty="0">
                <a:solidFill>
                  <a:srgbClr val="0D78C9"/>
                </a:solidFill>
              </a:rPr>
              <a:t> </a:t>
            </a:r>
            <a:r>
              <a:rPr lang="en-US" dirty="0" err="1">
                <a:solidFill>
                  <a:srgbClr val="0D78C9"/>
                </a:solidFill>
              </a:rPr>
              <a:t>sem</a:t>
            </a:r>
            <a:r>
              <a:rPr lang="en-US" dirty="0">
                <a:solidFill>
                  <a:srgbClr val="0D78C9"/>
                </a:solidFill>
              </a:rPr>
              <a:t> </a:t>
            </a:r>
            <a:r>
              <a:rPr lang="en-US" dirty="0" err="1">
                <a:solidFill>
                  <a:srgbClr val="0D78C9"/>
                </a:solidFill>
              </a:rPr>
              <a:t>gelo</a:t>
            </a:r>
            <a:r>
              <a:rPr lang="en-US" dirty="0">
                <a:solidFill>
                  <a:srgbClr val="0D78C9"/>
                </a:solidFill>
              </a:rPr>
              <a:t>…</a:t>
            </a:r>
          </a:p>
        </p:txBody>
      </p:sp>
      <p:pic>
        <p:nvPicPr>
          <p:cNvPr id="14344"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214" y="1687286"/>
            <a:ext cx="4171724" cy="488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86358" y="2781506"/>
            <a:ext cx="4254895" cy="3878924"/>
          </a:xfrm>
          <a:prstGeom prst="rect">
            <a:avLst/>
          </a:prstGeom>
        </p:spPr>
      </p:pic>
    </p:spTree>
    <p:extLst>
      <p:ext uri="{BB962C8B-B14F-4D97-AF65-F5344CB8AC3E}">
        <p14:creationId xmlns:p14="http://schemas.microsoft.com/office/powerpoint/2010/main" val="891256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427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427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3" y="3863975"/>
            <a:ext cx="27432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4279" name="Rectangle 7"/>
          <p:cNvSpPr>
            <a:spLocks noGrp="1" noChangeArrowheads="1"/>
          </p:cNvSpPr>
          <p:nvPr>
            <p:ph type="title"/>
          </p:nvPr>
        </p:nvSpPr>
        <p:spPr>
          <a:xfrm>
            <a:off x="925513" y="5054600"/>
            <a:ext cx="7772400" cy="2451100"/>
          </a:xfrm>
          <a:ln/>
        </p:spPr>
        <p:txBody>
          <a:bodyPr rIns="132080" anchor="t"/>
          <a:lstStyle/>
          <a:p>
            <a:pPr algn="l"/>
            <a:r>
              <a:rPr lang="en-US" sz="3000">
                <a:solidFill>
                  <a:srgbClr val="0B65A9"/>
                </a:solidFill>
                <a:effectLst>
                  <a:outerShdw blurRad="38100" dist="38100" dir="2700000" algn="tl">
                    <a:srgbClr val="DDDDDD"/>
                  </a:outerShdw>
                </a:effectLst>
                <a:latin typeface="Verdana" charset="0"/>
                <a:cs typeface="Verdana" charset="0"/>
                <a:sym typeface="Verdana" charset="0"/>
              </a:rPr>
              <a:t>MUITO OBRIGADO</a:t>
            </a:r>
            <a:endParaRPr lang="en-US" sz="3000">
              <a:solidFill>
                <a:srgbClr val="0B65A9"/>
              </a:solidFill>
              <a:effectLst>
                <a:outerShdw blurRad="38100" dist="38100" dir="2700000" algn="tl">
                  <a:srgbClr val="DDDDDD"/>
                </a:outerShdw>
              </a:effectLst>
              <a:latin typeface="Verdana" charset="0"/>
              <a:sym typeface="Verdana" charset="0"/>
            </a:endParaRPr>
          </a:p>
        </p:txBody>
      </p:sp>
      <p:sp>
        <p:nvSpPr>
          <p:cNvPr id="54280" name="Rectangle 8"/>
          <p:cNvSpPr>
            <a:spLocks noGrp="1" noChangeArrowheads="1"/>
          </p:cNvSpPr>
          <p:nvPr>
            <p:ph type="body" idx="1"/>
          </p:nvPr>
        </p:nvSpPr>
        <p:spPr>
          <a:xfrm>
            <a:off x="349250" y="517525"/>
            <a:ext cx="7772400" cy="3214688"/>
          </a:xfrm>
          <a:ln/>
        </p:spPr>
        <p:txBody>
          <a:bodyPr rIns="132080" anchor="b"/>
          <a:lstStyle/>
          <a:p>
            <a:pPr marL="39688" indent="0">
              <a:buFont typeface="Arial" charset="0"/>
              <a:buNone/>
            </a:pPr>
            <a:r>
              <a:rPr lang="en-US" sz="3000">
                <a:solidFill>
                  <a:srgbClr val="008000"/>
                </a:solidFill>
                <a:latin typeface="Verdana" charset="0"/>
                <a:cs typeface="Verdana" charset="0"/>
                <a:sym typeface="Verdana" charset="0"/>
              </a:rPr>
              <a:t>Com a implicação de cada um de nós, ainda é possível tornar os desafios energéticos e ambientais numa revolução económica e socialmente benéfica para todos.</a:t>
            </a:r>
          </a:p>
        </p:txBody>
      </p:sp>
    </p:spTree>
    <p:extLst>
      <p:ext uri="{BB962C8B-B14F-4D97-AF65-F5344CB8AC3E}">
        <p14:creationId xmlns:p14="http://schemas.microsoft.com/office/powerpoint/2010/main" val="4258265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143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16857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8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1991" name="Rectangle 7"/>
          <p:cNvSpPr>
            <a:spLocks noGrp="1" noChangeArrowheads="1"/>
          </p:cNvSpPr>
          <p:nvPr>
            <p:ph type="title"/>
          </p:nvPr>
        </p:nvSpPr>
        <p:spPr>
          <a:xfrm>
            <a:off x="4763" y="596900"/>
            <a:ext cx="7137400" cy="2019300"/>
          </a:xfrm>
          <a:ln/>
        </p:spPr>
        <p:txBody>
          <a:bodyPr rIns="132080"/>
          <a:lstStyle/>
          <a:p>
            <a:r>
              <a:rPr lang="en-US">
                <a:solidFill>
                  <a:srgbClr val="008040"/>
                </a:solidFill>
                <a:effectLst>
                  <a:outerShdw blurRad="38100" dist="38100" dir="2700000" algn="tl">
                    <a:srgbClr val="DDDDDD"/>
                  </a:outerShdw>
                </a:effectLst>
              </a:rPr>
              <a:t>Benefícios: desenvolvimento sustentável</a:t>
            </a:r>
          </a:p>
        </p:txBody>
      </p:sp>
      <p:sp>
        <p:nvSpPr>
          <p:cNvPr id="41992" name="Rectangle 8"/>
          <p:cNvSpPr>
            <a:spLocks noGrp="1" noChangeArrowheads="1"/>
          </p:cNvSpPr>
          <p:nvPr>
            <p:ph type="body" idx="1"/>
          </p:nvPr>
        </p:nvSpPr>
        <p:spPr>
          <a:xfrm>
            <a:off x="560387" y="2616200"/>
            <a:ext cx="7340601" cy="3683000"/>
          </a:xfrm>
          <a:ln/>
        </p:spPr>
        <p:txBody>
          <a:bodyPr rIns="132080"/>
          <a:lstStyle/>
          <a:p>
            <a:pPr>
              <a:buClr>
                <a:srgbClr val="0D78C9"/>
              </a:buClr>
            </a:pPr>
            <a:r>
              <a:rPr lang="en-US" dirty="0" err="1">
                <a:solidFill>
                  <a:srgbClr val="0D78C9"/>
                </a:solidFill>
              </a:rPr>
              <a:t>Desenvolvimento</a:t>
            </a:r>
            <a:r>
              <a:rPr lang="en-US" dirty="0">
                <a:solidFill>
                  <a:srgbClr val="0D78C9"/>
                </a:solidFill>
              </a:rPr>
              <a:t> regional</a:t>
            </a:r>
          </a:p>
          <a:p>
            <a:pPr>
              <a:buClr>
                <a:srgbClr val="0D78C9"/>
              </a:buClr>
            </a:pPr>
            <a:endParaRPr lang="en-US" dirty="0">
              <a:solidFill>
                <a:srgbClr val="0D78C9"/>
              </a:solidFill>
            </a:endParaRPr>
          </a:p>
          <a:p>
            <a:pPr>
              <a:buClr>
                <a:srgbClr val="0D78C9"/>
              </a:buClr>
            </a:pPr>
            <a:r>
              <a:rPr lang="en-US" dirty="0" err="1">
                <a:solidFill>
                  <a:srgbClr val="0D78C9"/>
                </a:solidFill>
              </a:rPr>
              <a:t>Segurança</a:t>
            </a:r>
            <a:r>
              <a:rPr lang="en-US" dirty="0">
                <a:solidFill>
                  <a:srgbClr val="0D78C9"/>
                </a:solidFill>
              </a:rPr>
              <a:t> de </a:t>
            </a:r>
            <a:r>
              <a:rPr lang="en-US" dirty="0" err="1">
                <a:solidFill>
                  <a:srgbClr val="0D78C9"/>
                </a:solidFill>
              </a:rPr>
              <a:t>abastecimento</a:t>
            </a:r>
            <a:endParaRPr lang="en-US" dirty="0">
              <a:solidFill>
                <a:srgbClr val="0D78C9"/>
              </a:solidFill>
            </a:endParaRPr>
          </a:p>
          <a:p>
            <a:pPr>
              <a:buClr>
                <a:srgbClr val="0D78C9"/>
              </a:buClr>
            </a:pPr>
            <a:endParaRPr lang="en-US" dirty="0">
              <a:solidFill>
                <a:srgbClr val="0D78C9"/>
              </a:solidFill>
            </a:endParaRPr>
          </a:p>
          <a:p>
            <a:pPr>
              <a:buClr>
                <a:srgbClr val="0D78C9"/>
              </a:buClr>
            </a:pPr>
            <a:r>
              <a:rPr lang="en-US" dirty="0" err="1">
                <a:solidFill>
                  <a:srgbClr val="0D78C9"/>
                </a:solidFill>
              </a:rPr>
              <a:t>Responsabilização</a:t>
            </a:r>
            <a:r>
              <a:rPr lang="en-US" dirty="0">
                <a:solidFill>
                  <a:srgbClr val="0D78C9"/>
                </a:solidFill>
              </a:rPr>
              <a:t> do </a:t>
            </a:r>
            <a:r>
              <a:rPr lang="en-US" dirty="0" err="1">
                <a:solidFill>
                  <a:srgbClr val="0D78C9"/>
                </a:solidFill>
              </a:rPr>
              <a:t>cidadão</a:t>
            </a:r>
            <a:r>
              <a:rPr lang="en-US" dirty="0">
                <a:solidFill>
                  <a:srgbClr val="0D78C9"/>
                </a:solidFill>
              </a:rPr>
              <a:t>/           </a:t>
            </a:r>
            <a:r>
              <a:rPr lang="en-US" dirty="0" err="1">
                <a:solidFill>
                  <a:srgbClr val="0D78C9"/>
                </a:solidFill>
              </a:rPr>
              <a:t>produtor</a:t>
            </a:r>
            <a:r>
              <a:rPr lang="en-US" dirty="0">
                <a:solidFill>
                  <a:srgbClr val="0D78C9"/>
                </a:solidFill>
              </a:rPr>
              <a:t>/ </a:t>
            </a:r>
            <a:r>
              <a:rPr lang="en-US" dirty="0" err="1">
                <a:solidFill>
                  <a:srgbClr val="0D78C9"/>
                </a:solidFill>
              </a:rPr>
              <a:t>consumidor</a:t>
            </a:r>
            <a:endParaRPr lang="en-US" dirty="0">
              <a:solidFill>
                <a:srgbClr val="0D78C9"/>
              </a:solidFill>
            </a:endParaRPr>
          </a:p>
        </p:txBody>
      </p:sp>
    </p:spTree>
    <p:extLst>
      <p:ext uri="{BB962C8B-B14F-4D97-AF65-F5344CB8AC3E}">
        <p14:creationId xmlns:p14="http://schemas.microsoft.com/office/powerpoint/2010/main" val="3620494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377825"/>
            <a:ext cx="8229600" cy="515938"/>
          </a:xfrm>
        </p:spPr>
        <p:txBody>
          <a:bodyPr/>
          <a:lstStyle/>
          <a:p>
            <a:pPr eaLnBrk="1" hangingPunct="1">
              <a:lnSpc>
                <a:spcPct val="80000"/>
              </a:lnSpc>
              <a:spcBef>
                <a:spcPct val="20000"/>
              </a:spcBef>
              <a:defRPr/>
            </a:pPr>
            <a:r>
              <a:rPr lang="pt-PT" sz="3600" b="1" i="1">
                <a:solidFill>
                  <a:srgbClr val="FFFF00"/>
                </a:solidFill>
                <a:latin typeface="Arial" charset="0"/>
                <a:cs typeface="+mj-cs"/>
              </a:rPr>
              <a:t>Crude Prices: What Happened?</a:t>
            </a:r>
            <a:endParaRPr lang="pt-PT" sz="3600" b="1">
              <a:solidFill>
                <a:srgbClr val="FFFF00"/>
              </a:solidFill>
              <a:latin typeface="Arial" charset="0"/>
              <a:cs typeface="+mj-cs"/>
            </a:endParaRPr>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8" y="1246188"/>
            <a:ext cx="8632825" cy="4787900"/>
          </a:xfrm>
          <a:prstGeom prst="rect">
            <a:avLst/>
          </a:prstGeom>
          <a:noFill/>
          <a:ln w="57150">
            <a:solidFill>
              <a:srgbClr val="66CCFF"/>
            </a:solidFill>
            <a:miter lim="800000"/>
            <a:headEnd/>
            <a:tailEnd/>
          </a:ln>
          <a:extLst>
            <a:ext uri="{909E8E84-426E-40dd-AFC4-6F175D3DCCD1}">
              <a14:hiddenFill xmlns:a14="http://schemas.microsoft.com/office/drawing/2010/main">
                <a:solidFill>
                  <a:srgbClr val="FFFFFF"/>
                </a:solidFill>
              </a14:hiddenFill>
            </a:ext>
          </a:extLst>
        </p:spPr>
      </p:pic>
      <p:sp>
        <p:nvSpPr>
          <p:cNvPr id="64516" name="Date Placeholder 1"/>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r>
              <a:rPr lang="pt-PT" sz="900" b="0" u="none" smtClean="0">
                <a:solidFill>
                  <a:schemeClr val="bg1"/>
                </a:solidFill>
              </a:rPr>
              <a:t>8 Fevereiro 2012</a:t>
            </a:r>
            <a:endParaRPr lang="en-US" sz="900" b="0" u="none" smtClean="0">
              <a:solidFill>
                <a:schemeClr val="bg1"/>
              </a:solidFill>
            </a:endParaRPr>
          </a:p>
        </p:txBody>
      </p:sp>
      <p:sp>
        <p:nvSpPr>
          <p:cNvPr id="101380" name="Footer Placeholder 9"/>
          <p:cNvSpPr txBox="1">
            <a:spLocks/>
          </p:cNvSpPr>
          <p:nvPr/>
        </p:nvSpPr>
        <p:spPr bwMode="auto">
          <a:xfrm>
            <a:off x="1541463" y="5246688"/>
            <a:ext cx="558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u="sng">
                <a:solidFill>
                  <a:srgbClr val="FFFF00"/>
                </a:solidFill>
                <a:latin typeface="Arial" charset="0"/>
                <a:ea typeface="ＭＳ Ｐゴシック" charset="0"/>
                <a:cs typeface="ＭＳ Ｐゴシック" charset="0"/>
              </a:defRPr>
            </a:lvl1pPr>
            <a:lvl2pPr marL="742950" indent="-285750" eaLnBrk="0" hangingPunct="0">
              <a:defRPr sz="1400" b="1" u="sng">
                <a:solidFill>
                  <a:srgbClr val="FFFF00"/>
                </a:solidFill>
                <a:latin typeface="Arial" charset="0"/>
                <a:ea typeface="ＭＳ Ｐゴシック" charset="0"/>
              </a:defRPr>
            </a:lvl2pPr>
            <a:lvl3pPr marL="1143000" indent="-228600" eaLnBrk="0" hangingPunct="0">
              <a:defRPr sz="1400" b="1" u="sng">
                <a:solidFill>
                  <a:srgbClr val="FFFF00"/>
                </a:solidFill>
                <a:latin typeface="Arial" charset="0"/>
                <a:ea typeface="ＭＳ Ｐゴシック" charset="0"/>
              </a:defRPr>
            </a:lvl3pPr>
            <a:lvl4pPr marL="1600200" indent="-228600" eaLnBrk="0" hangingPunct="0">
              <a:defRPr sz="1400" b="1" u="sng">
                <a:solidFill>
                  <a:srgbClr val="FFFF00"/>
                </a:solidFill>
                <a:latin typeface="Arial" charset="0"/>
                <a:ea typeface="ＭＳ Ｐゴシック" charset="0"/>
              </a:defRPr>
            </a:lvl4pPr>
            <a:lvl5pPr marL="2057400" indent="-228600" eaLnBrk="0" hangingPunct="0">
              <a:defRPr sz="1400" b="1" u="sng">
                <a:solidFill>
                  <a:srgbClr val="FFFF00"/>
                </a:solidFill>
                <a:latin typeface="Arial" charset="0"/>
                <a:ea typeface="ＭＳ Ｐゴシック"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9pPr>
          </a:lstStyle>
          <a:p>
            <a:pPr algn="ctr" eaLnBrk="1" hangingPunct="1">
              <a:buFontTx/>
              <a:buNone/>
            </a:pPr>
            <a:r>
              <a:rPr lang="en-US" sz="1100" b="0" u="none">
                <a:solidFill>
                  <a:schemeClr val="bg1"/>
                </a:solidFill>
              </a:rPr>
              <a:t>Global Security Challenges for Europe                                                                                                   António Costa Silva - Chairman of the Management Commissiom</a:t>
            </a:r>
          </a:p>
        </p:txBody>
      </p:sp>
      <p:sp>
        <p:nvSpPr>
          <p:cNvPr id="64518" name="Slide Number Placeholder 5"/>
          <p:cNvSpPr>
            <a:spLocks noGrp="1"/>
          </p:cNvSpPr>
          <p:nvPr>
            <p:ph type="sldNum" sz="quarter" idx="11"/>
          </p:nvPr>
        </p:nvSpPr>
        <p:spPr>
          <a:xfrm>
            <a:off x="6175375" y="6318250"/>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fld id="{982725DE-53C4-8F41-BB46-141EED69881B}" type="slidenum">
              <a:rPr lang="en-US" sz="1000" b="0" u="none" smtClean="0">
                <a:solidFill>
                  <a:schemeClr val="bg1"/>
                </a:solidFill>
              </a:rPr>
              <a:pPr eaLnBrk="1" hangingPunct="1">
                <a:defRPr/>
              </a:pPr>
              <a:t>44</a:t>
            </a:fld>
            <a:endParaRPr lang="en-US" sz="1000" b="0" u="none" smtClean="0">
              <a:solidFill>
                <a:schemeClr val="bg1"/>
              </a:solidFill>
            </a:endParaRPr>
          </a:p>
        </p:txBody>
      </p:sp>
      <p:sp>
        <p:nvSpPr>
          <p:cNvPr id="101382" name="Footer Placeholder 9"/>
          <p:cNvSpPr txBox="1">
            <a:spLocks/>
          </p:cNvSpPr>
          <p:nvPr/>
        </p:nvSpPr>
        <p:spPr bwMode="auto">
          <a:xfrm>
            <a:off x="1541463" y="6313488"/>
            <a:ext cx="558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u="sng">
                <a:solidFill>
                  <a:srgbClr val="FFFF00"/>
                </a:solidFill>
                <a:latin typeface="Arial" charset="0"/>
                <a:ea typeface="ＭＳ Ｐゴシック" charset="0"/>
                <a:cs typeface="ＭＳ Ｐゴシック" charset="0"/>
              </a:defRPr>
            </a:lvl1pPr>
            <a:lvl2pPr marL="742950" indent="-285750" eaLnBrk="0" hangingPunct="0">
              <a:defRPr sz="1400" b="1" u="sng">
                <a:solidFill>
                  <a:srgbClr val="FFFF00"/>
                </a:solidFill>
                <a:latin typeface="Arial" charset="0"/>
                <a:ea typeface="ＭＳ Ｐゴシック" charset="0"/>
              </a:defRPr>
            </a:lvl2pPr>
            <a:lvl3pPr marL="1143000" indent="-228600" eaLnBrk="0" hangingPunct="0">
              <a:defRPr sz="1400" b="1" u="sng">
                <a:solidFill>
                  <a:srgbClr val="FFFF00"/>
                </a:solidFill>
                <a:latin typeface="Arial" charset="0"/>
                <a:ea typeface="ＭＳ Ｐゴシック" charset="0"/>
              </a:defRPr>
            </a:lvl3pPr>
            <a:lvl4pPr marL="1600200" indent="-228600" eaLnBrk="0" hangingPunct="0">
              <a:defRPr sz="1400" b="1" u="sng">
                <a:solidFill>
                  <a:srgbClr val="FFFF00"/>
                </a:solidFill>
                <a:latin typeface="Arial" charset="0"/>
                <a:ea typeface="ＭＳ Ｐゴシック" charset="0"/>
              </a:defRPr>
            </a:lvl4pPr>
            <a:lvl5pPr marL="2057400" indent="-228600" eaLnBrk="0" hangingPunct="0">
              <a:defRPr sz="1400" b="1" u="sng">
                <a:solidFill>
                  <a:srgbClr val="FFFF00"/>
                </a:solidFill>
                <a:latin typeface="Arial" charset="0"/>
                <a:ea typeface="ＭＳ Ｐゴシック"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9pPr>
          </a:lstStyle>
          <a:p>
            <a:pPr algn="ctr" eaLnBrk="1" hangingPunct="1">
              <a:buFontTx/>
              <a:buNone/>
            </a:pPr>
            <a:r>
              <a:rPr lang="en-US" sz="1100" b="0" u="none">
                <a:solidFill>
                  <a:schemeClr val="bg1"/>
                </a:solidFill>
              </a:rPr>
              <a:t>CULTURGEST</a:t>
            </a:r>
          </a:p>
          <a:p>
            <a:pPr algn="ctr" eaLnBrk="1" hangingPunct="1">
              <a:buFontTx/>
              <a:buNone/>
            </a:pPr>
            <a:r>
              <a:rPr lang="en-US" sz="1100" b="0" u="none">
                <a:solidFill>
                  <a:schemeClr val="bg1"/>
                </a:solidFill>
              </a:rPr>
              <a:t>António Costa Silva -  Presidente da Comissão Executiva</a:t>
            </a:r>
          </a:p>
        </p:txBody>
      </p:sp>
    </p:spTree>
    <p:extLst>
      <p:ext uri="{BB962C8B-B14F-4D97-AF65-F5344CB8AC3E}">
        <p14:creationId xmlns:p14="http://schemas.microsoft.com/office/powerpoint/2010/main" val="165150374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D:\amsilva\Desktop\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 y="574675"/>
            <a:ext cx="7837488"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4"/>
          <p:cNvSpPr>
            <a:spLocks noChangeArrowheads="1"/>
          </p:cNvSpPr>
          <p:nvPr/>
        </p:nvSpPr>
        <p:spPr bwMode="auto">
          <a:xfrm>
            <a:off x="6969125" y="5473700"/>
            <a:ext cx="14732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buFontTx/>
              <a:buNone/>
            </a:pPr>
            <a:r>
              <a:rPr lang="en-GB" sz="900" i="1" u="none">
                <a:solidFill>
                  <a:schemeClr val="tx1"/>
                </a:solidFill>
              </a:rPr>
              <a:t>Source</a:t>
            </a:r>
            <a:r>
              <a:rPr lang="pt-PT" sz="900" i="1" u="none">
                <a:solidFill>
                  <a:schemeClr val="tx1"/>
                </a:solidFill>
              </a:rPr>
              <a:t>: Slate Magazine</a:t>
            </a:r>
          </a:p>
        </p:txBody>
      </p:sp>
      <p:sp>
        <p:nvSpPr>
          <p:cNvPr id="162819" name="Slide Number Placeholder 5"/>
          <p:cNvSpPr txBox="1">
            <a:spLocks/>
          </p:cNvSpPr>
          <p:nvPr/>
        </p:nvSpPr>
        <p:spPr bwMode="auto">
          <a:xfrm>
            <a:off x="8142288" y="6381750"/>
            <a:ext cx="7953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b="1" u="sng">
                <a:solidFill>
                  <a:srgbClr val="FFFF00"/>
                </a:solidFill>
                <a:latin typeface="Arial" charset="0"/>
                <a:ea typeface="ＭＳ Ｐゴシック" charset="0"/>
                <a:cs typeface="ＭＳ Ｐゴシック" charset="0"/>
              </a:defRPr>
            </a:lvl1pPr>
            <a:lvl2pPr marL="742950" indent="-285750" eaLnBrk="0" hangingPunct="0">
              <a:defRPr sz="1400" b="1" u="sng">
                <a:solidFill>
                  <a:srgbClr val="FFFF00"/>
                </a:solidFill>
                <a:latin typeface="Arial" charset="0"/>
                <a:ea typeface="ＭＳ Ｐゴシック" charset="0"/>
              </a:defRPr>
            </a:lvl2pPr>
            <a:lvl3pPr marL="1143000" indent="-228600" eaLnBrk="0" hangingPunct="0">
              <a:defRPr sz="1400" b="1" u="sng">
                <a:solidFill>
                  <a:srgbClr val="FFFF00"/>
                </a:solidFill>
                <a:latin typeface="Arial" charset="0"/>
                <a:ea typeface="ＭＳ Ｐゴシック" charset="0"/>
              </a:defRPr>
            </a:lvl3pPr>
            <a:lvl4pPr marL="1600200" indent="-228600" eaLnBrk="0" hangingPunct="0">
              <a:defRPr sz="1400" b="1" u="sng">
                <a:solidFill>
                  <a:srgbClr val="FFFF00"/>
                </a:solidFill>
                <a:latin typeface="Arial" charset="0"/>
                <a:ea typeface="ＭＳ Ｐゴシック" charset="0"/>
              </a:defRPr>
            </a:lvl4pPr>
            <a:lvl5pPr marL="2057400" indent="-228600" eaLnBrk="0" hangingPunct="0">
              <a:defRPr sz="1400" b="1" u="sng">
                <a:solidFill>
                  <a:srgbClr val="FFFF00"/>
                </a:solidFill>
                <a:latin typeface="Arial" charset="0"/>
                <a:ea typeface="ＭＳ Ｐゴシック"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9pPr>
          </a:lstStyle>
          <a:p>
            <a:pPr algn="r" eaLnBrk="1" hangingPunct="1">
              <a:lnSpc>
                <a:spcPct val="80000"/>
              </a:lnSpc>
              <a:spcBef>
                <a:spcPct val="20000"/>
              </a:spcBef>
              <a:buFontTx/>
              <a:buNone/>
            </a:pPr>
            <a:fld id="{6DFCEF93-0C88-9A42-911E-F01407C9FAEE}" type="slidenum">
              <a:rPr lang="pt-PT" sz="1200">
                <a:solidFill>
                  <a:srgbClr val="006600"/>
                </a:solidFill>
                <a:latin typeface="Calibri" charset="0"/>
              </a:rPr>
              <a:pPr algn="r" eaLnBrk="1" hangingPunct="1">
                <a:lnSpc>
                  <a:spcPct val="80000"/>
                </a:lnSpc>
                <a:spcBef>
                  <a:spcPct val="20000"/>
                </a:spcBef>
                <a:buFontTx/>
                <a:buNone/>
              </a:pPr>
              <a:t>45</a:t>
            </a:fld>
            <a:endParaRPr lang="pt-PT" sz="1200">
              <a:solidFill>
                <a:srgbClr val="006600"/>
              </a:solidFill>
              <a:latin typeface="Calibri" charset="0"/>
            </a:endParaRPr>
          </a:p>
        </p:txBody>
      </p:sp>
      <p:sp>
        <p:nvSpPr>
          <p:cNvPr id="126981" name="Date Placeholder 1"/>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r>
              <a:rPr lang="pt-PT" sz="900" b="0" u="none" smtClean="0">
                <a:solidFill>
                  <a:schemeClr val="bg1"/>
                </a:solidFill>
              </a:rPr>
              <a:t>8 Fevereiro 2012</a:t>
            </a:r>
            <a:endParaRPr lang="en-US" sz="900" b="0" u="none" smtClean="0">
              <a:solidFill>
                <a:schemeClr val="bg1"/>
              </a:solidFill>
            </a:endParaRPr>
          </a:p>
        </p:txBody>
      </p:sp>
      <p:sp>
        <p:nvSpPr>
          <p:cNvPr id="126982" name="Slide Number Placeholder 1"/>
          <p:cNvSpPr>
            <a:spLocks noGrp="1"/>
          </p:cNvSpPr>
          <p:nvPr>
            <p:ph type="sldNum"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fld id="{65036564-0049-6046-A3C5-F7A4FA7C038A}" type="slidenum">
              <a:rPr lang="en-US" sz="900" b="0" u="none" smtClean="0">
                <a:solidFill>
                  <a:schemeClr val="bg1"/>
                </a:solidFill>
              </a:rPr>
              <a:pPr eaLnBrk="1" hangingPunct="1">
                <a:defRPr/>
              </a:pPr>
              <a:t>45</a:t>
            </a:fld>
            <a:endParaRPr lang="en-US" sz="900" b="0" u="none" smtClean="0">
              <a:solidFill>
                <a:schemeClr val="bg1"/>
              </a:solidFill>
            </a:endParaRPr>
          </a:p>
        </p:txBody>
      </p:sp>
      <p:sp>
        <p:nvSpPr>
          <p:cNvPr id="162822" name="Footer Placeholder 9"/>
          <p:cNvSpPr txBox="1">
            <a:spLocks/>
          </p:cNvSpPr>
          <p:nvPr/>
        </p:nvSpPr>
        <p:spPr bwMode="auto">
          <a:xfrm>
            <a:off x="1541463" y="6313488"/>
            <a:ext cx="558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u="sng">
                <a:solidFill>
                  <a:srgbClr val="FFFF00"/>
                </a:solidFill>
                <a:latin typeface="Arial" charset="0"/>
                <a:ea typeface="ＭＳ Ｐゴシック" charset="0"/>
                <a:cs typeface="ＭＳ Ｐゴシック" charset="0"/>
              </a:defRPr>
            </a:lvl1pPr>
            <a:lvl2pPr marL="742950" indent="-285750" eaLnBrk="0" hangingPunct="0">
              <a:defRPr sz="1400" b="1" u="sng">
                <a:solidFill>
                  <a:srgbClr val="FFFF00"/>
                </a:solidFill>
                <a:latin typeface="Arial" charset="0"/>
                <a:ea typeface="ＭＳ Ｐゴシック" charset="0"/>
              </a:defRPr>
            </a:lvl2pPr>
            <a:lvl3pPr marL="1143000" indent="-228600" eaLnBrk="0" hangingPunct="0">
              <a:defRPr sz="1400" b="1" u="sng">
                <a:solidFill>
                  <a:srgbClr val="FFFF00"/>
                </a:solidFill>
                <a:latin typeface="Arial" charset="0"/>
                <a:ea typeface="ＭＳ Ｐゴシック" charset="0"/>
              </a:defRPr>
            </a:lvl3pPr>
            <a:lvl4pPr marL="1600200" indent="-228600" eaLnBrk="0" hangingPunct="0">
              <a:defRPr sz="1400" b="1" u="sng">
                <a:solidFill>
                  <a:srgbClr val="FFFF00"/>
                </a:solidFill>
                <a:latin typeface="Arial" charset="0"/>
                <a:ea typeface="ＭＳ Ｐゴシック" charset="0"/>
              </a:defRPr>
            </a:lvl4pPr>
            <a:lvl5pPr marL="2057400" indent="-228600" eaLnBrk="0" hangingPunct="0">
              <a:defRPr sz="1400" b="1" u="sng">
                <a:solidFill>
                  <a:srgbClr val="FFFF00"/>
                </a:solidFill>
                <a:latin typeface="Arial" charset="0"/>
                <a:ea typeface="ＭＳ Ｐゴシック"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9pPr>
          </a:lstStyle>
          <a:p>
            <a:pPr algn="ctr" eaLnBrk="1" hangingPunct="1">
              <a:buFontTx/>
              <a:buNone/>
            </a:pPr>
            <a:r>
              <a:rPr lang="en-US" sz="1100" b="0" u="none">
                <a:solidFill>
                  <a:schemeClr val="bg1"/>
                </a:solidFill>
              </a:rPr>
              <a:t>CULTURGEST</a:t>
            </a:r>
          </a:p>
          <a:p>
            <a:pPr algn="ctr" eaLnBrk="1" hangingPunct="1">
              <a:buFontTx/>
              <a:buNone/>
            </a:pPr>
            <a:r>
              <a:rPr lang="en-US" sz="1100" b="0" u="none">
                <a:solidFill>
                  <a:schemeClr val="bg1"/>
                </a:solidFill>
              </a:rPr>
              <a:t>António Costa Silva -  Presidente da Comissão Executiva</a:t>
            </a:r>
          </a:p>
        </p:txBody>
      </p:sp>
    </p:spTree>
    <p:extLst>
      <p:ext uri="{BB962C8B-B14F-4D97-AF65-F5344CB8AC3E}">
        <p14:creationId xmlns:p14="http://schemas.microsoft.com/office/powerpoint/2010/main" val="40696699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a:xfrm>
            <a:off x="342900" y="142875"/>
            <a:ext cx="8801100" cy="1143000"/>
          </a:xfrm>
        </p:spPr>
        <p:txBody>
          <a:bodyPr/>
          <a:lstStyle/>
          <a:p>
            <a:r>
              <a:rPr lang="pt-PT" dirty="0" smtClean="0"/>
              <a:t>Contribuição da PRE-FER para mix eléctrico</a:t>
            </a:r>
          </a:p>
        </p:txBody>
      </p:sp>
      <p:sp>
        <p:nvSpPr>
          <p:cNvPr id="13" name="Marcador de Posição da Data 3"/>
          <p:cNvSpPr txBox="1">
            <a:spLocks/>
          </p:cNvSpPr>
          <p:nvPr/>
        </p:nvSpPr>
        <p:spPr bwMode="auto">
          <a:xfrm>
            <a:off x="8459788" y="6453188"/>
            <a:ext cx="433387" cy="365125"/>
          </a:xfrm>
          <a:prstGeom prst="rect">
            <a:avLst/>
          </a:prstGeom>
          <a:ln>
            <a:miter lim="800000"/>
            <a:headEnd/>
            <a:tailEnd/>
          </a:ln>
        </p:spPr>
        <p:txBody>
          <a:bodyPr anchor="ctr"/>
          <a:lstStyle/>
          <a:p>
            <a:pPr algn="r">
              <a:defRPr/>
            </a:pPr>
            <a:fld id="{40E106C3-3D13-49E1-83D1-E3E948CFDA30}" type="slidenum">
              <a:rPr lang="pt-PT" sz="1200">
                <a:solidFill>
                  <a:schemeClr val="accent3"/>
                </a:solidFill>
                <a:latin typeface="+mn-lt"/>
              </a:rPr>
              <a:pPr algn="r">
                <a:defRPr/>
              </a:pPr>
              <a:t>46</a:t>
            </a:fld>
            <a:endParaRPr lang="pt-PT" sz="1200" dirty="0">
              <a:solidFill>
                <a:srgbClr val="9BBB59"/>
              </a:solidFill>
              <a:latin typeface="+mn-lt"/>
            </a:endParaRPr>
          </a:p>
        </p:txBody>
      </p:sp>
      <p:sp>
        <p:nvSpPr>
          <p:cNvPr id="17" name="Marcador de Posição da Data 3"/>
          <p:cNvSpPr>
            <a:spLocks noGrp="1"/>
          </p:cNvSpPr>
          <p:nvPr>
            <p:ph type="dt" sz="quarter" idx="10"/>
          </p:nvPr>
        </p:nvSpPr>
        <p:spPr bwMode="auto">
          <a:xfrm>
            <a:off x="457200" y="6453188"/>
            <a:ext cx="584358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pt-PT" dirty="0" smtClean="0"/>
              <a:t>Informação de apoio renováveis</a:t>
            </a:r>
            <a:endParaRPr lang="pt-PT" dirty="0" smtClean="0">
              <a:solidFill>
                <a:srgbClr val="9BBB59"/>
              </a:solidFill>
            </a:endParaRPr>
          </a:p>
        </p:txBody>
      </p:sp>
      <p:graphicFrame>
        <p:nvGraphicFramePr>
          <p:cNvPr id="7" name="Gráfico 6"/>
          <p:cNvGraphicFramePr/>
          <p:nvPr/>
        </p:nvGraphicFramePr>
        <p:xfrm>
          <a:off x="1115616" y="1484784"/>
          <a:ext cx="7200800" cy="41764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31036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857250"/>
          </a:xfrm>
          <a:prstGeom prst="rect">
            <a:avLst/>
          </a:prstGeom>
          <a:solidFill>
            <a:schemeClr val="tx2">
              <a:lumMod val="20000"/>
              <a:lumOff val="80000"/>
            </a:schemeClr>
          </a:solidFill>
        </p:spPr>
        <p:txBody>
          <a:bodyPr lIns="91435" tIns="45718" rIns="91435" bIns="45718">
            <a:normAutofit fontScale="92500"/>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lnSpc>
                <a:spcPct val="200000"/>
              </a:lnSpc>
              <a:spcBef>
                <a:spcPts val="1204"/>
              </a:spcBef>
              <a:spcAft>
                <a:spcPts val="1204"/>
              </a:spcAft>
            </a:pPr>
            <a:r>
              <a:rPr lang="pt-PT" sz="2000" b="1">
                <a:solidFill>
                  <a:schemeClr val="tx2"/>
                </a:solidFill>
              </a:rPr>
              <a:t>COMPOSIÇÃO  DA  PRODUÇÃO  DE  ELECTRICIDADE  EM  PORTUGAL</a:t>
            </a:r>
            <a:endParaRPr lang="en-GB" sz="2000" b="1">
              <a:solidFill>
                <a:schemeClr val="tx2"/>
              </a:solidFill>
            </a:endParaRPr>
          </a:p>
        </p:txBody>
      </p:sp>
      <p:sp>
        <p:nvSpPr>
          <p:cNvPr id="423939" name="Rectangle 2"/>
          <p:cNvSpPr>
            <a:spLocks noChangeArrowheads="1"/>
          </p:cNvSpPr>
          <p:nvPr/>
        </p:nvSpPr>
        <p:spPr bwMode="auto">
          <a:xfrm>
            <a:off x="0" y="1000125"/>
            <a:ext cx="9144000" cy="39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r>
              <a:rPr lang="pt-PT" sz="2000" b="1">
                <a:solidFill>
                  <a:schemeClr val="tx2"/>
                </a:solidFill>
              </a:rPr>
              <a:t>OS  DESAFIOS  DO  PRESENTE</a:t>
            </a:r>
            <a:endParaRPr lang="en-GB" sz="2000">
              <a:latin typeface="Calibri" charset="0"/>
            </a:endParaRPr>
          </a:p>
        </p:txBody>
      </p:sp>
      <p:grpSp>
        <p:nvGrpSpPr>
          <p:cNvPr id="423940" name="Group 2"/>
          <p:cNvGrpSpPr>
            <a:grpSpLocks/>
          </p:cNvGrpSpPr>
          <p:nvPr/>
        </p:nvGrpSpPr>
        <p:grpSpPr bwMode="auto">
          <a:xfrm>
            <a:off x="785812" y="2214562"/>
            <a:ext cx="6939484" cy="3504640"/>
            <a:chOff x="242" y="1425"/>
            <a:chExt cx="10929" cy="5517"/>
          </a:xfrm>
        </p:grpSpPr>
        <p:sp>
          <p:nvSpPr>
            <p:cNvPr id="423942" name="Text Box 3"/>
            <p:cNvSpPr txBox="1">
              <a:spLocks noChangeArrowheads="1"/>
            </p:cNvSpPr>
            <p:nvPr/>
          </p:nvSpPr>
          <p:spPr bwMode="auto">
            <a:xfrm>
              <a:off x="6818" y="4104"/>
              <a:ext cx="1291" cy="784"/>
            </a:xfrm>
            <a:prstGeom prst="rect">
              <a:avLst/>
            </a:prstGeom>
            <a:solidFill>
              <a:srgbClr val="FFFFFF"/>
            </a:solidFill>
            <a:ln w="9525">
              <a:solidFill>
                <a:srgbClr val="FFFFFF"/>
              </a:solidFill>
              <a:miter lim="800000"/>
              <a:headEnd/>
              <a:tailEnd/>
            </a:ln>
          </p:spPr>
          <p:txBody>
            <a:bodyPr>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spcAft>
                  <a:spcPts val="1002"/>
                </a:spcAft>
              </a:pPr>
              <a:r>
                <a:rPr lang="en-US" sz="900" b="1">
                  <a:latin typeface="Calibri" charset="0"/>
                </a:rPr>
                <a:t>  </a:t>
              </a:r>
              <a:r>
                <a:rPr lang="en-US" sz="900" b="1">
                  <a:solidFill>
                    <a:srgbClr val="C00000"/>
                  </a:solidFill>
                  <a:latin typeface="Calibri" charset="0"/>
                </a:rPr>
                <a:t>demand</a:t>
              </a:r>
            </a:p>
            <a:p>
              <a:pPr eaLnBrk="1" hangingPunct="1">
                <a:spcAft>
                  <a:spcPts val="1002"/>
                </a:spcAft>
              </a:pPr>
              <a:r>
                <a:rPr lang="en-US" sz="900" b="1">
                  <a:solidFill>
                    <a:srgbClr val="C00000"/>
                  </a:solidFill>
                  <a:latin typeface="Calibri" charset="0"/>
                </a:rPr>
                <a:t>response</a:t>
              </a:r>
              <a:endParaRPr lang="en-US">
                <a:solidFill>
                  <a:srgbClr val="C00000"/>
                </a:solidFill>
                <a:latin typeface="Calibri" charset="0"/>
              </a:endParaRPr>
            </a:p>
          </p:txBody>
        </p:sp>
        <p:sp>
          <p:nvSpPr>
            <p:cNvPr id="423943" name="Text Box 4"/>
            <p:cNvSpPr txBox="1">
              <a:spLocks noChangeArrowheads="1"/>
            </p:cNvSpPr>
            <p:nvPr/>
          </p:nvSpPr>
          <p:spPr bwMode="auto">
            <a:xfrm>
              <a:off x="8305" y="4104"/>
              <a:ext cx="1040" cy="784"/>
            </a:xfrm>
            <a:prstGeom prst="rect">
              <a:avLst/>
            </a:prstGeom>
            <a:solidFill>
              <a:srgbClr val="FFFFFF"/>
            </a:solidFill>
            <a:ln w="9525">
              <a:solidFill>
                <a:srgbClr val="FFFFFF"/>
              </a:solidFill>
              <a:miter lim="800000"/>
              <a:headEnd/>
              <a:tailEnd/>
            </a:ln>
          </p:spPr>
          <p:txBody>
            <a:bodyPr>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spcAft>
                  <a:spcPts val="1002"/>
                </a:spcAft>
              </a:pPr>
              <a:r>
                <a:rPr lang="en-US" sz="900" b="1">
                  <a:latin typeface="Calibri" charset="0"/>
                </a:rPr>
                <a:t>inelastic   </a:t>
              </a:r>
            </a:p>
            <a:p>
              <a:pPr eaLnBrk="1" hangingPunct="1">
                <a:spcAft>
                  <a:spcPts val="1002"/>
                </a:spcAft>
              </a:pPr>
              <a:r>
                <a:rPr lang="en-US" sz="900" b="1">
                  <a:latin typeface="Calibri" charset="0"/>
                </a:rPr>
                <a:t>demand</a:t>
              </a:r>
              <a:endParaRPr lang="en-US">
                <a:latin typeface="Calibri" charset="0"/>
              </a:endParaRPr>
            </a:p>
          </p:txBody>
        </p:sp>
        <p:sp>
          <p:nvSpPr>
            <p:cNvPr id="423944" name="Text Box 5"/>
            <p:cNvSpPr txBox="1">
              <a:spLocks noChangeArrowheads="1"/>
            </p:cNvSpPr>
            <p:nvPr/>
          </p:nvSpPr>
          <p:spPr bwMode="auto">
            <a:xfrm>
              <a:off x="7428" y="6158"/>
              <a:ext cx="1027" cy="784"/>
            </a:xfrm>
            <a:prstGeom prst="rect">
              <a:avLst/>
            </a:prstGeom>
            <a:solidFill>
              <a:srgbClr val="FFFFFF"/>
            </a:solidFill>
            <a:ln w="9525">
              <a:solidFill>
                <a:srgbClr val="FFFFFF"/>
              </a:solidFill>
              <a:miter lim="800000"/>
              <a:headEnd/>
              <a:tailEnd/>
            </a:ln>
          </p:spPr>
          <p:txBody>
            <a:bodyPr>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spcAft>
                  <a:spcPts val="1002"/>
                </a:spcAft>
              </a:pPr>
              <a:r>
                <a:rPr lang="en-US" sz="900" b="1" i="1">
                  <a:latin typeface="Calibri" charset="0"/>
                </a:rPr>
                <a:t>peak</a:t>
              </a:r>
            </a:p>
            <a:p>
              <a:pPr eaLnBrk="1" hangingPunct="1">
                <a:spcAft>
                  <a:spcPts val="1002"/>
                </a:spcAft>
              </a:pPr>
              <a:r>
                <a:rPr lang="en-US" sz="900" b="1" i="1">
                  <a:latin typeface="Calibri" charset="0"/>
                </a:rPr>
                <a:t>demand</a:t>
              </a:r>
              <a:endParaRPr lang="en-US">
                <a:latin typeface="Calibri" charset="0"/>
              </a:endParaRPr>
            </a:p>
          </p:txBody>
        </p:sp>
        <p:cxnSp>
          <p:nvCxnSpPr>
            <p:cNvPr id="423945" name="AutoShape 6"/>
            <p:cNvCxnSpPr>
              <a:cxnSpLocks noChangeShapeType="1"/>
            </p:cNvCxnSpPr>
            <p:nvPr/>
          </p:nvCxnSpPr>
          <p:spPr bwMode="auto">
            <a:xfrm flipV="1">
              <a:off x="4155" y="2070"/>
              <a:ext cx="3420" cy="1267"/>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3946" name="AutoShape 7"/>
            <p:cNvCxnSpPr>
              <a:cxnSpLocks noChangeShapeType="1"/>
            </p:cNvCxnSpPr>
            <p:nvPr/>
          </p:nvCxnSpPr>
          <p:spPr bwMode="auto">
            <a:xfrm>
              <a:off x="2220" y="1425"/>
              <a:ext cx="0" cy="4725"/>
            </a:xfrm>
            <a:prstGeom prst="straightConnector1">
              <a:avLst/>
            </a:prstGeom>
            <a:noFill/>
            <a:ln w="25400">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423947" name="AutoShape 8"/>
            <p:cNvCxnSpPr>
              <a:cxnSpLocks noChangeShapeType="1"/>
            </p:cNvCxnSpPr>
            <p:nvPr/>
          </p:nvCxnSpPr>
          <p:spPr bwMode="auto">
            <a:xfrm>
              <a:off x="2220" y="6150"/>
              <a:ext cx="7350" cy="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423948" name="Text Box 9"/>
            <p:cNvSpPr txBox="1">
              <a:spLocks noChangeArrowheads="1"/>
            </p:cNvSpPr>
            <p:nvPr/>
          </p:nvSpPr>
          <p:spPr bwMode="auto">
            <a:xfrm>
              <a:off x="242" y="1425"/>
              <a:ext cx="1768" cy="1057"/>
            </a:xfrm>
            <a:prstGeom prst="rect">
              <a:avLst/>
            </a:prstGeom>
            <a:solidFill>
              <a:srgbClr val="FFFFFF"/>
            </a:solidFill>
            <a:ln w="9525">
              <a:solidFill>
                <a:srgbClr val="FFFFFF"/>
              </a:solidFill>
              <a:miter lim="800000"/>
              <a:headEnd/>
              <a:tailEnd/>
            </a:ln>
          </p:spPr>
          <p:txBody>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algn="r" eaLnBrk="1" hangingPunct="1">
                <a:spcAft>
                  <a:spcPts val="1002"/>
                </a:spcAft>
              </a:pPr>
              <a:r>
                <a:rPr lang="pt-PT" sz="900" b="1">
                  <a:solidFill>
                    <a:schemeClr val="tx2"/>
                  </a:solidFill>
                  <a:latin typeface="Calibri" charset="0"/>
                </a:rPr>
                <a:t>WHOLESALE</a:t>
              </a:r>
            </a:p>
            <a:p>
              <a:pPr algn="r" eaLnBrk="1" hangingPunct="1">
                <a:spcAft>
                  <a:spcPts val="1002"/>
                </a:spcAft>
              </a:pPr>
              <a:r>
                <a:rPr lang="pt-PT" sz="900" b="1">
                  <a:solidFill>
                    <a:schemeClr val="tx2"/>
                  </a:solidFill>
                  <a:latin typeface="Calibri" charset="0"/>
                </a:rPr>
                <a:t>MARKET  </a:t>
              </a:r>
            </a:p>
            <a:p>
              <a:pPr algn="r" eaLnBrk="1" hangingPunct="1">
                <a:spcAft>
                  <a:spcPts val="1002"/>
                </a:spcAft>
              </a:pPr>
              <a:r>
                <a:rPr lang="pt-PT" sz="900" b="1">
                  <a:solidFill>
                    <a:schemeClr val="tx2"/>
                  </a:solidFill>
                  <a:latin typeface="Calibri" charset="0"/>
                </a:rPr>
                <a:t>PRICE</a:t>
              </a:r>
              <a:endParaRPr lang="en-US">
                <a:solidFill>
                  <a:schemeClr val="tx2"/>
                </a:solidFill>
                <a:latin typeface="Calibri" charset="0"/>
              </a:endParaRPr>
            </a:p>
          </p:txBody>
        </p:sp>
        <p:cxnSp>
          <p:nvCxnSpPr>
            <p:cNvPr id="423949" name="AutoShape 10"/>
            <p:cNvCxnSpPr>
              <a:cxnSpLocks noChangeShapeType="1"/>
            </p:cNvCxnSpPr>
            <p:nvPr/>
          </p:nvCxnSpPr>
          <p:spPr bwMode="auto">
            <a:xfrm>
              <a:off x="2220" y="5313"/>
              <a:ext cx="274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23950" name="AutoShape 11"/>
            <p:cNvCxnSpPr>
              <a:cxnSpLocks noChangeShapeType="1"/>
            </p:cNvCxnSpPr>
            <p:nvPr/>
          </p:nvCxnSpPr>
          <p:spPr bwMode="auto">
            <a:xfrm>
              <a:off x="4965" y="4605"/>
              <a:ext cx="69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23951" name="AutoShape 12"/>
            <p:cNvCxnSpPr>
              <a:cxnSpLocks noChangeShapeType="1"/>
            </p:cNvCxnSpPr>
            <p:nvPr/>
          </p:nvCxnSpPr>
          <p:spPr bwMode="auto">
            <a:xfrm flipV="1">
              <a:off x="5655" y="3855"/>
              <a:ext cx="0" cy="75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23952" name="AutoShape 13"/>
            <p:cNvCxnSpPr>
              <a:cxnSpLocks noChangeShapeType="1"/>
            </p:cNvCxnSpPr>
            <p:nvPr/>
          </p:nvCxnSpPr>
          <p:spPr bwMode="auto">
            <a:xfrm>
              <a:off x="5655" y="3855"/>
              <a:ext cx="115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23953" name="AutoShape 14"/>
            <p:cNvCxnSpPr>
              <a:cxnSpLocks noChangeShapeType="1"/>
            </p:cNvCxnSpPr>
            <p:nvPr/>
          </p:nvCxnSpPr>
          <p:spPr bwMode="auto">
            <a:xfrm flipV="1">
              <a:off x="6810" y="3225"/>
              <a:ext cx="0" cy="63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23954" name="AutoShape 15"/>
            <p:cNvCxnSpPr>
              <a:cxnSpLocks noChangeShapeType="1"/>
            </p:cNvCxnSpPr>
            <p:nvPr/>
          </p:nvCxnSpPr>
          <p:spPr bwMode="auto">
            <a:xfrm>
              <a:off x="6810" y="3225"/>
              <a:ext cx="84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23955" name="AutoShape 16"/>
            <p:cNvCxnSpPr>
              <a:cxnSpLocks noChangeShapeType="1"/>
            </p:cNvCxnSpPr>
            <p:nvPr/>
          </p:nvCxnSpPr>
          <p:spPr bwMode="auto">
            <a:xfrm flipV="1">
              <a:off x="7650" y="2070"/>
              <a:ext cx="0" cy="1155"/>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23956" name="AutoShape 17"/>
            <p:cNvCxnSpPr>
              <a:cxnSpLocks noChangeShapeType="1"/>
            </p:cNvCxnSpPr>
            <p:nvPr/>
          </p:nvCxnSpPr>
          <p:spPr bwMode="auto">
            <a:xfrm>
              <a:off x="7650" y="2070"/>
              <a:ext cx="54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23957" name="AutoShape 18"/>
            <p:cNvCxnSpPr>
              <a:cxnSpLocks noChangeShapeType="1"/>
            </p:cNvCxnSpPr>
            <p:nvPr/>
          </p:nvCxnSpPr>
          <p:spPr bwMode="auto">
            <a:xfrm>
              <a:off x="7905" y="1680"/>
              <a:ext cx="0" cy="4470"/>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423958" name="AutoShape 19"/>
            <p:cNvCxnSpPr>
              <a:cxnSpLocks noChangeShapeType="1"/>
            </p:cNvCxnSpPr>
            <p:nvPr/>
          </p:nvCxnSpPr>
          <p:spPr bwMode="auto">
            <a:xfrm>
              <a:off x="6810" y="1770"/>
              <a:ext cx="1095" cy="2460"/>
            </a:xfrm>
            <a:prstGeom prst="straightConnector1">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cxnSp>
        <p:sp>
          <p:nvSpPr>
            <p:cNvPr id="423959" name="Text Box 20"/>
            <p:cNvSpPr txBox="1">
              <a:spLocks noChangeArrowheads="1"/>
            </p:cNvSpPr>
            <p:nvPr/>
          </p:nvSpPr>
          <p:spPr bwMode="auto">
            <a:xfrm>
              <a:off x="9047" y="6291"/>
              <a:ext cx="829" cy="388"/>
            </a:xfrm>
            <a:prstGeom prst="rect">
              <a:avLst/>
            </a:prstGeom>
            <a:solidFill>
              <a:srgbClr val="FFFFFF"/>
            </a:solidFill>
            <a:ln w="9525">
              <a:solidFill>
                <a:srgbClr val="FFFFFF"/>
              </a:solidFill>
              <a:miter lim="800000"/>
              <a:headEnd/>
              <a:tailEnd/>
            </a:ln>
          </p:spPr>
          <p:txBody>
            <a:bodyPr>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spcAft>
                  <a:spcPts val="1002"/>
                </a:spcAft>
              </a:pPr>
              <a:r>
                <a:rPr lang="pt-PT" sz="1000" b="1">
                  <a:solidFill>
                    <a:schemeClr val="tx2"/>
                  </a:solidFill>
                  <a:latin typeface="Calibri" charset="0"/>
                </a:rPr>
                <a:t>MW</a:t>
              </a:r>
              <a:endParaRPr lang="en-US">
                <a:solidFill>
                  <a:schemeClr val="tx2"/>
                </a:solidFill>
                <a:latin typeface="Calibri" charset="0"/>
              </a:endParaRPr>
            </a:p>
          </p:txBody>
        </p:sp>
        <p:sp>
          <p:nvSpPr>
            <p:cNvPr id="423960" name="Text Box 21"/>
            <p:cNvSpPr txBox="1">
              <a:spLocks noChangeArrowheads="1"/>
            </p:cNvSpPr>
            <p:nvPr/>
          </p:nvSpPr>
          <p:spPr bwMode="auto">
            <a:xfrm>
              <a:off x="2599" y="2370"/>
              <a:ext cx="3056" cy="855"/>
            </a:xfrm>
            <a:prstGeom prst="rect">
              <a:avLst/>
            </a:prstGeom>
            <a:solidFill>
              <a:srgbClr val="FFFFFF"/>
            </a:solidFill>
            <a:ln w="9525">
              <a:solidFill>
                <a:srgbClr val="FFFFFF"/>
              </a:solidFill>
              <a:miter lim="800000"/>
              <a:headEnd/>
              <a:tailEnd/>
            </a:ln>
          </p:spPr>
          <p:txBody>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spcAft>
                  <a:spcPts val="1002"/>
                </a:spcAft>
              </a:pPr>
              <a:r>
                <a:rPr lang="en-US" sz="900" i="1">
                  <a:latin typeface="Calibri" charset="0"/>
                </a:rPr>
                <a:t>different  prices  corresponding  to </a:t>
              </a:r>
            </a:p>
            <a:p>
              <a:pPr eaLnBrk="1" hangingPunct="1">
                <a:spcAft>
                  <a:spcPts val="1002"/>
                </a:spcAft>
              </a:pPr>
              <a:r>
                <a:rPr lang="en-US" sz="900" i="1">
                  <a:latin typeface="Calibri" charset="0"/>
                </a:rPr>
                <a:t>different  generation  technologies</a:t>
              </a:r>
              <a:endParaRPr lang="en-US">
                <a:latin typeface="Calibri" charset="0"/>
              </a:endParaRPr>
            </a:p>
          </p:txBody>
        </p:sp>
        <p:cxnSp>
          <p:nvCxnSpPr>
            <p:cNvPr id="423961" name="AutoShape 22"/>
            <p:cNvCxnSpPr>
              <a:cxnSpLocks noChangeShapeType="1"/>
            </p:cNvCxnSpPr>
            <p:nvPr/>
          </p:nvCxnSpPr>
          <p:spPr bwMode="auto">
            <a:xfrm>
              <a:off x="4155" y="3337"/>
              <a:ext cx="1125" cy="1178"/>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3962" name="AutoShape 23"/>
            <p:cNvCxnSpPr>
              <a:cxnSpLocks noChangeShapeType="1"/>
            </p:cNvCxnSpPr>
            <p:nvPr/>
          </p:nvCxnSpPr>
          <p:spPr bwMode="auto">
            <a:xfrm flipH="1">
              <a:off x="3480" y="3337"/>
              <a:ext cx="675" cy="1898"/>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3963" name="AutoShape 24"/>
            <p:cNvCxnSpPr>
              <a:cxnSpLocks noChangeShapeType="1"/>
            </p:cNvCxnSpPr>
            <p:nvPr/>
          </p:nvCxnSpPr>
          <p:spPr bwMode="auto">
            <a:xfrm>
              <a:off x="4155" y="3337"/>
              <a:ext cx="1965" cy="443"/>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3964" name="AutoShape 25"/>
            <p:cNvCxnSpPr>
              <a:cxnSpLocks noChangeShapeType="1"/>
            </p:cNvCxnSpPr>
            <p:nvPr/>
          </p:nvCxnSpPr>
          <p:spPr bwMode="auto">
            <a:xfrm flipV="1">
              <a:off x="4155" y="3222"/>
              <a:ext cx="2520" cy="112"/>
            </a:xfrm>
            <a:prstGeom prst="straightConnector1">
              <a:avLst/>
            </a:prstGeom>
            <a:noFill/>
            <a:ln w="31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8" name="AutoShape 26"/>
            <p:cNvSpPr>
              <a:spLocks noChangeArrowheads="1"/>
            </p:cNvSpPr>
            <p:nvPr/>
          </p:nvSpPr>
          <p:spPr bwMode="auto">
            <a:xfrm>
              <a:off x="7776" y="1994"/>
              <a:ext cx="204" cy="142"/>
            </a:xfrm>
            <a:prstGeom prst="flowChartConnector">
              <a:avLst/>
            </a:prstGeom>
            <a:solidFill>
              <a:srgbClr val="C0504D"/>
            </a:solidFill>
            <a:ln w="38100" algn="ctr">
              <a:solidFill>
                <a:srgbClr val="F2F2F2"/>
              </a:solidFill>
              <a:round/>
              <a:headEnd/>
              <a:tailEnd/>
            </a:ln>
            <a:effectLst>
              <a:outerShdw dist="28398" dir="3806097" algn="ctr" rotWithShape="0">
                <a:srgbClr val="622423">
                  <a:alpha val="50000"/>
                </a:srgbClr>
              </a:outerShdw>
            </a:effectLst>
          </p:spPr>
          <p:txBody>
            <a:bodyPr/>
            <a:lstStyle/>
            <a:p>
              <a:pPr>
                <a:defRPr/>
              </a:pPr>
              <a:endParaRPr lang="en-US" dirty="0">
                <a:latin typeface="+mn-lt"/>
                <a:ea typeface="+mn-ea"/>
                <a:cs typeface="+mn-cs"/>
              </a:endParaRPr>
            </a:p>
          </p:txBody>
        </p:sp>
        <p:sp>
          <p:nvSpPr>
            <p:cNvPr id="29" name="AutoShape 27"/>
            <p:cNvSpPr>
              <a:spLocks noChangeArrowheads="1"/>
            </p:cNvSpPr>
            <p:nvPr/>
          </p:nvSpPr>
          <p:spPr bwMode="auto">
            <a:xfrm>
              <a:off x="7290" y="3082"/>
              <a:ext cx="206" cy="142"/>
            </a:xfrm>
            <a:prstGeom prst="flowChartConnector">
              <a:avLst/>
            </a:prstGeom>
            <a:solidFill>
              <a:srgbClr val="C0504D"/>
            </a:solidFill>
            <a:ln w="38100" algn="ctr">
              <a:solidFill>
                <a:srgbClr val="F2F2F2"/>
              </a:solidFill>
              <a:round/>
              <a:headEnd/>
              <a:tailEnd/>
            </a:ln>
            <a:effectLst>
              <a:outerShdw dist="28398" dir="3806097" algn="ctr" rotWithShape="0">
                <a:srgbClr val="622423">
                  <a:alpha val="50000"/>
                </a:srgbClr>
              </a:outerShdw>
            </a:effectLst>
          </p:spPr>
          <p:txBody>
            <a:bodyPr/>
            <a:lstStyle/>
            <a:p>
              <a:pPr>
                <a:defRPr/>
              </a:pPr>
              <a:endParaRPr lang="en-US" dirty="0">
                <a:latin typeface="+mn-lt"/>
                <a:ea typeface="+mn-ea"/>
                <a:cs typeface="+mn-cs"/>
              </a:endParaRPr>
            </a:p>
          </p:txBody>
        </p:sp>
        <p:cxnSp>
          <p:nvCxnSpPr>
            <p:cNvPr id="423967" name="AutoShape 28"/>
            <p:cNvCxnSpPr>
              <a:cxnSpLocks noChangeShapeType="1"/>
            </p:cNvCxnSpPr>
            <p:nvPr/>
          </p:nvCxnSpPr>
          <p:spPr bwMode="auto">
            <a:xfrm>
              <a:off x="8370" y="2070"/>
              <a:ext cx="677" cy="0"/>
            </a:xfrm>
            <a:prstGeom prst="straightConnector1">
              <a:avLst/>
            </a:prstGeom>
            <a:noFill/>
            <a:ln w="9525">
              <a:solidFill>
                <a:srgbClr val="000000"/>
              </a:solidFill>
              <a:round/>
              <a:headEnd type="stealth" w="med" len="med"/>
              <a:tailEnd/>
            </a:ln>
            <a:extLst>
              <a:ext uri="{909E8E84-426E-40dd-AFC4-6F175D3DCCD1}">
                <a14:hiddenFill xmlns:a14="http://schemas.microsoft.com/office/drawing/2010/main">
                  <a:noFill/>
                </a14:hiddenFill>
              </a:ext>
            </a:extLst>
          </p:spPr>
        </p:cxnSp>
        <p:cxnSp>
          <p:nvCxnSpPr>
            <p:cNvPr id="423968" name="AutoShape 29"/>
            <p:cNvCxnSpPr>
              <a:cxnSpLocks noChangeShapeType="1"/>
            </p:cNvCxnSpPr>
            <p:nvPr/>
          </p:nvCxnSpPr>
          <p:spPr bwMode="auto">
            <a:xfrm>
              <a:off x="8110" y="3225"/>
              <a:ext cx="937" cy="0"/>
            </a:xfrm>
            <a:prstGeom prst="straightConnector1">
              <a:avLst/>
            </a:prstGeom>
            <a:noFill/>
            <a:ln w="9525">
              <a:solidFill>
                <a:srgbClr val="000000"/>
              </a:solidFill>
              <a:round/>
              <a:headEnd type="stealth" w="med" len="med"/>
              <a:tailEnd/>
            </a:ln>
            <a:extLst>
              <a:ext uri="{909E8E84-426E-40dd-AFC4-6F175D3DCCD1}">
                <a14:hiddenFill xmlns:a14="http://schemas.microsoft.com/office/drawing/2010/main">
                  <a:noFill/>
                </a14:hiddenFill>
              </a:ext>
            </a:extLst>
          </p:spPr>
        </p:cxnSp>
        <p:sp>
          <p:nvSpPr>
            <p:cNvPr id="423969" name="Text Box 30"/>
            <p:cNvSpPr txBox="1">
              <a:spLocks noChangeArrowheads="1"/>
            </p:cNvSpPr>
            <p:nvPr/>
          </p:nvSpPr>
          <p:spPr bwMode="auto">
            <a:xfrm>
              <a:off x="8795" y="1779"/>
              <a:ext cx="2255" cy="784"/>
            </a:xfrm>
            <a:prstGeom prst="rect">
              <a:avLst/>
            </a:prstGeom>
            <a:solidFill>
              <a:srgbClr val="FFFFFF"/>
            </a:solidFill>
            <a:ln w="9525">
              <a:solidFill>
                <a:srgbClr val="FFFFFF"/>
              </a:solidFill>
              <a:miter lim="800000"/>
              <a:headEnd/>
              <a:tailEnd/>
            </a:ln>
          </p:spPr>
          <p:txBody>
            <a:bodyPr>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spcAft>
                  <a:spcPts val="1002"/>
                </a:spcAft>
              </a:pPr>
              <a:r>
                <a:rPr lang="en-US" sz="900" i="1">
                  <a:latin typeface="Calibri" charset="0"/>
                </a:rPr>
                <a:t>price  without  </a:t>
              </a:r>
            </a:p>
            <a:p>
              <a:pPr eaLnBrk="1" hangingPunct="1">
                <a:spcAft>
                  <a:spcPts val="1002"/>
                </a:spcAft>
              </a:pPr>
              <a:r>
                <a:rPr lang="en-US" sz="900" i="1">
                  <a:latin typeface="Calibri" charset="0"/>
                </a:rPr>
                <a:t>demand  response</a:t>
              </a:r>
              <a:endParaRPr lang="en-US">
                <a:latin typeface="Calibri" charset="0"/>
              </a:endParaRPr>
            </a:p>
          </p:txBody>
        </p:sp>
        <p:sp>
          <p:nvSpPr>
            <p:cNvPr id="423970" name="Text Box 31"/>
            <p:cNvSpPr txBox="1">
              <a:spLocks noChangeArrowheads="1"/>
            </p:cNvSpPr>
            <p:nvPr/>
          </p:nvSpPr>
          <p:spPr bwMode="auto">
            <a:xfrm>
              <a:off x="8916" y="2890"/>
              <a:ext cx="2255" cy="784"/>
            </a:xfrm>
            <a:prstGeom prst="rect">
              <a:avLst/>
            </a:prstGeom>
            <a:solidFill>
              <a:srgbClr val="FFFFFF"/>
            </a:solidFill>
            <a:ln w="9525">
              <a:solidFill>
                <a:srgbClr val="FFFFFF"/>
              </a:solidFill>
              <a:miter lim="800000"/>
              <a:headEnd/>
              <a:tailEnd/>
            </a:ln>
          </p:spPr>
          <p:txBody>
            <a:bodyPr>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spcAft>
                  <a:spcPts val="1002"/>
                </a:spcAft>
              </a:pPr>
              <a:r>
                <a:rPr lang="en-US" sz="900" i="1">
                  <a:latin typeface="Calibri" charset="0"/>
                </a:rPr>
                <a:t>price  with  </a:t>
              </a:r>
            </a:p>
            <a:p>
              <a:pPr eaLnBrk="1" hangingPunct="1">
                <a:spcAft>
                  <a:spcPts val="1002"/>
                </a:spcAft>
              </a:pPr>
              <a:r>
                <a:rPr lang="en-US" sz="900" i="1">
                  <a:latin typeface="Calibri" charset="0"/>
                </a:rPr>
                <a:t>demand  response</a:t>
              </a:r>
              <a:endParaRPr lang="en-US">
                <a:latin typeface="Calibri" charset="0"/>
              </a:endParaRPr>
            </a:p>
          </p:txBody>
        </p:sp>
        <p:cxnSp>
          <p:nvCxnSpPr>
            <p:cNvPr id="423971" name="AutoShape 32"/>
            <p:cNvCxnSpPr>
              <a:cxnSpLocks noChangeShapeType="1"/>
            </p:cNvCxnSpPr>
            <p:nvPr/>
          </p:nvCxnSpPr>
          <p:spPr bwMode="auto">
            <a:xfrm>
              <a:off x="8064" y="4255"/>
              <a:ext cx="306" cy="0"/>
            </a:xfrm>
            <a:prstGeom prst="straightConnector1">
              <a:avLst/>
            </a:prstGeom>
            <a:noFill/>
            <a:ln w="9525">
              <a:solidFill>
                <a:srgbClr val="000000"/>
              </a:solidFill>
              <a:round/>
              <a:headEnd type="stealth" w="med" len="med"/>
              <a:tailEnd/>
            </a:ln>
            <a:extLst>
              <a:ext uri="{909E8E84-426E-40dd-AFC4-6F175D3DCCD1}">
                <a14:hiddenFill xmlns:a14="http://schemas.microsoft.com/office/drawing/2010/main">
                  <a:noFill/>
                </a14:hiddenFill>
              </a:ext>
            </a:extLst>
          </p:spPr>
        </p:cxnSp>
        <p:cxnSp>
          <p:nvCxnSpPr>
            <p:cNvPr id="423972" name="AutoShape 33"/>
            <p:cNvCxnSpPr>
              <a:cxnSpLocks noChangeShapeType="1"/>
            </p:cNvCxnSpPr>
            <p:nvPr/>
          </p:nvCxnSpPr>
          <p:spPr bwMode="auto">
            <a:xfrm>
              <a:off x="7495" y="3585"/>
              <a:ext cx="0" cy="520"/>
            </a:xfrm>
            <a:prstGeom prst="straightConnector1">
              <a:avLst/>
            </a:prstGeom>
            <a:noFill/>
            <a:ln w="9525">
              <a:solidFill>
                <a:srgbClr val="000000"/>
              </a:solidFill>
              <a:round/>
              <a:headEnd type="stealth" w="med" len="med"/>
              <a:tailEnd/>
            </a:ln>
            <a:extLst>
              <a:ext uri="{909E8E84-426E-40dd-AFC4-6F175D3DCCD1}">
                <a14:hiddenFill xmlns:a14="http://schemas.microsoft.com/office/drawing/2010/main">
                  <a:noFill/>
                </a14:hiddenFill>
              </a:ext>
            </a:extLst>
          </p:spPr>
        </p:cxnSp>
      </p:grpSp>
      <p:cxnSp>
        <p:nvCxnSpPr>
          <p:cNvPr id="36" name="Straight Connector 35"/>
          <p:cNvCxnSpPr/>
          <p:nvPr/>
        </p:nvCxnSpPr>
        <p:spPr>
          <a:xfrm rot="5400000">
            <a:off x="3536714" y="4464286"/>
            <a:ext cx="4989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257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85850" y="1095375"/>
            <a:ext cx="6972300" cy="4667250"/>
          </a:xfrm>
          <a:prstGeom prst="rect">
            <a:avLst/>
          </a:prstGeom>
          <a:noFill/>
          <a:ln w="9525">
            <a:noFill/>
            <a:miter lim="800000"/>
            <a:headEnd/>
            <a:tailEnd/>
          </a:ln>
        </p:spPr>
      </p:pic>
      <p:sp>
        <p:nvSpPr>
          <p:cNvPr id="5" name="CaixaDeTexto 4"/>
          <p:cNvSpPr txBox="1"/>
          <p:nvPr/>
        </p:nvSpPr>
        <p:spPr>
          <a:xfrm>
            <a:off x="395536" y="6021288"/>
            <a:ext cx="2448272" cy="261610"/>
          </a:xfrm>
          <a:prstGeom prst="rect">
            <a:avLst/>
          </a:prstGeom>
          <a:noFill/>
        </p:spPr>
        <p:txBody>
          <a:bodyPr wrap="square" rtlCol="0">
            <a:spAutoFit/>
          </a:bodyPr>
          <a:lstStyle/>
          <a:p>
            <a:r>
              <a:rPr lang="pt-PT" sz="1050" dirty="0" smtClean="0"/>
              <a:t>Fonte: EDP</a:t>
            </a:r>
            <a:endParaRPr lang="pt-PT" sz="1050" dirty="0"/>
          </a:p>
        </p:txBody>
      </p:sp>
    </p:spTree>
    <p:extLst>
      <p:ext uri="{BB962C8B-B14F-4D97-AF65-F5344CB8AC3E}">
        <p14:creationId xmlns:p14="http://schemas.microsoft.com/office/powerpoint/2010/main" val="2080150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1235" y="768474"/>
            <a:ext cx="8853253" cy="5252814"/>
          </a:xfrm>
          <a:prstGeom prst="rect">
            <a:avLst/>
          </a:prstGeom>
          <a:noFill/>
          <a:ln w="9525">
            <a:noFill/>
            <a:miter lim="800000"/>
            <a:headEnd/>
            <a:tailEnd/>
          </a:ln>
        </p:spPr>
      </p:pic>
    </p:spTree>
    <p:extLst>
      <p:ext uri="{BB962C8B-B14F-4D97-AF65-F5344CB8AC3E}">
        <p14:creationId xmlns:p14="http://schemas.microsoft.com/office/powerpoint/2010/main" val="402702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10" y="307706"/>
            <a:ext cx="8229600" cy="1143000"/>
          </a:xfrm>
        </p:spPr>
        <p:txBody>
          <a:bodyPr/>
          <a:lstStyle/>
          <a:p>
            <a:r>
              <a:rPr lang="en-US" dirty="0"/>
              <a:t>The Acid Sea</a:t>
            </a:r>
            <a:br>
              <a:rPr lang="en-US" dirty="0"/>
            </a:br>
            <a:endParaRPr lang="en-US" dirty="0"/>
          </a:p>
        </p:txBody>
      </p:sp>
      <p:sp>
        <p:nvSpPr>
          <p:cNvPr id="3" name="Content Placeholder 2"/>
          <p:cNvSpPr>
            <a:spLocks noGrp="1"/>
          </p:cNvSpPr>
          <p:nvPr>
            <p:ph idx="1"/>
          </p:nvPr>
        </p:nvSpPr>
        <p:spPr>
          <a:xfrm>
            <a:off x="29250" y="1600201"/>
            <a:ext cx="4229553" cy="677460"/>
          </a:xfrm>
        </p:spPr>
        <p:txBody>
          <a:bodyPr/>
          <a:lstStyle/>
          <a:p>
            <a:pPr marL="0" indent="0">
              <a:buNone/>
            </a:pPr>
            <a:r>
              <a:rPr lang="en-US" dirty="0" smtClean="0"/>
              <a:t> </a:t>
            </a:r>
            <a:r>
              <a:rPr lang="en-US" dirty="0" smtClean="0">
                <a:solidFill>
                  <a:srgbClr val="0000FF"/>
                </a:solidFill>
              </a:rPr>
              <a:t>The </a:t>
            </a:r>
            <a:r>
              <a:rPr lang="en-US" dirty="0">
                <a:solidFill>
                  <a:srgbClr val="0000FF"/>
                </a:solidFill>
              </a:rPr>
              <a:t>carbon dioxide we </a:t>
            </a:r>
            <a:r>
              <a:rPr lang="en-US" dirty="0" smtClean="0">
                <a:solidFill>
                  <a:srgbClr val="0000FF"/>
                </a:solidFill>
              </a:rPr>
              <a:t>pump </a:t>
            </a:r>
            <a:r>
              <a:rPr lang="en-US" dirty="0">
                <a:solidFill>
                  <a:srgbClr val="0000FF"/>
                </a:solidFill>
              </a:rPr>
              <a:t>into the air is seeping into </a:t>
            </a:r>
            <a:r>
              <a:rPr lang="en-US" dirty="0" smtClean="0">
                <a:solidFill>
                  <a:srgbClr val="0000FF"/>
                </a:solidFill>
              </a:rPr>
              <a:t>the oceans </a:t>
            </a:r>
            <a:r>
              <a:rPr lang="en-US" dirty="0">
                <a:solidFill>
                  <a:srgbClr val="0000FF"/>
                </a:solidFill>
              </a:rPr>
              <a:t>and slowly acidifying them. One hundred years </a:t>
            </a:r>
            <a:r>
              <a:rPr lang="en-US" dirty="0" smtClean="0">
                <a:solidFill>
                  <a:srgbClr val="0000FF"/>
                </a:solidFill>
              </a:rPr>
              <a:t>from now</a:t>
            </a:r>
            <a:r>
              <a:rPr lang="en-US" dirty="0">
                <a:solidFill>
                  <a:srgbClr val="0000FF"/>
                </a:solidFill>
              </a:rPr>
              <a:t>, will oysters, mussels, and coral reefs survive?</a:t>
            </a:r>
          </a:p>
        </p:txBody>
      </p:sp>
      <p:pic>
        <p:nvPicPr>
          <p:cNvPr id="4" name="Picture 3" descr="Ocean Acidification - Pictures, More From National Geographic Magaz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47" y="3100948"/>
            <a:ext cx="5101054" cy="3491942"/>
          </a:xfrm>
          <a:prstGeom prst="rect">
            <a:avLst/>
          </a:prstGeom>
        </p:spPr>
      </p:pic>
    </p:spTree>
    <p:extLst>
      <p:ext uri="{BB962C8B-B14F-4D97-AF65-F5344CB8AC3E}">
        <p14:creationId xmlns:p14="http://schemas.microsoft.com/office/powerpoint/2010/main" val="3508024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hamada rectangular 10"/>
          <p:cNvSpPr/>
          <p:nvPr/>
        </p:nvSpPr>
        <p:spPr>
          <a:xfrm>
            <a:off x="5292080" y="1988840"/>
            <a:ext cx="1296144" cy="648072"/>
          </a:xfrm>
          <a:prstGeom prst="wedgeRectCallou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Chaveta à direita 4"/>
          <p:cNvSpPr/>
          <p:nvPr/>
        </p:nvSpPr>
        <p:spPr>
          <a:xfrm>
            <a:off x="7596336" y="3212976"/>
            <a:ext cx="216024" cy="144016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6" name="Oval 5"/>
          <p:cNvSpPr/>
          <p:nvPr/>
        </p:nvSpPr>
        <p:spPr>
          <a:xfrm>
            <a:off x="7956376" y="3789040"/>
            <a:ext cx="648072" cy="36004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6"/>
          <p:cNvSpPr txBox="1"/>
          <p:nvPr/>
        </p:nvSpPr>
        <p:spPr>
          <a:xfrm>
            <a:off x="8066484" y="3830851"/>
            <a:ext cx="537964" cy="246221"/>
          </a:xfrm>
          <a:prstGeom prst="rect">
            <a:avLst/>
          </a:prstGeom>
          <a:noFill/>
        </p:spPr>
        <p:txBody>
          <a:bodyPr wrap="square" rtlCol="0">
            <a:spAutoFit/>
          </a:bodyPr>
          <a:lstStyle/>
          <a:p>
            <a:r>
              <a:rPr lang="pt-PT" sz="1000" b="1" dirty="0" smtClean="0">
                <a:solidFill>
                  <a:schemeClr val="bg1"/>
                </a:solidFill>
              </a:rPr>
              <a:t>X 0,76</a:t>
            </a:r>
            <a:endParaRPr lang="pt-PT" sz="1000" b="1" dirty="0">
              <a:solidFill>
                <a:schemeClr val="bg1"/>
              </a:solidFill>
            </a:endParaRPr>
          </a:p>
        </p:txBody>
      </p:sp>
      <p:sp>
        <p:nvSpPr>
          <p:cNvPr id="8" name="CaixaDeTexto 7"/>
          <p:cNvSpPr txBox="1"/>
          <p:nvPr/>
        </p:nvSpPr>
        <p:spPr>
          <a:xfrm>
            <a:off x="395536" y="6021288"/>
            <a:ext cx="2448272" cy="261610"/>
          </a:xfrm>
          <a:prstGeom prst="rect">
            <a:avLst/>
          </a:prstGeom>
          <a:noFill/>
        </p:spPr>
        <p:txBody>
          <a:bodyPr wrap="square" rtlCol="0">
            <a:spAutoFit/>
          </a:bodyPr>
          <a:lstStyle/>
          <a:p>
            <a:r>
              <a:rPr lang="pt-PT" sz="1050" dirty="0" smtClean="0"/>
              <a:t>Fonte: APREN</a:t>
            </a:r>
            <a:endParaRPr lang="pt-PT" sz="1050" dirty="0"/>
          </a:p>
        </p:txBody>
      </p:sp>
      <p:graphicFrame>
        <p:nvGraphicFramePr>
          <p:cNvPr id="10" name="Gráfico 9"/>
          <p:cNvGraphicFramePr/>
          <p:nvPr/>
        </p:nvGraphicFramePr>
        <p:xfrm>
          <a:off x="1562099" y="1900237"/>
          <a:ext cx="6019801" cy="3328963"/>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Conexão recta 12"/>
          <p:cNvCxnSpPr/>
          <p:nvPr/>
        </p:nvCxnSpPr>
        <p:spPr>
          <a:xfrm>
            <a:off x="1763688" y="2420888"/>
            <a:ext cx="3528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xão recta 13"/>
          <p:cNvCxnSpPr/>
          <p:nvPr/>
        </p:nvCxnSpPr>
        <p:spPr>
          <a:xfrm>
            <a:off x="6588224" y="2420888"/>
            <a:ext cx="792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3607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amada rectangular 11"/>
          <p:cNvSpPr/>
          <p:nvPr/>
        </p:nvSpPr>
        <p:spPr>
          <a:xfrm>
            <a:off x="6372200" y="2780928"/>
            <a:ext cx="1512168" cy="720080"/>
          </a:xfrm>
          <a:prstGeom prst="wedgeRectCallou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Chaveta à direita 4"/>
          <p:cNvSpPr/>
          <p:nvPr/>
        </p:nvSpPr>
        <p:spPr>
          <a:xfrm>
            <a:off x="7596336" y="3861048"/>
            <a:ext cx="216024" cy="10081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6" name="Oval 5"/>
          <p:cNvSpPr/>
          <p:nvPr/>
        </p:nvSpPr>
        <p:spPr>
          <a:xfrm>
            <a:off x="7956376" y="4221088"/>
            <a:ext cx="648072" cy="360040"/>
          </a:xfrm>
          <a:prstGeom prst="ellips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6"/>
          <p:cNvSpPr txBox="1"/>
          <p:nvPr/>
        </p:nvSpPr>
        <p:spPr>
          <a:xfrm>
            <a:off x="8066484" y="4274046"/>
            <a:ext cx="537964" cy="246221"/>
          </a:xfrm>
          <a:prstGeom prst="rect">
            <a:avLst/>
          </a:prstGeom>
          <a:noFill/>
        </p:spPr>
        <p:txBody>
          <a:bodyPr wrap="square" rtlCol="0">
            <a:spAutoFit/>
          </a:bodyPr>
          <a:lstStyle/>
          <a:p>
            <a:r>
              <a:rPr lang="pt-PT" sz="1000" b="1" dirty="0" smtClean="0">
                <a:solidFill>
                  <a:schemeClr val="bg1"/>
                </a:solidFill>
              </a:rPr>
              <a:t>X 0,54</a:t>
            </a:r>
            <a:endParaRPr lang="pt-PT" sz="1000" b="1" dirty="0">
              <a:solidFill>
                <a:schemeClr val="bg1"/>
              </a:solidFill>
            </a:endParaRPr>
          </a:p>
        </p:txBody>
      </p:sp>
      <p:sp>
        <p:nvSpPr>
          <p:cNvPr id="8" name="CaixaDeTexto 7"/>
          <p:cNvSpPr txBox="1"/>
          <p:nvPr/>
        </p:nvSpPr>
        <p:spPr>
          <a:xfrm>
            <a:off x="395536" y="6021288"/>
            <a:ext cx="2448272" cy="261610"/>
          </a:xfrm>
          <a:prstGeom prst="rect">
            <a:avLst/>
          </a:prstGeom>
          <a:noFill/>
        </p:spPr>
        <p:txBody>
          <a:bodyPr wrap="square" rtlCol="0">
            <a:spAutoFit/>
          </a:bodyPr>
          <a:lstStyle/>
          <a:p>
            <a:r>
              <a:rPr lang="pt-PT" sz="1050" dirty="0" smtClean="0"/>
              <a:t>Fonte: APREN</a:t>
            </a:r>
            <a:endParaRPr lang="pt-PT" sz="1050" dirty="0"/>
          </a:p>
        </p:txBody>
      </p:sp>
      <p:graphicFrame>
        <p:nvGraphicFramePr>
          <p:cNvPr id="10" name="Gráfico 9"/>
          <p:cNvGraphicFramePr/>
          <p:nvPr/>
        </p:nvGraphicFramePr>
        <p:xfrm>
          <a:off x="1476374" y="1900237"/>
          <a:ext cx="6191251" cy="3256955"/>
        </p:xfrm>
        <a:graphic>
          <a:graphicData uri="http://schemas.openxmlformats.org/drawingml/2006/chart">
            <c:chart xmlns:c="http://schemas.openxmlformats.org/drawingml/2006/chart" xmlns:r="http://schemas.openxmlformats.org/officeDocument/2006/relationships" r:id="rId2"/>
          </a:graphicData>
        </a:graphic>
      </p:graphicFrame>
      <p:sp>
        <p:nvSpPr>
          <p:cNvPr id="11" name="CaixaDeTexto 1"/>
          <p:cNvSpPr txBox="1"/>
          <p:nvPr/>
        </p:nvSpPr>
        <p:spPr>
          <a:xfrm>
            <a:off x="6372200" y="2780928"/>
            <a:ext cx="1440160" cy="7920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PT" sz="1000" dirty="0" smtClean="0"/>
              <a:t>Pagamento de uma contrapartida ao Estado no total de 101 M€ para a atribuição de 132 MW</a:t>
            </a:r>
            <a:endParaRPr lang="pt-PT" sz="1000" dirty="0"/>
          </a:p>
        </p:txBody>
      </p:sp>
    </p:spTree>
    <p:extLst>
      <p:ext uri="{BB962C8B-B14F-4D97-AF65-F5344CB8AC3E}">
        <p14:creationId xmlns:p14="http://schemas.microsoft.com/office/powerpoint/2010/main" val="3369523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hidden="1"/>
          <p:cNvGraphicFramePr>
            <a:graphicFrameLocks/>
          </p:cNvGraphicFramePr>
          <p:nvPr>
            <p:custDataLst>
              <p:tags r:id="rId2"/>
            </p:custDataLst>
          </p:nvPr>
        </p:nvGraphicFramePr>
        <p:xfrm>
          <a:off x="0" y="0"/>
          <a:ext cx="146538" cy="158750"/>
        </p:xfrm>
        <a:graphic>
          <a:graphicData uri="http://schemas.openxmlformats.org/presentationml/2006/ole">
            <mc:AlternateContent xmlns:mc="http://schemas.openxmlformats.org/markup-compatibility/2006">
              <mc:Choice xmlns:v="urn:schemas-microsoft-com:vml" Requires="v">
                <p:oleObj spid="_x0000_s11293" name="think-cell Slide" r:id="rId67" imgW="0" imgH="0" progId="TCLayout.ActiveDocument.1">
                  <p:embed/>
                </p:oleObj>
              </mc:Choice>
              <mc:Fallback>
                <p:oleObj name="think-cell Slide" r:id="rId67" imgW="0" imgH="0" progId="TCLayout.ActiveDocument.1">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465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tangle 27" hidden="1"/>
          <p:cNvSpPr/>
          <p:nvPr>
            <p:custDataLst>
              <p:tags r:id="rId3"/>
            </p:custDataLst>
          </p:nvPr>
        </p:nvSpPr>
        <p:spPr bwMode="auto">
          <a:xfrm>
            <a:off x="0" y="0"/>
            <a:ext cx="146538"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pt-PT" sz="1000">
              <a:latin typeface="Calibri"/>
              <a:sym typeface="Calibri"/>
            </a:endParaRPr>
          </a:p>
        </p:txBody>
      </p:sp>
      <p:sp>
        <p:nvSpPr>
          <p:cNvPr id="17" name="Rectangle 2"/>
          <p:cNvSpPr txBox="1">
            <a:spLocks noChangeArrowheads="1"/>
          </p:cNvSpPr>
          <p:nvPr>
            <p:custDataLst>
              <p:tags r:id="rId4"/>
            </p:custDataLst>
          </p:nvPr>
        </p:nvSpPr>
        <p:spPr bwMode="auto">
          <a:xfrm>
            <a:off x="275492" y="131763"/>
            <a:ext cx="8868508" cy="704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pt-PT" sz="2400" b="1" dirty="0" smtClean="0">
                <a:latin typeface="Calibri" pitchFamily="34" charset="0"/>
                <a:cs typeface="Calibri" pitchFamily="34" charset="0"/>
              </a:rPr>
              <a:t>Desde 2006, a dependência energética caiu 8% (6% corrigindo o efeito da hidraulicidade)</a:t>
            </a:r>
          </a:p>
        </p:txBody>
      </p:sp>
      <p:sp>
        <p:nvSpPr>
          <p:cNvPr id="13" name="Rectangle 212"/>
          <p:cNvSpPr>
            <a:spLocks noChangeArrowheads="1"/>
          </p:cNvSpPr>
          <p:nvPr>
            <p:custDataLst>
              <p:tags r:id="rId5"/>
            </p:custDataLst>
          </p:nvPr>
        </p:nvSpPr>
        <p:spPr bwMode="gray">
          <a:xfrm>
            <a:off x="351692" y="1600201"/>
            <a:ext cx="3938954" cy="454637"/>
          </a:xfrm>
          <a:prstGeom prst="rect">
            <a:avLst/>
          </a:prstGeom>
          <a:noFill/>
          <a:ln w="9525">
            <a:noFill/>
            <a:miter lim="800000"/>
            <a:headEnd/>
            <a:tailEnd/>
          </a:ln>
          <a:effectLst>
            <a:outerShdw sx="1000" sy="1000" algn="ctr" rotWithShape="0">
              <a:schemeClr val="tx1"/>
            </a:outerShdw>
          </a:effectLst>
        </p:spPr>
        <p:txBody>
          <a:bodyPr wrap="square" tIns="0" bIns="54000" anchor="b">
            <a:spAutoFit/>
          </a:bodyPr>
          <a:lstStyle/>
          <a:p>
            <a:r>
              <a:rPr lang="pt-PT" sz="1400" b="1" dirty="0" smtClean="0">
                <a:solidFill>
                  <a:srgbClr val="000000"/>
                </a:solidFill>
                <a:latin typeface="Calibri" pitchFamily="34" charset="0"/>
                <a:cs typeface="Calibri" pitchFamily="34" charset="0"/>
              </a:rPr>
              <a:t>Evolução da dependência energética real</a:t>
            </a:r>
          </a:p>
          <a:p>
            <a:r>
              <a:rPr lang="pt-PT" sz="1200" dirty="0" smtClean="0">
                <a:solidFill>
                  <a:srgbClr val="000000"/>
                </a:solidFill>
                <a:latin typeface="Calibri" pitchFamily="34" charset="0"/>
                <a:cs typeface="Calibri" pitchFamily="34" charset="0"/>
              </a:rPr>
              <a:t>2000-2010P</a:t>
            </a:r>
            <a:endParaRPr lang="pt-PT" sz="1200" dirty="0">
              <a:solidFill>
                <a:srgbClr val="000000"/>
              </a:solidFill>
              <a:latin typeface="Calibri" pitchFamily="34" charset="0"/>
              <a:cs typeface="Calibri" pitchFamily="34" charset="0"/>
            </a:endParaRPr>
          </a:p>
        </p:txBody>
      </p:sp>
      <p:cxnSp>
        <p:nvCxnSpPr>
          <p:cNvPr id="20" name="Straight Connector 19"/>
          <p:cNvCxnSpPr/>
          <p:nvPr>
            <p:custDataLst>
              <p:tags r:id="rId6"/>
            </p:custDataLst>
          </p:nvPr>
        </p:nvCxnSpPr>
        <p:spPr bwMode="auto">
          <a:xfrm>
            <a:off x="351692" y="2057400"/>
            <a:ext cx="39389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Placeholder 4"/>
          <p:cNvSpPr txBox="1">
            <a:spLocks noGrp="1"/>
          </p:cNvSpPr>
          <p:nvPr>
            <p:custDataLst>
              <p:tags r:id="rId7"/>
            </p:custDataLst>
          </p:nvPr>
        </p:nvSpPr>
        <p:spPr bwMode="auto">
          <a:xfrm>
            <a:off x="8560777" y="6624638"/>
            <a:ext cx="517281" cy="260350"/>
          </a:xfrm>
          <a:prstGeom prst="rect">
            <a:avLst/>
          </a:prstGeom>
          <a:noFill/>
          <a:ln w="9525">
            <a:noFill/>
            <a:miter lim="800000"/>
            <a:headEnd/>
            <a:tailEnd/>
          </a:ln>
        </p:spPr>
        <p:txBody>
          <a:bodyPr/>
          <a:lstStyle/>
          <a:p>
            <a:pPr algn="r"/>
            <a:fld id="{2AFA33E3-F94C-495C-AA96-081B440439AE}" type="slidenum">
              <a:rPr lang="pt-PT" sz="700" smtClean="0">
                <a:latin typeface="Calibri" pitchFamily="34" charset="0"/>
              </a:rPr>
              <a:pPr algn="r"/>
              <a:t>52</a:t>
            </a:fld>
            <a:endParaRPr lang="pt-PT" sz="700">
              <a:latin typeface="Calibri" pitchFamily="34" charset="0"/>
            </a:endParaRPr>
          </a:p>
        </p:txBody>
      </p:sp>
      <p:graphicFrame>
        <p:nvGraphicFramePr>
          <p:cNvPr id="26" name="Object 25"/>
          <p:cNvGraphicFramePr>
            <a:graphicFrameLocks noChangeAspect="1"/>
          </p:cNvGraphicFramePr>
          <p:nvPr>
            <p:custDataLst>
              <p:tags r:id="rId8"/>
            </p:custDataLst>
            <p:extLst>
              <p:ext uri="{D42A27DB-BD31-4B8C-83A1-F6EECF244321}">
                <p14:modId xmlns:p14="http://schemas.microsoft.com/office/powerpoint/2010/main" val="1183199109"/>
              </p:ext>
            </p:extLst>
          </p:nvPr>
        </p:nvGraphicFramePr>
        <p:xfrm>
          <a:off x="327025" y="2416175"/>
          <a:ext cx="4056063" cy="3098800"/>
        </p:xfrm>
        <a:graphic>
          <a:graphicData uri="http://schemas.openxmlformats.org/presentationml/2006/ole">
            <mc:AlternateContent xmlns:mc="http://schemas.openxmlformats.org/markup-compatibility/2006">
              <mc:Choice xmlns:v="urn:schemas-microsoft-com:vml" Requires="v">
                <p:oleObj spid="_x0000_s11294" name="Chart" r:id="rId68" imgW="4394200" imgH="3098800" progId="MSGraph.Chart.8">
                  <p:embed followColorScheme="full"/>
                </p:oleObj>
              </mc:Choice>
              <mc:Fallback>
                <p:oleObj name="Chart" r:id="rId68" imgW="4394200" imgH="3098800" progId="MSGraph.Chart.8">
                  <p:embed followColorScheme="full"/>
                  <p:pic>
                    <p:nvPicPr>
                      <p:cNvPr id="0" name=""/>
                      <p:cNvPicPr>
                        <a:picLocks noChangeAspect="1" noChangeArrowheads="1"/>
                      </p:cNvPicPr>
                      <p:nvPr/>
                    </p:nvPicPr>
                    <p:blipFill>
                      <a:blip r:embed="rId69"/>
                      <a:srcRect/>
                      <a:stretch>
                        <a:fillRect/>
                      </a:stretch>
                    </p:blipFill>
                    <p:spPr bwMode="auto">
                      <a:xfrm>
                        <a:off x="327025" y="2416175"/>
                        <a:ext cx="4056063" cy="309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0" name="Straight Connector 89"/>
          <p:cNvCxnSpPr/>
          <p:nvPr>
            <p:custDataLst>
              <p:tags r:id="rId9"/>
            </p:custDataLst>
          </p:nvPr>
        </p:nvCxnSpPr>
        <p:spPr bwMode="auto">
          <a:xfrm flipV="1">
            <a:off x="2702169" y="2968625"/>
            <a:ext cx="0" cy="76200"/>
          </a:xfrm>
          <a:prstGeom prst="line">
            <a:avLst/>
          </a:prstGeom>
          <a:ln w="1270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custDataLst>
              <p:tags r:id="rId10"/>
            </p:custDataLst>
          </p:nvPr>
        </p:nvCxnSpPr>
        <p:spPr bwMode="auto">
          <a:xfrm>
            <a:off x="4108938" y="2968625"/>
            <a:ext cx="0" cy="1581150"/>
          </a:xfrm>
          <a:prstGeom prst="line">
            <a:avLst/>
          </a:prstGeom>
          <a:ln w="12700">
            <a:solidFill>
              <a:schemeClr val="tx1"/>
            </a:solidFill>
            <a:headEnd type="none"/>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custDataLst>
              <p:tags r:id="rId11"/>
            </p:custDataLst>
          </p:nvPr>
        </p:nvCxnSpPr>
        <p:spPr bwMode="auto">
          <a:xfrm>
            <a:off x="2702169" y="2968625"/>
            <a:ext cx="1406769" cy="0"/>
          </a:xfrm>
          <a:prstGeom prst="line">
            <a:avLst/>
          </a:prstGeom>
          <a:ln w="1270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27" name="Rectangle 26"/>
          <p:cNvSpPr/>
          <p:nvPr>
            <p:custDataLst>
              <p:tags r:id="rId12"/>
            </p:custDataLst>
          </p:nvPr>
        </p:nvSpPr>
        <p:spPr bwMode="auto">
          <a:xfrm>
            <a:off x="465992"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BBB86772-3EFD-43F8-B0B8-403A0B491D68}" type="datetime'''''''''''2''''''''''00''''''''''''''''''''0'">
              <a:rPr lang="en-US" sz="1000" smtClean="0">
                <a:solidFill>
                  <a:schemeClr val="tx1"/>
                </a:solidFill>
                <a:latin typeface="Calibri"/>
                <a:sym typeface="Calibri"/>
              </a:rPr>
              <a:t>2000</a:t>
            </a:fld>
            <a:endParaRPr lang="en-US" sz="1000">
              <a:solidFill>
                <a:schemeClr val="tx1"/>
              </a:solidFill>
              <a:latin typeface="Calibri"/>
              <a:sym typeface="Calibri"/>
            </a:endParaRPr>
          </a:p>
        </p:txBody>
      </p:sp>
      <p:sp>
        <p:nvSpPr>
          <p:cNvPr id="33" name="Rectangle 32"/>
          <p:cNvSpPr/>
          <p:nvPr>
            <p:custDataLst>
              <p:tags r:id="rId13"/>
            </p:custDataLst>
          </p:nvPr>
        </p:nvSpPr>
        <p:spPr bwMode="auto">
          <a:xfrm>
            <a:off x="817685"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83B3F70B-9E43-4787-8CF5-EE71783259D2}" type="datetime'20''0''''''''1'''''''''''">
              <a:rPr lang="en-US" sz="1000" smtClean="0">
                <a:solidFill>
                  <a:schemeClr val="tx1"/>
                </a:solidFill>
                <a:latin typeface="Calibri"/>
                <a:sym typeface="Calibri"/>
              </a:rPr>
              <a:t>2001</a:t>
            </a:fld>
            <a:endParaRPr lang="en-US" sz="1000">
              <a:solidFill>
                <a:schemeClr val="tx1"/>
              </a:solidFill>
              <a:latin typeface="Calibri"/>
              <a:sym typeface="Calibri"/>
            </a:endParaRPr>
          </a:p>
        </p:txBody>
      </p:sp>
      <p:sp>
        <p:nvSpPr>
          <p:cNvPr id="37" name="Rectangle 36"/>
          <p:cNvSpPr/>
          <p:nvPr>
            <p:custDataLst>
              <p:tags r:id="rId14"/>
            </p:custDataLst>
          </p:nvPr>
        </p:nvSpPr>
        <p:spPr bwMode="auto">
          <a:xfrm>
            <a:off x="1169377"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6B597978-C5F5-41AB-B38C-7FB0C203F5B4}" type="datetime'2''''''''''''''''''''0''''''''0''''''''''''''''''''2'">
              <a:rPr lang="en-US" sz="1000" smtClean="0">
                <a:solidFill>
                  <a:schemeClr val="tx1"/>
                </a:solidFill>
                <a:latin typeface="Calibri"/>
                <a:sym typeface="Calibri"/>
              </a:rPr>
              <a:t>2002</a:t>
            </a:fld>
            <a:endParaRPr lang="en-US" sz="1000">
              <a:solidFill>
                <a:schemeClr val="tx1"/>
              </a:solidFill>
              <a:latin typeface="Calibri"/>
              <a:sym typeface="Calibri"/>
            </a:endParaRPr>
          </a:p>
        </p:txBody>
      </p:sp>
      <p:sp>
        <p:nvSpPr>
          <p:cNvPr id="62" name="Rectangle 61"/>
          <p:cNvSpPr/>
          <p:nvPr>
            <p:custDataLst>
              <p:tags r:id="rId15"/>
            </p:custDataLst>
          </p:nvPr>
        </p:nvSpPr>
        <p:spPr bwMode="auto">
          <a:xfrm>
            <a:off x="2539512" y="308292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672D1AE5-4C18-4B89-8A6A-3464C8C2A847}" type="datetime'''''''''''''''''''''''8''''''''''''''''''''3,''7''%'">
              <a:rPr lang="en-US" sz="1000" smtClean="0">
                <a:solidFill>
                  <a:schemeClr val="tx1"/>
                </a:solidFill>
                <a:latin typeface="Calibri"/>
                <a:sym typeface="Calibri"/>
              </a:rPr>
              <a:t>83,7%</a:t>
            </a:fld>
            <a:endParaRPr lang="en-US" sz="1000">
              <a:solidFill>
                <a:schemeClr val="tx1"/>
              </a:solidFill>
              <a:latin typeface="Calibri"/>
              <a:sym typeface="Calibri"/>
            </a:endParaRPr>
          </a:p>
        </p:txBody>
      </p:sp>
      <p:sp>
        <p:nvSpPr>
          <p:cNvPr id="61" name="Rectangle 60"/>
          <p:cNvSpPr/>
          <p:nvPr>
            <p:custDataLst>
              <p:tags r:id="rId16"/>
            </p:custDataLst>
          </p:nvPr>
        </p:nvSpPr>
        <p:spPr bwMode="auto">
          <a:xfrm>
            <a:off x="2187819" y="233045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B857F7D2-4116-4A33-9FAB-A971E0AC1166}" type="datetime'''8''''''''''''''''''''''''''''''''7'',''''''''2%'''">
              <a:rPr lang="en-US" sz="1000" smtClean="0">
                <a:solidFill>
                  <a:schemeClr val="tx1"/>
                </a:solidFill>
                <a:latin typeface="Calibri"/>
                <a:sym typeface="Calibri"/>
              </a:rPr>
              <a:t>87,2%</a:t>
            </a:fld>
            <a:endParaRPr lang="en-US" sz="1000">
              <a:solidFill>
                <a:schemeClr val="tx1"/>
              </a:solidFill>
              <a:latin typeface="Calibri"/>
              <a:sym typeface="Calibri"/>
            </a:endParaRPr>
          </a:p>
        </p:txBody>
      </p:sp>
      <p:sp>
        <p:nvSpPr>
          <p:cNvPr id="65" name="Rectangle 64"/>
          <p:cNvSpPr/>
          <p:nvPr>
            <p:custDataLst>
              <p:tags r:id="rId17"/>
            </p:custDataLst>
          </p:nvPr>
        </p:nvSpPr>
        <p:spPr bwMode="auto">
          <a:xfrm>
            <a:off x="3594589" y="392112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06A51AC8-9A8C-4B24-82D1-23DF8DF8B615}" type="datetime'7''''9,''''8''''''''%'''''''''''''''''''''''''''''''''''''">
              <a:rPr lang="en-US" sz="1000" smtClean="0">
                <a:solidFill>
                  <a:schemeClr val="tx1"/>
                </a:solidFill>
                <a:latin typeface="Calibri"/>
                <a:sym typeface="Calibri"/>
              </a:rPr>
              <a:t>79,8%</a:t>
            </a:fld>
            <a:endParaRPr lang="en-US" sz="1000">
              <a:solidFill>
                <a:schemeClr val="tx1"/>
              </a:solidFill>
              <a:latin typeface="Calibri"/>
              <a:sym typeface="Calibri"/>
            </a:endParaRPr>
          </a:p>
        </p:txBody>
      </p:sp>
      <p:sp>
        <p:nvSpPr>
          <p:cNvPr id="56" name="Rectangle 55"/>
          <p:cNvSpPr/>
          <p:nvPr>
            <p:custDataLst>
              <p:tags r:id="rId18"/>
            </p:custDataLst>
          </p:nvPr>
        </p:nvSpPr>
        <p:spPr bwMode="auto">
          <a:xfrm>
            <a:off x="429358" y="274002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6C5780CC-92BB-481B-88E7-9669799CA61D}" type="datetime'''''''''''8''''''''5'''''''''''''''''''',''''''3''''''''''''%'">
              <a:rPr lang="en-US" sz="1000" smtClean="0">
                <a:solidFill>
                  <a:schemeClr val="tx1"/>
                </a:solidFill>
                <a:latin typeface="Calibri"/>
                <a:sym typeface="Calibri"/>
              </a:rPr>
              <a:t>85,3%</a:t>
            </a:fld>
            <a:endParaRPr lang="en-US" sz="1000" dirty="0">
              <a:solidFill>
                <a:schemeClr val="tx1"/>
              </a:solidFill>
              <a:latin typeface="Calibri"/>
              <a:sym typeface="Calibri"/>
            </a:endParaRPr>
          </a:p>
        </p:txBody>
      </p:sp>
      <p:sp>
        <p:nvSpPr>
          <p:cNvPr id="60" name="Rectangle 59"/>
          <p:cNvSpPr/>
          <p:nvPr>
            <p:custDataLst>
              <p:tags r:id="rId19"/>
            </p:custDataLst>
          </p:nvPr>
        </p:nvSpPr>
        <p:spPr bwMode="auto">
          <a:xfrm>
            <a:off x="1836127" y="265430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43DF0E15-4800-4367-9655-1C3132249B72}" type="datetime'''''''''''''''''''8''5'''''''''''''''',''7''%'''">
              <a:rPr lang="en-US" sz="1000" smtClean="0">
                <a:solidFill>
                  <a:schemeClr val="tx1"/>
                </a:solidFill>
                <a:latin typeface="Calibri"/>
                <a:sym typeface="Calibri"/>
              </a:rPr>
              <a:t>85,7%</a:t>
            </a:fld>
            <a:endParaRPr lang="en-US" sz="1000">
              <a:solidFill>
                <a:schemeClr val="tx1"/>
              </a:solidFill>
              <a:latin typeface="Calibri"/>
              <a:sym typeface="Calibri"/>
            </a:endParaRPr>
          </a:p>
        </p:txBody>
      </p:sp>
      <p:sp>
        <p:nvSpPr>
          <p:cNvPr id="64" name="Rectangle 63"/>
          <p:cNvSpPr/>
          <p:nvPr>
            <p:custDataLst>
              <p:tags r:id="rId20"/>
            </p:custDataLst>
          </p:nvPr>
        </p:nvSpPr>
        <p:spPr bwMode="auto">
          <a:xfrm>
            <a:off x="3242896" y="342582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44A0434D-5C33-4DD7-8071-2C5BBE1E7BE5}" type="datetime'8''''''''2'''''''''''''''''''''''''''''''''''''''',''''''''1%'">
              <a:rPr lang="en-US" sz="1000" smtClean="0">
                <a:solidFill>
                  <a:schemeClr val="tx1"/>
                </a:solidFill>
                <a:latin typeface="Calibri"/>
                <a:sym typeface="Calibri"/>
              </a:rPr>
              <a:t>82,1%</a:t>
            </a:fld>
            <a:endParaRPr lang="en-US" sz="1000">
              <a:solidFill>
                <a:schemeClr val="tx1"/>
              </a:solidFill>
              <a:latin typeface="Calibri"/>
              <a:sym typeface="Calibri"/>
            </a:endParaRPr>
          </a:p>
        </p:txBody>
      </p:sp>
      <p:sp>
        <p:nvSpPr>
          <p:cNvPr id="57" name="Rectangle 56"/>
          <p:cNvSpPr/>
          <p:nvPr>
            <p:custDataLst>
              <p:tags r:id="rId21"/>
            </p:custDataLst>
          </p:nvPr>
        </p:nvSpPr>
        <p:spPr bwMode="auto">
          <a:xfrm>
            <a:off x="781050" y="294957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148DDF12-D19E-448B-9128-B8BDB60C03EC}" type="datetime'8''''4'',''3''''''''%'''''''''''''''''''''''''''''''''''">
              <a:rPr lang="en-US" sz="1000" smtClean="0">
                <a:solidFill>
                  <a:schemeClr val="tx1"/>
                </a:solidFill>
                <a:latin typeface="Calibri"/>
                <a:sym typeface="Calibri"/>
              </a:rPr>
              <a:t>84,3%</a:t>
            </a:fld>
            <a:endParaRPr lang="en-US" sz="1000" dirty="0">
              <a:solidFill>
                <a:schemeClr val="tx1"/>
              </a:solidFill>
              <a:latin typeface="Calibri"/>
              <a:sym typeface="Calibri"/>
            </a:endParaRPr>
          </a:p>
        </p:txBody>
      </p:sp>
      <p:sp>
        <p:nvSpPr>
          <p:cNvPr id="59" name="Rectangle 58"/>
          <p:cNvSpPr/>
          <p:nvPr>
            <p:custDataLst>
              <p:tags r:id="rId22"/>
            </p:custDataLst>
          </p:nvPr>
        </p:nvSpPr>
        <p:spPr bwMode="auto">
          <a:xfrm>
            <a:off x="1484435" y="311150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06690FD0-3BA0-4D69-A34C-0AC73F605FC1}" type="datetime'8''''''3'',''''''''5''''%'''''''''">
              <a:rPr lang="en-US" sz="1000" smtClean="0">
                <a:solidFill>
                  <a:schemeClr val="tx1"/>
                </a:solidFill>
                <a:latin typeface="Calibri"/>
                <a:sym typeface="Calibri"/>
              </a:rPr>
              <a:t>83,5%</a:t>
            </a:fld>
            <a:endParaRPr lang="en-US" sz="1000">
              <a:solidFill>
                <a:schemeClr val="tx1"/>
              </a:solidFill>
              <a:latin typeface="Calibri"/>
              <a:sym typeface="Calibri"/>
            </a:endParaRPr>
          </a:p>
        </p:txBody>
      </p:sp>
      <p:sp>
        <p:nvSpPr>
          <p:cNvPr id="66" name="Rectangle 65"/>
          <p:cNvSpPr/>
          <p:nvPr>
            <p:custDataLst>
              <p:tags r:id="rId23"/>
            </p:custDataLst>
          </p:nvPr>
        </p:nvSpPr>
        <p:spPr bwMode="auto">
          <a:xfrm>
            <a:off x="3946281" y="458787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ED6372C3-E354-41F4-9B65-A813F8F7837F}" type="datetime'''7''6'''''''''''''''''''',''''''''8''''''''%'''''''''''''">
              <a:rPr lang="en-US" sz="1000" smtClean="0">
                <a:solidFill>
                  <a:schemeClr val="tx1"/>
                </a:solidFill>
                <a:latin typeface="Calibri"/>
                <a:sym typeface="Calibri"/>
              </a:rPr>
              <a:t>76,8%</a:t>
            </a:fld>
            <a:endParaRPr lang="en-US" sz="1000">
              <a:solidFill>
                <a:schemeClr val="tx1"/>
              </a:solidFill>
              <a:latin typeface="Calibri"/>
              <a:sym typeface="Calibri"/>
            </a:endParaRPr>
          </a:p>
        </p:txBody>
      </p:sp>
      <p:sp>
        <p:nvSpPr>
          <p:cNvPr id="63" name="Rectangle 62"/>
          <p:cNvSpPr/>
          <p:nvPr>
            <p:custDataLst>
              <p:tags r:id="rId24"/>
            </p:custDataLst>
          </p:nvPr>
        </p:nvSpPr>
        <p:spPr bwMode="auto">
          <a:xfrm>
            <a:off x="2891204" y="328295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9914DC48-3090-44F5-BEB4-E803AFC72C27}" type="datetime'''82'''''''''''''',''8''''''''''''''''''%'''''''">
              <a:rPr lang="en-US" sz="1000" smtClean="0">
                <a:solidFill>
                  <a:schemeClr val="tx1"/>
                </a:solidFill>
                <a:latin typeface="Calibri"/>
                <a:sym typeface="Calibri"/>
              </a:rPr>
              <a:t>82,8%</a:t>
            </a:fld>
            <a:endParaRPr lang="en-US" sz="1000">
              <a:solidFill>
                <a:schemeClr val="tx1"/>
              </a:solidFill>
              <a:latin typeface="Calibri"/>
              <a:sym typeface="Calibri"/>
            </a:endParaRPr>
          </a:p>
        </p:txBody>
      </p:sp>
      <p:sp>
        <p:nvSpPr>
          <p:cNvPr id="58" name="Rectangle 57"/>
          <p:cNvSpPr/>
          <p:nvPr>
            <p:custDataLst>
              <p:tags r:id="rId25"/>
            </p:custDataLst>
          </p:nvPr>
        </p:nvSpPr>
        <p:spPr bwMode="auto">
          <a:xfrm>
            <a:off x="1132743" y="243522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66016C5D-0D78-4BBA-B4B2-039BA43C2F9F}" type="datetime'''''''''''''8''''6'''''''''''',''''''''7%'''''''''">
              <a:rPr lang="en-US" sz="1000" smtClean="0">
                <a:solidFill>
                  <a:schemeClr val="tx1"/>
                </a:solidFill>
                <a:latin typeface="Calibri"/>
                <a:sym typeface="Calibri"/>
              </a:rPr>
              <a:t>86,7%</a:t>
            </a:fld>
            <a:endParaRPr lang="en-US" sz="1000">
              <a:solidFill>
                <a:schemeClr val="tx1"/>
              </a:solidFill>
              <a:latin typeface="Calibri"/>
              <a:sym typeface="Calibri"/>
            </a:endParaRPr>
          </a:p>
        </p:txBody>
      </p:sp>
      <p:sp>
        <p:nvSpPr>
          <p:cNvPr id="47" name="Rectangle 46"/>
          <p:cNvSpPr/>
          <p:nvPr>
            <p:custDataLst>
              <p:tags r:id="rId26"/>
            </p:custDataLst>
          </p:nvPr>
        </p:nvSpPr>
        <p:spPr bwMode="auto">
          <a:xfrm>
            <a:off x="1521069"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A97582D8-93E8-400A-8A18-48F1BA518043}" type="datetime'''''''2''''''0''''''0''''''''''''''3'''''''''''''''''">
              <a:rPr lang="en-US" sz="1000" smtClean="0">
                <a:solidFill>
                  <a:schemeClr val="tx1"/>
                </a:solidFill>
                <a:latin typeface="Calibri"/>
                <a:sym typeface="Calibri"/>
              </a:rPr>
              <a:t>2003</a:t>
            </a:fld>
            <a:endParaRPr lang="en-US" sz="1000">
              <a:solidFill>
                <a:schemeClr val="tx1"/>
              </a:solidFill>
              <a:latin typeface="Calibri"/>
              <a:sym typeface="Calibri"/>
            </a:endParaRPr>
          </a:p>
        </p:txBody>
      </p:sp>
      <p:sp>
        <p:nvSpPr>
          <p:cNvPr id="48" name="Rectangle 47"/>
          <p:cNvSpPr/>
          <p:nvPr>
            <p:custDataLst>
              <p:tags r:id="rId27"/>
            </p:custDataLst>
          </p:nvPr>
        </p:nvSpPr>
        <p:spPr bwMode="auto">
          <a:xfrm>
            <a:off x="1872762"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3479E27A-09B4-43D3-B5B7-E4E6F8F682EC}" type="datetime'''''''''2''''''''''''''''''''0''''''''0''''''4'">
              <a:rPr lang="en-US" sz="1000" smtClean="0">
                <a:solidFill>
                  <a:schemeClr val="tx1"/>
                </a:solidFill>
                <a:latin typeface="Calibri"/>
                <a:sym typeface="Calibri"/>
              </a:rPr>
              <a:t>2004</a:t>
            </a:fld>
            <a:endParaRPr lang="en-US" sz="1000">
              <a:solidFill>
                <a:schemeClr val="tx1"/>
              </a:solidFill>
              <a:latin typeface="Calibri"/>
              <a:sym typeface="Calibri"/>
            </a:endParaRPr>
          </a:p>
        </p:txBody>
      </p:sp>
      <p:sp>
        <p:nvSpPr>
          <p:cNvPr id="49" name="Rectangle 48"/>
          <p:cNvSpPr/>
          <p:nvPr>
            <p:custDataLst>
              <p:tags r:id="rId28"/>
            </p:custDataLst>
          </p:nvPr>
        </p:nvSpPr>
        <p:spPr bwMode="auto">
          <a:xfrm>
            <a:off x="2224454"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5EE419BB-67C6-4D16-9474-60046E8ABCB2}" type="datetime'''''''''''2''''''''''''''''''''''0''''''''''0''''5'''''">
              <a:rPr lang="en-US" sz="1000" smtClean="0">
                <a:solidFill>
                  <a:schemeClr val="tx1"/>
                </a:solidFill>
                <a:latin typeface="Calibri"/>
                <a:sym typeface="Calibri"/>
              </a:rPr>
              <a:t>2005</a:t>
            </a:fld>
            <a:endParaRPr lang="en-US" sz="1000">
              <a:solidFill>
                <a:schemeClr val="tx1"/>
              </a:solidFill>
              <a:latin typeface="Calibri"/>
              <a:sym typeface="Calibri"/>
            </a:endParaRPr>
          </a:p>
        </p:txBody>
      </p:sp>
      <p:sp>
        <p:nvSpPr>
          <p:cNvPr id="50" name="Rectangle 49"/>
          <p:cNvSpPr/>
          <p:nvPr>
            <p:custDataLst>
              <p:tags r:id="rId29"/>
            </p:custDataLst>
          </p:nvPr>
        </p:nvSpPr>
        <p:spPr bwMode="auto">
          <a:xfrm>
            <a:off x="2576146"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E56EDB72-2983-48C2-89F7-FE2A585CDDCC}" type="datetime'''''''''''''''''2''''0''''''''''''''0''''6'''''''''''''''''">
              <a:rPr lang="en-US" sz="1000" smtClean="0">
                <a:solidFill>
                  <a:schemeClr val="tx1"/>
                </a:solidFill>
                <a:latin typeface="Calibri"/>
                <a:sym typeface="Calibri"/>
              </a:rPr>
              <a:t>2006</a:t>
            </a:fld>
            <a:endParaRPr lang="en-US" sz="1000">
              <a:solidFill>
                <a:schemeClr val="tx1"/>
              </a:solidFill>
              <a:latin typeface="Calibri"/>
              <a:sym typeface="Calibri"/>
            </a:endParaRPr>
          </a:p>
        </p:txBody>
      </p:sp>
      <p:sp>
        <p:nvSpPr>
          <p:cNvPr id="51" name="Rectangle 50"/>
          <p:cNvSpPr/>
          <p:nvPr>
            <p:custDataLst>
              <p:tags r:id="rId30"/>
            </p:custDataLst>
          </p:nvPr>
        </p:nvSpPr>
        <p:spPr bwMode="auto">
          <a:xfrm>
            <a:off x="2927839"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925C2CB9-7C7E-42CD-B86D-D6A1145B2196}" type="datetime'''''''''''''''''''''20''''''''''''''''07'">
              <a:rPr lang="en-US" sz="1000" smtClean="0">
                <a:solidFill>
                  <a:schemeClr val="tx1"/>
                </a:solidFill>
                <a:latin typeface="Calibri"/>
                <a:sym typeface="Calibri"/>
              </a:rPr>
              <a:t>2007</a:t>
            </a:fld>
            <a:endParaRPr lang="en-US" sz="1000">
              <a:solidFill>
                <a:schemeClr val="tx1"/>
              </a:solidFill>
              <a:latin typeface="Calibri"/>
              <a:sym typeface="Calibri"/>
            </a:endParaRPr>
          </a:p>
        </p:txBody>
      </p:sp>
      <p:sp>
        <p:nvSpPr>
          <p:cNvPr id="52" name="Rectangle 51"/>
          <p:cNvSpPr/>
          <p:nvPr>
            <p:custDataLst>
              <p:tags r:id="rId31"/>
            </p:custDataLst>
          </p:nvPr>
        </p:nvSpPr>
        <p:spPr bwMode="auto">
          <a:xfrm>
            <a:off x="3279531"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54A25F54-E889-48FF-A484-FCAB1316F625}" type="datetime'''''2''''''''''''''''''''0''''''''0''''''8'''''''''''''">
              <a:rPr lang="en-US" sz="1000" smtClean="0">
                <a:solidFill>
                  <a:schemeClr val="tx1"/>
                </a:solidFill>
                <a:latin typeface="Calibri"/>
                <a:sym typeface="Calibri"/>
              </a:rPr>
              <a:t>2008</a:t>
            </a:fld>
            <a:endParaRPr lang="en-US" sz="1000">
              <a:solidFill>
                <a:schemeClr val="tx1"/>
              </a:solidFill>
              <a:latin typeface="Calibri"/>
              <a:sym typeface="Calibri"/>
            </a:endParaRPr>
          </a:p>
        </p:txBody>
      </p:sp>
      <p:sp>
        <p:nvSpPr>
          <p:cNvPr id="53" name="Rectangle 52"/>
          <p:cNvSpPr/>
          <p:nvPr>
            <p:custDataLst>
              <p:tags r:id="rId32"/>
            </p:custDataLst>
          </p:nvPr>
        </p:nvSpPr>
        <p:spPr bwMode="auto">
          <a:xfrm>
            <a:off x="3631223"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C9F8D9BE-96B5-46A8-B474-B1DA61A18147}" type="datetime'''''''''''2''''''''''0''''''''0''''''9'''''''''''''''''''''''">
              <a:rPr lang="en-US" sz="1000" smtClean="0">
                <a:solidFill>
                  <a:schemeClr val="tx1"/>
                </a:solidFill>
                <a:latin typeface="Calibri"/>
                <a:sym typeface="Calibri"/>
              </a:rPr>
              <a:t>2009</a:t>
            </a:fld>
            <a:endParaRPr lang="en-US" sz="1000">
              <a:solidFill>
                <a:schemeClr val="tx1"/>
              </a:solidFill>
              <a:latin typeface="Calibri"/>
              <a:sym typeface="Calibri"/>
            </a:endParaRPr>
          </a:p>
        </p:txBody>
      </p:sp>
      <p:sp>
        <p:nvSpPr>
          <p:cNvPr id="54" name="Rectangle 53"/>
          <p:cNvSpPr/>
          <p:nvPr>
            <p:custDataLst>
              <p:tags r:id="rId33"/>
            </p:custDataLst>
          </p:nvPr>
        </p:nvSpPr>
        <p:spPr bwMode="auto">
          <a:xfrm>
            <a:off x="3953608" y="5467350"/>
            <a:ext cx="31212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2A9BB6AC-FF1C-488C-ABE5-9505B40C0DCB}" type="datetime'''2''''''''''''''''''''''010''P'''''''''''''''''''''''''''">
              <a:rPr lang="en-US" sz="1000" smtClean="0">
                <a:solidFill>
                  <a:schemeClr val="tx1"/>
                </a:solidFill>
                <a:latin typeface="Calibri"/>
                <a:sym typeface="Calibri"/>
              </a:rPr>
              <a:t>2010P</a:t>
            </a:fld>
            <a:endParaRPr lang="en-US" sz="1000">
              <a:solidFill>
                <a:schemeClr val="tx1"/>
              </a:solidFill>
              <a:latin typeface="Calibri"/>
              <a:sym typeface="Calibri"/>
            </a:endParaRPr>
          </a:p>
        </p:txBody>
      </p:sp>
      <p:sp>
        <p:nvSpPr>
          <p:cNvPr id="89" name="Oval 88"/>
          <p:cNvSpPr/>
          <p:nvPr>
            <p:custDataLst>
              <p:tags r:id="rId34"/>
            </p:custDataLst>
          </p:nvPr>
        </p:nvSpPr>
        <p:spPr bwMode="auto">
          <a:xfrm>
            <a:off x="3213588" y="2871788"/>
            <a:ext cx="383931" cy="193675"/>
          </a:xfrm>
          <a:prstGeom prst="ellipse">
            <a:avLst/>
          </a:prstGeom>
          <a:solidFill>
            <a:srgbClr val="FFFFFF"/>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a:lnSpc>
                <a:spcPct val="90000"/>
              </a:lnSpc>
              <a:spcBef>
                <a:spcPct val="0"/>
              </a:spcBef>
              <a:spcAft>
                <a:spcPct val="0"/>
              </a:spcAft>
            </a:pPr>
            <a:fld id="{F25AA746-0FA7-4684-BD43-5AE5D0E4A652}" type="datetime'''''-''''''''''''''''''''8'''''''',''''''3''''''''''''''''%'">
              <a:rPr lang="en-US" sz="1000" b="1" smtClean="0">
                <a:solidFill>
                  <a:schemeClr val="tx1"/>
                </a:solidFill>
                <a:latin typeface="Calibri"/>
                <a:sym typeface="Calibri"/>
              </a:rPr>
              <a:t>-8,3%</a:t>
            </a:fld>
            <a:endParaRPr lang="en-US" sz="1000" b="1">
              <a:solidFill>
                <a:schemeClr val="tx1"/>
              </a:solidFill>
              <a:latin typeface="Calibri"/>
              <a:sym typeface="Calibri"/>
            </a:endParaRPr>
          </a:p>
        </p:txBody>
      </p:sp>
      <p:graphicFrame>
        <p:nvGraphicFramePr>
          <p:cNvPr id="120" name="Object 119"/>
          <p:cNvGraphicFramePr>
            <a:graphicFrameLocks noChangeAspect="1"/>
          </p:cNvGraphicFramePr>
          <p:nvPr>
            <p:custDataLst>
              <p:tags r:id="rId35"/>
            </p:custDataLst>
            <p:extLst>
              <p:ext uri="{D42A27DB-BD31-4B8C-83A1-F6EECF244321}">
                <p14:modId xmlns:p14="http://schemas.microsoft.com/office/powerpoint/2010/main" val="1528837784"/>
              </p:ext>
            </p:extLst>
          </p:nvPr>
        </p:nvGraphicFramePr>
        <p:xfrm>
          <a:off x="4573588" y="2416175"/>
          <a:ext cx="4056062" cy="3098800"/>
        </p:xfrm>
        <a:graphic>
          <a:graphicData uri="http://schemas.openxmlformats.org/presentationml/2006/ole">
            <mc:AlternateContent xmlns:mc="http://schemas.openxmlformats.org/markup-compatibility/2006">
              <mc:Choice xmlns:v="urn:schemas-microsoft-com:vml" Requires="v">
                <p:oleObj spid="_x0000_s11295" name="Chart" r:id="rId70" imgW="4394200" imgH="3098800" progId="MSGraph.Chart.8">
                  <p:embed followColorScheme="full"/>
                </p:oleObj>
              </mc:Choice>
              <mc:Fallback>
                <p:oleObj name="Chart" r:id="rId70" imgW="4394200" imgH="3098800" progId="MSGraph.Chart.8">
                  <p:embed followColorScheme="full"/>
                  <p:pic>
                    <p:nvPicPr>
                      <p:cNvPr id="0" name=""/>
                      <p:cNvPicPr>
                        <a:picLocks noChangeAspect="1" noChangeArrowheads="1"/>
                      </p:cNvPicPr>
                      <p:nvPr/>
                    </p:nvPicPr>
                    <p:blipFill>
                      <a:blip r:embed="rId71"/>
                      <a:srcRect/>
                      <a:stretch>
                        <a:fillRect/>
                      </a:stretch>
                    </p:blipFill>
                    <p:spPr bwMode="auto">
                      <a:xfrm>
                        <a:off x="4573588" y="2416175"/>
                        <a:ext cx="4056062" cy="309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1" name="Straight Connector 120"/>
          <p:cNvCxnSpPr/>
          <p:nvPr>
            <p:custDataLst>
              <p:tags r:id="rId36"/>
            </p:custDataLst>
          </p:nvPr>
        </p:nvCxnSpPr>
        <p:spPr bwMode="auto">
          <a:xfrm flipV="1">
            <a:off x="6948854" y="2692400"/>
            <a:ext cx="0" cy="76200"/>
          </a:xfrm>
          <a:prstGeom prst="line">
            <a:avLst/>
          </a:prstGeom>
          <a:ln w="1270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custDataLst>
              <p:tags r:id="rId37"/>
            </p:custDataLst>
          </p:nvPr>
        </p:nvCxnSpPr>
        <p:spPr bwMode="auto">
          <a:xfrm>
            <a:off x="8355623" y="2692402"/>
            <a:ext cx="0" cy="1304925"/>
          </a:xfrm>
          <a:prstGeom prst="line">
            <a:avLst/>
          </a:prstGeom>
          <a:ln w="12700">
            <a:solidFill>
              <a:schemeClr val="tx1"/>
            </a:solidFill>
            <a:headEnd type="none"/>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custDataLst>
              <p:tags r:id="rId38"/>
            </p:custDataLst>
          </p:nvPr>
        </p:nvCxnSpPr>
        <p:spPr bwMode="auto">
          <a:xfrm>
            <a:off x="6948854" y="2692400"/>
            <a:ext cx="1406769" cy="0"/>
          </a:xfrm>
          <a:prstGeom prst="line">
            <a:avLst/>
          </a:prstGeom>
          <a:ln w="1270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24" name="Rectangle 123"/>
          <p:cNvSpPr/>
          <p:nvPr>
            <p:custDataLst>
              <p:tags r:id="rId39"/>
            </p:custDataLst>
          </p:nvPr>
        </p:nvSpPr>
        <p:spPr bwMode="auto">
          <a:xfrm>
            <a:off x="4712677"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EAFF1267-2074-429A-8B60-2771699D06F0}" type="datetime'''''''2''''''''''0''''''''''''0''''''0'''''''''''''">
              <a:rPr lang="en-US" sz="1000" smtClean="0">
                <a:solidFill>
                  <a:schemeClr val="tx1"/>
                </a:solidFill>
                <a:latin typeface="Calibri"/>
                <a:sym typeface="Calibri"/>
              </a:rPr>
              <a:t>2000</a:t>
            </a:fld>
            <a:endParaRPr lang="en-US" sz="1000">
              <a:solidFill>
                <a:schemeClr val="tx1"/>
              </a:solidFill>
              <a:latin typeface="Calibri"/>
              <a:sym typeface="Calibri"/>
            </a:endParaRPr>
          </a:p>
        </p:txBody>
      </p:sp>
      <p:sp>
        <p:nvSpPr>
          <p:cNvPr id="125" name="Rectangle 124"/>
          <p:cNvSpPr/>
          <p:nvPr>
            <p:custDataLst>
              <p:tags r:id="rId40"/>
            </p:custDataLst>
          </p:nvPr>
        </p:nvSpPr>
        <p:spPr bwMode="auto">
          <a:xfrm>
            <a:off x="5064369"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69C4D8A5-BE90-4722-B869-5D4971D2A9CD}" type="datetime'2''''0''''''''''''''''''0''1'''''''''''''''''''''''''''''''">
              <a:rPr lang="en-US" sz="1000" smtClean="0">
                <a:solidFill>
                  <a:schemeClr val="tx1"/>
                </a:solidFill>
                <a:latin typeface="Calibri"/>
                <a:sym typeface="Calibri"/>
              </a:rPr>
              <a:t>2001</a:t>
            </a:fld>
            <a:endParaRPr lang="en-US" sz="1000">
              <a:solidFill>
                <a:schemeClr val="tx1"/>
              </a:solidFill>
              <a:latin typeface="Calibri"/>
              <a:sym typeface="Calibri"/>
            </a:endParaRPr>
          </a:p>
        </p:txBody>
      </p:sp>
      <p:sp>
        <p:nvSpPr>
          <p:cNvPr id="126" name="Rectangle 125"/>
          <p:cNvSpPr/>
          <p:nvPr>
            <p:custDataLst>
              <p:tags r:id="rId41"/>
            </p:custDataLst>
          </p:nvPr>
        </p:nvSpPr>
        <p:spPr bwMode="auto">
          <a:xfrm>
            <a:off x="5416062"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6F4B161C-AE72-4472-96AC-5133133C3B22}" type="datetime'''''''''''''''''''''''''''2''''002'''''''">
              <a:rPr lang="en-US" sz="1000" smtClean="0">
                <a:solidFill>
                  <a:schemeClr val="tx1"/>
                </a:solidFill>
                <a:latin typeface="Calibri"/>
                <a:sym typeface="Calibri"/>
              </a:rPr>
              <a:t>2002</a:t>
            </a:fld>
            <a:endParaRPr lang="en-US" sz="1000">
              <a:solidFill>
                <a:schemeClr val="tx1"/>
              </a:solidFill>
              <a:latin typeface="Calibri"/>
              <a:sym typeface="Calibri"/>
            </a:endParaRPr>
          </a:p>
        </p:txBody>
      </p:sp>
      <p:sp>
        <p:nvSpPr>
          <p:cNvPr id="127" name="Rectangle 126"/>
          <p:cNvSpPr/>
          <p:nvPr>
            <p:custDataLst>
              <p:tags r:id="rId42"/>
            </p:custDataLst>
          </p:nvPr>
        </p:nvSpPr>
        <p:spPr bwMode="auto">
          <a:xfrm>
            <a:off x="6786196" y="280670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B25045A7-7D11-46F7-BED4-208F940FA94A}" type="datetime'''''''''''''''''''''''''''''8''''''''''''''''3'',7''%'''''''''">
              <a:rPr lang="en-US" sz="1000" smtClean="0">
                <a:solidFill>
                  <a:schemeClr val="tx1"/>
                </a:solidFill>
                <a:latin typeface="Calibri"/>
                <a:sym typeface="Calibri"/>
              </a:rPr>
              <a:t>83,7%</a:t>
            </a:fld>
            <a:endParaRPr lang="en-US" sz="1000">
              <a:solidFill>
                <a:schemeClr val="tx1"/>
              </a:solidFill>
              <a:latin typeface="Calibri"/>
              <a:sym typeface="Calibri"/>
            </a:endParaRPr>
          </a:p>
        </p:txBody>
      </p:sp>
      <p:sp>
        <p:nvSpPr>
          <p:cNvPr id="128" name="Rectangle 127"/>
          <p:cNvSpPr/>
          <p:nvPr>
            <p:custDataLst>
              <p:tags r:id="rId43"/>
            </p:custDataLst>
          </p:nvPr>
        </p:nvSpPr>
        <p:spPr bwMode="auto">
          <a:xfrm>
            <a:off x="6434504" y="244475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715C0C0A-7E55-411C-B3AB-D7C60EE16DCD}" type="datetime'''''''''8''''''''5'''''''''''''''''''',''''''1''%'''">
              <a:rPr lang="en-US" sz="1000" smtClean="0">
                <a:solidFill>
                  <a:schemeClr val="tx1"/>
                </a:solidFill>
                <a:latin typeface="Calibri"/>
                <a:sym typeface="Calibri"/>
              </a:rPr>
              <a:t>85,1%</a:t>
            </a:fld>
            <a:endParaRPr lang="en-US" sz="1000">
              <a:solidFill>
                <a:schemeClr val="tx1"/>
              </a:solidFill>
              <a:latin typeface="Calibri"/>
              <a:sym typeface="Calibri"/>
            </a:endParaRPr>
          </a:p>
        </p:txBody>
      </p:sp>
      <p:sp>
        <p:nvSpPr>
          <p:cNvPr id="129" name="Rectangle 128"/>
          <p:cNvSpPr/>
          <p:nvPr>
            <p:custDataLst>
              <p:tags r:id="rId44"/>
            </p:custDataLst>
          </p:nvPr>
        </p:nvSpPr>
        <p:spPr bwMode="auto">
          <a:xfrm>
            <a:off x="7841273" y="396875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CC7E8417-E80B-4FCB-8D70-39286E1958F3}" type="datetime'''''''''''''''''''7''''8'',''''''''''''''9''''%'''''''''''''">
              <a:rPr lang="en-US" sz="1000" smtClean="0">
                <a:solidFill>
                  <a:schemeClr val="tx1"/>
                </a:solidFill>
                <a:latin typeface="Calibri"/>
                <a:sym typeface="Calibri"/>
              </a:rPr>
              <a:t>78,9%</a:t>
            </a:fld>
            <a:endParaRPr lang="en-US" sz="1000">
              <a:solidFill>
                <a:schemeClr val="tx1"/>
              </a:solidFill>
              <a:latin typeface="Calibri"/>
              <a:sym typeface="Calibri"/>
            </a:endParaRPr>
          </a:p>
        </p:txBody>
      </p:sp>
      <p:sp>
        <p:nvSpPr>
          <p:cNvPr id="130" name="Rectangle 129"/>
          <p:cNvSpPr/>
          <p:nvPr>
            <p:custDataLst>
              <p:tags r:id="rId45"/>
            </p:custDataLst>
          </p:nvPr>
        </p:nvSpPr>
        <p:spPr bwMode="auto">
          <a:xfrm>
            <a:off x="4676043" y="239712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E45EF518-4F47-49EC-A966-FEF939043EC2}" type="datetime'''''''8''''''5,''''''''''''''''''''4''''%'''''''''''''''''''''">
              <a:rPr lang="en-US" sz="1000" smtClean="0">
                <a:solidFill>
                  <a:schemeClr val="tx1"/>
                </a:solidFill>
                <a:latin typeface="Calibri"/>
                <a:sym typeface="Calibri"/>
              </a:rPr>
              <a:t>85,4%</a:t>
            </a:fld>
            <a:endParaRPr lang="en-US" sz="1000" dirty="0">
              <a:solidFill>
                <a:schemeClr val="tx1"/>
              </a:solidFill>
              <a:latin typeface="Calibri"/>
              <a:sym typeface="Calibri"/>
            </a:endParaRPr>
          </a:p>
        </p:txBody>
      </p:sp>
      <p:sp>
        <p:nvSpPr>
          <p:cNvPr id="131" name="Rectangle 130"/>
          <p:cNvSpPr/>
          <p:nvPr>
            <p:custDataLst>
              <p:tags r:id="rId46"/>
            </p:custDataLst>
          </p:nvPr>
        </p:nvSpPr>
        <p:spPr bwMode="auto">
          <a:xfrm>
            <a:off x="6082812" y="241617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3EE6B160-1ECC-4B3C-8C51-13CE10BD07A2}" type="datetime'''8''''''''''''''''''''''''''''''''''''5'',3''%'''''''''''''''">
              <a:rPr lang="en-US" sz="1000" smtClean="0">
                <a:solidFill>
                  <a:schemeClr val="tx1"/>
                </a:solidFill>
                <a:latin typeface="Calibri"/>
                <a:sym typeface="Calibri"/>
              </a:rPr>
              <a:t>85,3%</a:t>
            </a:fld>
            <a:endParaRPr lang="en-US" sz="1000">
              <a:solidFill>
                <a:schemeClr val="tx1"/>
              </a:solidFill>
              <a:latin typeface="Calibri"/>
              <a:sym typeface="Calibri"/>
            </a:endParaRPr>
          </a:p>
        </p:txBody>
      </p:sp>
      <p:sp>
        <p:nvSpPr>
          <p:cNvPr id="132" name="Rectangle 131"/>
          <p:cNvSpPr/>
          <p:nvPr>
            <p:custDataLst>
              <p:tags r:id="rId47"/>
            </p:custDataLst>
          </p:nvPr>
        </p:nvSpPr>
        <p:spPr bwMode="auto">
          <a:xfrm>
            <a:off x="7489581" y="354965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ECF62E34-89D2-4D38-BEFB-8782336167B5}" type="datetime'''''''''80'''''''''''''',7''''''''''''%'''''''''''">
              <a:rPr lang="en-US" sz="1000" smtClean="0">
                <a:solidFill>
                  <a:schemeClr val="tx1"/>
                </a:solidFill>
                <a:latin typeface="Calibri"/>
                <a:sym typeface="Calibri"/>
              </a:rPr>
              <a:t>80,7%</a:t>
            </a:fld>
            <a:endParaRPr lang="en-US" sz="1000">
              <a:solidFill>
                <a:schemeClr val="tx1"/>
              </a:solidFill>
              <a:latin typeface="Calibri"/>
              <a:sym typeface="Calibri"/>
            </a:endParaRPr>
          </a:p>
        </p:txBody>
      </p:sp>
      <p:sp>
        <p:nvSpPr>
          <p:cNvPr id="133" name="Rectangle 132"/>
          <p:cNvSpPr/>
          <p:nvPr>
            <p:custDataLst>
              <p:tags r:id="rId48"/>
            </p:custDataLst>
          </p:nvPr>
        </p:nvSpPr>
        <p:spPr bwMode="auto">
          <a:xfrm>
            <a:off x="5027735" y="240665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BF578BB9-F998-43A6-968B-EB5728EACF0F}" type="datetime'''''''''''''85'',3%'''''">
              <a:rPr lang="en-US" sz="1000" smtClean="0">
                <a:solidFill>
                  <a:schemeClr val="tx1"/>
                </a:solidFill>
                <a:latin typeface="Calibri"/>
                <a:sym typeface="Calibri"/>
              </a:rPr>
              <a:t>85,3%</a:t>
            </a:fld>
            <a:endParaRPr lang="en-US" sz="1000" dirty="0">
              <a:solidFill>
                <a:schemeClr val="tx1"/>
              </a:solidFill>
              <a:latin typeface="Calibri"/>
              <a:sym typeface="Calibri"/>
            </a:endParaRPr>
          </a:p>
        </p:txBody>
      </p:sp>
      <p:sp>
        <p:nvSpPr>
          <p:cNvPr id="134" name="Rectangle 133"/>
          <p:cNvSpPr/>
          <p:nvPr>
            <p:custDataLst>
              <p:tags r:id="rId49"/>
            </p:custDataLst>
          </p:nvPr>
        </p:nvSpPr>
        <p:spPr bwMode="auto">
          <a:xfrm>
            <a:off x="5731119" y="246380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832618EC-526C-41A6-8647-16E66CD4F2DD}" type="datetime'''''''''8''''''''5'',''''''''''''''1''''%'''''''''''''''''''''">
              <a:rPr lang="en-US" sz="1000" smtClean="0">
                <a:solidFill>
                  <a:schemeClr val="tx1"/>
                </a:solidFill>
                <a:latin typeface="Calibri"/>
                <a:sym typeface="Calibri"/>
              </a:rPr>
              <a:t>85,1%</a:t>
            </a:fld>
            <a:endParaRPr lang="en-US" sz="1000">
              <a:solidFill>
                <a:schemeClr val="tx1"/>
              </a:solidFill>
              <a:latin typeface="Calibri"/>
              <a:sym typeface="Calibri"/>
            </a:endParaRPr>
          </a:p>
        </p:txBody>
      </p:sp>
      <p:sp>
        <p:nvSpPr>
          <p:cNvPr id="135" name="Rectangle 134"/>
          <p:cNvSpPr/>
          <p:nvPr>
            <p:custDataLst>
              <p:tags r:id="rId50"/>
            </p:custDataLst>
          </p:nvPr>
        </p:nvSpPr>
        <p:spPr bwMode="auto">
          <a:xfrm>
            <a:off x="8192966" y="4035425"/>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5CB8A63A-A025-4692-BAF6-E12688933247}" type="datetime'''''''''''''''''''7''''''''''8'''''',''''7''''%'''''''''''">
              <a:rPr lang="en-US" sz="1000" smtClean="0">
                <a:solidFill>
                  <a:schemeClr val="tx1"/>
                </a:solidFill>
                <a:latin typeface="Calibri"/>
                <a:sym typeface="Calibri"/>
              </a:rPr>
              <a:t>78,7%</a:t>
            </a:fld>
            <a:endParaRPr lang="en-US" sz="1000">
              <a:solidFill>
                <a:schemeClr val="tx1"/>
              </a:solidFill>
              <a:latin typeface="Calibri"/>
              <a:sym typeface="Calibri"/>
            </a:endParaRPr>
          </a:p>
        </p:txBody>
      </p:sp>
      <p:sp>
        <p:nvSpPr>
          <p:cNvPr id="136" name="Rectangle 135"/>
          <p:cNvSpPr/>
          <p:nvPr>
            <p:custDataLst>
              <p:tags r:id="rId51"/>
            </p:custDataLst>
          </p:nvPr>
        </p:nvSpPr>
        <p:spPr bwMode="auto">
          <a:xfrm>
            <a:off x="7137889" y="311150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F3223C91-3A21-45BD-B25A-55C7AB472EF6}" type="datetime'''''''''''''''8''''''''''''''''2'''''',''4%'''">
              <a:rPr lang="en-US" sz="1000" smtClean="0">
                <a:solidFill>
                  <a:schemeClr val="tx1"/>
                </a:solidFill>
                <a:latin typeface="Calibri"/>
                <a:sym typeface="Calibri"/>
              </a:rPr>
              <a:t>82,4%</a:t>
            </a:fld>
            <a:endParaRPr lang="en-US" sz="1000">
              <a:solidFill>
                <a:schemeClr val="tx1"/>
              </a:solidFill>
              <a:latin typeface="Calibri"/>
              <a:sym typeface="Calibri"/>
            </a:endParaRPr>
          </a:p>
        </p:txBody>
      </p:sp>
      <p:sp>
        <p:nvSpPr>
          <p:cNvPr id="137" name="Rectangle 136"/>
          <p:cNvSpPr/>
          <p:nvPr>
            <p:custDataLst>
              <p:tags r:id="rId52"/>
            </p:custDataLst>
          </p:nvPr>
        </p:nvSpPr>
        <p:spPr bwMode="auto">
          <a:xfrm>
            <a:off x="5379427" y="2330450"/>
            <a:ext cx="325315"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7462" tIns="0" rIns="17462" bIns="0" rtlCol="0" anchor="b" anchorCtr="0">
            <a:noAutofit/>
          </a:bodyPr>
          <a:lstStyle/>
          <a:p>
            <a:pPr algn="ctr">
              <a:spcBef>
                <a:spcPct val="0"/>
              </a:spcBef>
              <a:spcAft>
                <a:spcPct val="0"/>
              </a:spcAft>
            </a:pPr>
            <a:fld id="{726B32E8-1D79-4F97-A217-2CFB5AE26889}" type="datetime'''8''5'''',''''6''''''''''%'''''''''''''''''">
              <a:rPr lang="en-US" sz="1000" smtClean="0">
                <a:solidFill>
                  <a:schemeClr val="tx1"/>
                </a:solidFill>
                <a:latin typeface="Calibri"/>
                <a:sym typeface="Calibri"/>
              </a:rPr>
              <a:t>85,6%</a:t>
            </a:fld>
            <a:endParaRPr lang="en-US" sz="1000">
              <a:solidFill>
                <a:schemeClr val="tx1"/>
              </a:solidFill>
              <a:latin typeface="Calibri"/>
              <a:sym typeface="Calibri"/>
            </a:endParaRPr>
          </a:p>
        </p:txBody>
      </p:sp>
      <p:sp>
        <p:nvSpPr>
          <p:cNvPr id="138" name="Rectangle 137"/>
          <p:cNvSpPr/>
          <p:nvPr>
            <p:custDataLst>
              <p:tags r:id="rId53"/>
            </p:custDataLst>
          </p:nvPr>
        </p:nvSpPr>
        <p:spPr bwMode="auto">
          <a:xfrm>
            <a:off x="5767754"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13DCF091-D59F-4A51-8D71-253C8296D051}" type="datetime'''2''''''''''''''''''''0''''''''03'''''">
              <a:rPr lang="en-US" sz="1000" smtClean="0">
                <a:solidFill>
                  <a:schemeClr val="tx1"/>
                </a:solidFill>
                <a:latin typeface="Calibri"/>
                <a:sym typeface="Calibri"/>
              </a:rPr>
              <a:t>2003</a:t>
            </a:fld>
            <a:endParaRPr lang="en-US" sz="1000">
              <a:solidFill>
                <a:schemeClr val="tx1"/>
              </a:solidFill>
              <a:latin typeface="Calibri"/>
              <a:sym typeface="Calibri"/>
            </a:endParaRPr>
          </a:p>
        </p:txBody>
      </p:sp>
      <p:sp>
        <p:nvSpPr>
          <p:cNvPr id="139" name="Rectangle 138"/>
          <p:cNvSpPr/>
          <p:nvPr>
            <p:custDataLst>
              <p:tags r:id="rId54"/>
            </p:custDataLst>
          </p:nvPr>
        </p:nvSpPr>
        <p:spPr bwMode="auto">
          <a:xfrm>
            <a:off x="6119446"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C4AE5DC4-542D-415D-84A3-0137D37A7E47}" type="datetime'''''''''''''''20''''''''''''''''''''04'''''''''''''''''''">
              <a:rPr lang="en-US" sz="1000" smtClean="0">
                <a:solidFill>
                  <a:schemeClr val="tx1"/>
                </a:solidFill>
                <a:latin typeface="Calibri"/>
                <a:sym typeface="Calibri"/>
              </a:rPr>
              <a:t>2004</a:t>
            </a:fld>
            <a:endParaRPr lang="en-US" sz="1000">
              <a:solidFill>
                <a:schemeClr val="tx1"/>
              </a:solidFill>
              <a:latin typeface="Calibri"/>
              <a:sym typeface="Calibri"/>
            </a:endParaRPr>
          </a:p>
        </p:txBody>
      </p:sp>
      <p:sp>
        <p:nvSpPr>
          <p:cNvPr id="140" name="Rectangle 139"/>
          <p:cNvSpPr/>
          <p:nvPr>
            <p:custDataLst>
              <p:tags r:id="rId55"/>
            </p:custDataLst>
          </p:nvPr>
        </p:nvSpPr>
        <p:spPr bwMode="auto">
          <a:xfrm>
            <a:off x="6471139"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4249A1D8-293D-4743-BC19-7D380529244C}" type="datetime'''''''''2''''0''''''''''0''''5'">
              <a:rPr lang="en-US" sz="1000" smtClean="0">
                <a:solidFill>
                  <a:schemeClr val="tx1"/>
                </a:solidFill>
                <a:latin typeface="Calibri"/>
                <a:sym typeface="Calibri"/>
              </a:rPr>
              <a:t>2005</a:t>
            </a:fld>
            <a:endParaRPr lang="en-US" sz="1000">
              <a:solidFill>
                <a:schemeClr val="tx1"/>
              </a:solidFill>
              <a:latin typeface="Calibri"/>
              <a:sym typeface="Calibri"/>
            </a:endParaRPr>
          </a:p>
        </p:txBody>
      </p:sp>
      <p:sp>
        <p:nvSpPr>
          <p:cNvPr id="141" name="Rectangle 140"/>
          <p:cNvSpPr/>
          <p:nvPr>
            <p:custDataLst>
              <p:tags r:id="rId56"/>
            </p:custDataLst>
          </p:nvPr>
        </p:nvSpPr>
        <p:spPr bwMode="auto">
          <a:xfrm>
            <a:off x="6822831"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06A05402-0020-42E1-A025-A52B0738F041}" type="datetime'20''''''''''''''''''''''''''''0''''6'''''''''''''''''''''">
              <a:rPr lang="en-US" sz="1000" smtClean="0">
                <a:solidFill>
                  <a:schemeClr val="tx1"/>
                </a:solidFill>
                <a:latin typeface="Calibri"/>
                <a:sym typeface="Calibri"/>
              </a:rPr>
              <a:t>2006</a:t>
            </a:fld>
            <a:endParaRPr lang="en-US" sz="1000">
              <a:solidFill>
                <a:schemeClr val="tx1"/>
              </a:solidFill>
              <a:latin typeface="Calibri"/>
              <a:sym typeface="Calibri"/>
            </a:endParaRPr>
          </a:p>
        </p:txBody>
      </p:sp>
      <p:sp>
        <p:nvSpPr>
          <p:cNvPr id="142" name="Rectangle 141"/>
          <p:cNvSpPr/>
          <p:nvPr>
            <p:custDataLst>
              <p:tags r:id="rId57"/>
            </p:custDataLst>
          </p:nvPr>
        </p:nvSpPr>
        <p:spPr bwMode="auto">
          <a:xfrm>
            <a:off x="7174523"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476721C7-953C-4357-93C8-4522AD1413B9}" type="datetime'''''''''''''''200''''''''''''''''''''''7'''''''''">
              <a:rPr lang="en-US" sz="1000" smtClean="0">
                <a:solidFill>
                  <a:schemeClr val="tx1"/>
                </a:solidFill>
                <a:latin typeface="Calibri"/>
                <a:sym typeface="Calibri"/>
              </a:rPr>
              <a:t>2007</a:t>
            </a:fld>
            <a:endParaRPr lang="en-US" sz="1000">
              <a:solidFill>
                <a:schemeClr val="tx1"/>
              </a:solidFill>
              <a:latin typeface="Calibri"/>
              <a:sym typeface="Calibri"/>
            </a:endParaRPr>
          </a:p>
        </p:txBody>
      </p:sp>
      <p:sp>
        <p:nvSpPr>
          <p:cNvPr id="143" name="Rectangle 142"/>
          <p:cNvSpPr/>
          <p:nvPr>
            <p:custDataLst>
              <p:tags r:id="rId58"/>
            </p:custDataLst>
          </p:nvPr>
        </p:nvSpPr>
        <p:spPr bwMode="auto">
          <a:xfrm>
            <a:off x="7526215"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791B77F1-62B7-460A-8184-9B3CB8B911D5}" type="datetime'''''''''2''''''''0''0''''''''''''''''''8'''''''''''''''''''''">
              <a:rPr lang="en-US" sz="1000" smtClean="0">
                <a:solidFill>
                  <a:schemeClr val="tx1"/>
                </a:solidFill>
                <a:latin typeface="Calibri"/>
                <a:sym typeface="Calibri"/>
              </a:rPr>
              <a:t>2008</a:t>
            </a:fld>
            <a:endParaRPr lang="en-US" sz="1000">
              <a:solidFill>
                <a:schemeClr val="tx1"/>
              </a:solidFill>
              <a:latin typeface="Calibri"/>
              <a:sym typeface="Calibri"/>
            </a:endParaRPr>
          </a:p>
        </p:txBody>
      </p:sp>
      <p:sp>
        <p:nvSpPr>
          <p:cNvPr id="144" name="Rectangle 143"/>
          <p:cNvSpPr/>
          <p:nvPr>
            <p:custDataLst>
              <p:tags r:id="rId59"/>
            </p:custDataLst>
          </p:nvPr>
        </p:nvSpPr>
        <p:spPr bwMode="auto">
          <a:xfrm>
            <a:off x="7877908" y="5467350"/>
            <a:ext cx="25204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89041558-47C9-4742-9710-301FFA181ED6}" type="datetime'''''''''''''''''''''2''''''0''''''''''09'''''''''">
              <a:rPr lang="en-US" sz="1000" smtClean="0">
                <a:solidFill>
                  <a:schemeClr val="tx1"/>
                </a:solidFill>
                <a:latin typeface="Calibri"/>
                <a:sym typeface="Calibri"/>
              </a:rPr>
              <a:t>2009</a:t>
            </a:fld>
            <a:endParaRPr lang="en-US" sz="1000">
              <a:solidFill>
                <a:schemeClr val="tx1"/>
              </a:solidFill>
              <a:latin typeface="Calibri"/>
              <a:sym typeface="Calibri"/>
            </a:endParaRPr>
          </a:p>
        </p:txBody>
      </p:sp>
      <p:sp>
        <p:nvSpPr>
          <p:cNvPr id="145" name="Rectangle 144"/>
          <p:cNvSpPr/>
          <p:nvPr>
            <p:custDataLst>
              <p:tags r:id="rId60"/>
            </p:custDataLst>
          </p:nvPr>
        </p:nvSpPr>
        <p:spPr bwMode="auto">
          <a:xfrm>
            <a:off x="8200293" y="5467350"/>
            <a:ext cx="312126" cy="152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gn="ctr">
              <a:spcBef>
                <a:spcPct val="0"/>
              </a:spcBef>
              <a:spcAft>
                <a:spcPct val="0"/>
              </a:spcAft>
            </a:pPr>
            <a:fld id="{950028D7-AC14-4F1F-A9E2-59EDAE26BF02}" type="datetime'20''1''''0''''''''''''''''P'''''''''''''''''''''''">
              <a:rPr lang="en-US" sz="1000" smtClean="0">
                <a:solidFill>
                  <a:schemeClr val="tx1"/>
                </a:solidFill>
                <a:latin typeface="Calibri"/>
                <a:sym typeface="Calibri"/>
              </a:rPr>
              <a:t>2010P</a:t>
            </a:fld>
            <a:endParaRPr lang="en-US" sz="1000">
              <a:solidFill>
                <a:schemeClr val="tx1"/>
              </a:solidFill>
              <a:latin typeface="Calibri"/>
              <a:sym typeface="Calibri"/>
            </a:endParaRPr>
          </a:p>
        </p:txBody>
      </p:sp>
      <p:sp>
        <p:nvSpPr>
          <p:cNvPr id="146" name="Oval 145"/>
          <p:cNvSpPr/>
          <p:nvPr>
            <p:custDataLst>
              <p:tags r:id="rId61"/>
            </p:custDataLst>
          </p:nvPr>
        </p:nvSpPr>
        <p:spPr bwMode="auto">
          <a:xfrm>
            <a:off x="7460273" y="2595563"/>
            <a:ext cx="383931" cy="193675"/>
          </a:xfrm>
          <a:prstGeom prst="ellipse">
            <a:avLst/>
          </a:prstGeom>
          <a:solidFill>
            <a:srgbClr val="FFFFFF"/>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a:lnSpc>
                <a:spcPct val="90000"/>
              </a:lnSpc>
              <a:spcBef>
                <a:spcPct val="0"/>
              </a:spcBef>
              <a:spcAft>
                <a:spcPct val="0"/>
              </a:spcAft>
            </a:pPr>
            <a:fld id="{C6F99038-E438-4D00-8A75-D6CCE6D9BB8A}" type="datetime'''''''''''-''''6'''''''''''''''',0''''''''''''''''''%'''''''">
              <a:rPr lang="en-US" sz="1000" b="1" smtClean="0">
                <a:solidFill>
                  <a:schemeClr val="tx1"/>
                </a:solidFill>
                <a:latin typeface="Calibri"/>
                <a:sym typeface="Calibri"/>
              </a:rPr>
              <a:t>-6,0%</a:t>
            </a:fld>
            <a:endParaRPr lang="en-US" sz="1000" b="1">
              <a:solidFill>
                <a:schemeClr val="tx1"/>
              </a:solidFill>
              <a:latin typeface="Calibri"/>
              <a:sym typeface="Calibri"/>
            </a:endParaRPr>
          </a:p>
        </p:txBody>
      </p:sp>
      <p:sp>
        <p:nvSpPr>
          <p:cNvPr id="148" name="Rectangle 212"/>
          <p:cNvSpPr>
            <a:spLocks noChangeArrowheads="1"/>
          </p:cNvSpPr>
          <p:nvPr>
            <p:custDataLst>
              <p:tags r:id="rId62"/>
            </p:custDataLst>
          </p:nvPr>
        </p:nvSpPr>
        <p:spPr bwMode="gray">
          <a:xfrm>
            <a:off x="4572000" y="1384757"/>
            <a:ext cx="3938954" cy="670080"/>
          </a:xfrm>
          <a:prstGeom prst="rect">
            <a:avLst/>
          </a:prstGeom>
          <a:noFill/>
          <a:ln w="9525">
            <a:noFill/>
            <a:miter lim="800000"/>
            <a:headEnd/>
            <a:tailEnd/>
          </a:ln>
          <a:effectLst>
            <a:outerShdw sx="1000" sy="1000" algn="ctr" rotWithShape="0">
              <a:schemeClr val="tx1"/>
            </a:outerShdw>
          </a:effectLst>
        </p:spPr>
        <p:txBody>
          <a:bodyPr wrap="square" tIns="0" bIns="54000" anchor="b">
            <a:spAutoFit/>
          </a:bodyPr>
          <a:lstStyle/>
          <a:p>
            <a:r>
              <a:rPr lang="pt-PT" sz="1400" b="1" dirty="0" smtClean="0">
                <a:solidFill>
                  <a:srgbClr val="000000"/>
                </a:solidFill>
                <a:latin typeface="Calibri" pitchFamily="34" charset="0"/>
                <a:cs typeface="Calibri" pitchFamily="34" charset="0"/>
              </a:rPr>
              <a:t>Evolução da dependência energética corrigida do efeito de hidraulicidade</a:t>
            </a:r>
          </a:p>
          <a:p>
            <a:r>
              <a:rPr lang="pt-PT" sz="1200" dirty="0" smtClean="0">
                <a:solidFill>
                  <a:srgbClr val="000000"/>
                </a:solidFill>
                <a:latin typeface="Calibri" pitchFamily="34" charset="0"/>
                <a:cs typeface="Calibri" pitchFamily="34" charset="0"/>
              </a:rPr>
              <a:t>2000-2010P</a:t>
            </a:r>
            <a:endParaRPr lang="pt-PT" sz="1200" dirty="0">
              <a:solidFill>
                <a:srgbClr val="000000"/>
              </a:solidFill>
              <a:latin typeface="Calibri" pitchFamily="34" charset="0"/>
              <a:cs typeface="Calibri" pitchFamily="34" charset="0"/>
            </a:endParaRPr>
          </a:p>
        </p:txBody>
      </p:sp>
      <p:cxnSp>
        <p:nvCxnSpPr>
          <p:cNvPr id="149" name="Straight Connector 148"/>
          <p:cNvCxnSpPr/>
          <p:nvPr>
            <p:custDataLst>
              <p:tags r:id="rId63"/>
            </p:custDataLst>
          </p:nvPr>
        </p:nvCxnSpPr>
        <p:spPr bwMode="auto">
          <a:xfrm>
            <a:off x="4572000" y="2057400"/>
            <a:ext cx="39389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Text Box 7"/>
          <p:cNvSpPr txBox="1">
            <a:spLocks noChangeArrowheads="1"/>
          </p:cNvSpPr>
          <p:nvPr>
            <p:custDataLst>
              <p:tags r:id="rId64"/>
            </p:custDataLst>
          </p:nvPr>
        </p:nvSpPr>
        <p:spPr bwMode="auto">
          <a:xfrm>
            <a:off x="105508" y="6269039"/>
            <a:ext cx="8919797" cy="405239"/>
          </a:xfrm>
          <a:prstGeom prst="rect">
            <a:avLst/>
          </a:prstGeom>
          <a:noFill/>
          <a:ln w="12700" algn="ctr">
            <a:noFill/>
            <a:miter lim="800000"/>
            <a:headEnd/>
            <a:tailEnd/>
          </a:ln>
          <a:effectLst/>
        </p:spPr>
        <p:txBody>
          <a:bodyPr lIns="54000" tIns="63500" rIns="54000" bIns="63500" anchor="b">
            <a:noAutofit/>
          </a:bodyPr>
          <a:lstStyle/>
          <a:p>
            <a:pPr marL="182563" indent="-182563" algn="l" rtl="0" eaLnBrk="0" fontAlgn="base" hangingPunct="0">
              <a:spcBef>
                <a:spcPct val="0"/>
              </a:spcBef>
              <a:spcAft>
                <a:spcPct val="0"/>
              </a:spcAft>
              <a:tabLst>
                <a:tab pos="274638" algn="l"/>
                <a:tab pos="352425" algn="l"/>
              </a:tabLst>
            </a:pPr>
            <a:r>
              <a:rPr lang="pt-PT" sz="900" b="0" kern="1200" dirty="0" smtClean="0">
                <a:solidFill>
                  <a:srgbClr val="000000"/>
                </a:solidFill>
                <a:latin typeface="Calibri" pitchFamily="34" charset="0"/>
                <a:cs typeface="Calibri" pitchFamily="34" charset="0"/>
              </a:rPr>
              <a:t>Fonte</a:t>
            </a:r>
            <a:r>
              <a:rPr lang="pt-PT" sz="900" b="0" kern="1200" dirty="0">
                <a:solidFill>
                  <a:srgbClr val="000000"/>
                </a:solidFill>
                <a:latin typeface="Calibri" pitchFamily="34" charset="0"/>
                <a:cs typeface="Calibri" pitchFamily="34" charset="0"/>
              </a:rPr>
              <a:t>: </a:t>
            </a:r>
            <a:r>
              <a:rPr lang="pt-PT" sz="900" b="0" kern="1200" dirty="0" smtClean="0">
                <a:solidFill>
                  <a:srgbClr val="000000"/>
                </a:solidFill>
                <a:latin typeface="Calibri" pitchFamily="34" charset="0"/>
                <a:cs typeface="Calibri" pitchFamily="34" charset="0"/>
              </a:rPr>
              <a:t>DGEG, “Balanço Energético” (vários anos), análise EDP</a:t>
            </a:r>
            <a:endParaRPr lang="pt-PT" sz="900" b="0" kern="12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9213014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
            <a:ext cx="4572000" cy="68407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649623" y="0"/>
            <a:ext cx="4494377" cy="6858000"/>
          </a:xfrm>
          <a:prstGeom prst="rect">
            <a:avLst/>
          </a:prstGeom>
          <a:noFill/>
          <a:ln w="9525">
            <a:noFill/>
            <a:miter lim="800000"/>
            <a:headEnd/>
            <a:tailEnd/>
          </a:ln>
        </p:spPr>
      </p:pic>
      <p:sp>
        <p:nvSpPr>
          <p:cNvPr id="5" name="Slide Number Placeholder 3"/>
          <p:cNvSpPr txBox="1">
            <a:spLocks/>
          </p:cNvSpPr>
          <p:nvPr/>
        </p:nvSpPr>
        <p:spPr>
          <a:xfrm>
            <a:off x="6553200" y="6520259"/>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E11A7B14-9CCD-433E-B936-25B1EB97570F}" type="slidenum">
              <a:rPr kumimoji="0" lang="pt-PT"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pt-PT"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1245636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rcRect t="4464" b="4464"/>
          <a:stretch>
            <a:fillRect/>
          </a:stretch>
        </p:blipFill>
        <p:spPr>
          <a:xfrm>
            <a:off x="417512" y="150812"/>
            <a:ext cx="6870503" cy="3254375"/>
          </a:xfrm>
        </p:spPr>
      </p:pic>
      <p:pic>
        <p:nvPicPr>
          <p:cNvPr id="10" name="Picture 9"/>
          <p:cNvPicPr>
            <a:picLocks noChangeAspect="1"/>
          </p:cNvPicPr>
          <p:nvPr/>
        </p:nvPicPr>
        <p:blipFill>
          <a:blip r:embed="rId3"/>
          <a:stretch>
            <a:fillRect/>
          </a:stretch>
        </p:blipFill>
        <p:spPr>
          <a:xfrm>
            <a:off x="841374" y="3634680"/>
            <a:ext cx="6446641" cy="3223320"/>
          </a:xfrm>
          <a:prstGeom prst="rect">
            <a:avLst/>
          </a:prstGeom>
        </p:spPr>
      </p:pic>
      <p:sp>
        <p:nvSpPr>
          <p:cNvPr id="11" name="TextBox 10"/>
          <p:cNvSpPr txBox="1"/>
          <p:nvPr/>
        </p:nvSpPr>
        <p:spPr>
          <a:xfrm>
            <a:off x="6802438" y="6230938"/>
            <a:ext cx="2190750" cy="307777"/>
          </a:xfrm>
          <a:prstGeom prst="rect">
            <a:avLst/>
          </a:prstGeom>
          <a:noFill/>
        </p:spPr>
        <p:txBody>
          <a:bodyPr wrap="square" rtlCol="0">
            <a:spAutoFit/>
          </a:bodyPr>
          <a:lstStyle/>
          <a:p>
            <a:r>
              <a:rPr lang="en-US" sz="1400" i="1" dirty="0" err="1" smtClean="0"/>
              <a:t>Fonte</a:t>
            </a:r>
            <a:r>
              <a:rPr lang="en-US" sz="1400" i="1" dirty="0" smtClean="0"/>
              <a:t>: DGEG / Eurostat</a:t>
            </a:r>
            <a:endParaRPr lang="en-US" sz="1400" i="1" dirty="0"/>
          </a:p>
        </p:txBody>
      </p:sp>
    </p:spTree>
    <p:extLst>
      <p:ext uri="{BB962C8B-B14F-4D97-AF65-F5344CB8AC3E}">
        <p14:creationId xmlns:p14="http://schemas.microsoft.com/office/powerpoint/2010/main" val="4156323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81338" y="1109663"/>
            <a:ext cx="2981325" cy="4638675"/>
          </a:xfrm>
          <a:prstGeom prst="rect">
            <a:avLst/>
          </a:prstGeom>
          <a:noFill/>
          <a:ln w="9525">
            <a:noFill/>
            <a:miter lim="800000"/>
            <a:headEnd/>
            <a:tailEnd/>
          </a:ln>
        </p:spPr>
      </p:pic>
      <p:sp>
        <p:nvSpPr>
          <p:cNvPr id="5" name="CaixaDeTexto 4"/>
          <p:cNvSpPr txBox="1"/>
          <p:nvPr/>
        </p:nvSpPr>
        <p:spPr>
          <a:xfrm>
            <a:off x="395536" y="6021288"/>
            <a:ext cx="2448272" cy="261610"/>
          </a:xfrm>
          <a:prstGeom prst="rect">
            <a:avLst/>
          </a:prstGeom>
          <a:noFill/>
        </p:spPr>
        <p:txBody>
          <a:bodyPr wrap="square" rtlCol="0">
            <a:spAutoFit/>
          </a:bodyPr>
          <a:lstStyle/>
          <a:p>
            <a:r>
              <a:rPr lang="pt-PT" sz="1050" dirty="0" smtClean="0"/>
              <a:t>Fonte: EDP</a:t>
            </a:r>
            <a:endParaRPr lang="pt-PT" sz="1050" dirty="0"/>
          </a:p>
        </p:txBody>
      </p:sp>
    </p:spTree>
    <p:extLst>
      <p:ext uri="{BB962C8B-B14F-4D97-AF65-F5344CB8AC3E}">
        <p14:creationId xmlns:p14="http://schemas.microsoft.com/office/powerpoint/2010/main" val="228765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srcRect l="730" r="730"/>
          <a:stretch>
            <a:fillRect/>
          </a:stretch>
        </p:blipFill>
        <p:spPr>
          <a:xfrm>
            <a:off x="185094" y="746125"/>
            <a:ext cx="8958906" cy="5046663"/>
          </a:xfrm>
        </p:spPr>
      </p:pic>
    </p:spTree>
    <p:extLst>
      <p:ext uri="{BB962C8B-B14F-4D97-AF65-F5344CB8AC3E}">
        <p14:creationId xmlns:p14="http://schemas.microsoft.com/office/powerpoint/2010/main" val="74564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Biodiversity LOSS </a:t>
            </a:r>
            <a:endParaRPr lang="en-US" dirty="0"/>
          </a:p>
        </p:txBody>
      </p:sp>
      <p:pic>
        <p:nvPicPr>
          <p:cNvPr id="4" name="Content Placeholder 3" descr="hourglass-earth.jpg"/>
          <p:cNvPicPr>
            <a:picLocks noGrp="1" noChangeAspect="1"/>
          </p:cNvPicPr>
          <p:nvPr>
            <p:ph idx="1"/>
          </p:nvPr>
        </p:nvPicPr>
        <p:blipFill>
          <a:blip r:embed="rId2">
            <a:extLst>
              <a:ext uri="{28A0092B-C50C-407E-A947-70E740481C1C}">
                <a14:useLocalDpi xmlns:a14="http://schemas.microsoft.com/office/drawing/2010/main" val="0"/>
              </a:ext>
            </a:extLst>
          </a:blip>
          <a:srcRect l="-80312" r="-80312"/>
          <a:stretch>
            <a:fillRect/>
          </a:stretch>
        </p:blipFill>
        <p:spPr>
          <a:xfrm>
            <a:off x="2741907" y="1620906"/>
            <a:ext cx="8229600" cy="4525963"/>
          </a:xfrm>
        </p:spPr>
      </p:pic>
      <p:pic>
        <p:nvPicPr>
          <p:cNvPr id="5" name="Picture 4" descr="before_or_after.gif 449×404 pix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0369"/>
            <a:ext cx="4746481" cy="4266500"/>
          </a:xfrm>
          <a:prstGeom prst="rect">
            <a:avLst/>
          </a:prstGeom>
        </p:spPr>
      </p:pic>
    </p:spTree>
    <p:extLst>
      <p:ext uri="{BB962C8B-B14F-4D97-AF65-F5344CB8AC3E}">
        <p14:creationId xmlns:p14="http://schemas.microsoft.com/office/powerpoint/2010/main" val="176131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709874"/>
            <a:ext cx="7632453" cy="816499"/>
          </a:xfrm>
        </p:spPr>
        <p:txBody>
          <a:bodyPr anchor="t"/>
          <a:lstStyle/>
          <a:p>
            <a:pPr>
              <a:defRPr/>
            </a:pPr>
            <a:r>
              <a:rPr lang="en-US" sz="2400" b="1" i="1" dirty="0">
                <a:solidFill>
                  <a:schemeClr val="tx2"/>
                </a:solidFill>
                <a:latin typeface="Arial" charset="0"/>
                <a:cs typeface="+mj-cs"/>
              </a:rPr>
              <a:t>WORLD DAILY </a:t>
            </a:r>
            <a:r>
              <a:rPr lang="en-US" sz="2400" b="1" i="1" dirty="0" smtClean="0">
                <a:solidFill>
                  <a:schemeClr val="tx2"/>
                </a:solidFill>
                <a:latin typeface="Arial" charset="0"/>
                <a:cs typeface="+mj-cs"/>
              </a:rPr>
              <a:t>ENERGY CONSUMPTION</a:t>
            </a:r>
            <a:endParaRPr lang="pt-PT" sz="2400" b="1" dirty="0">
              <a:solidFill>
                <a:schemeClr val="tx2"/>
              </a:solidFill>
              <a:latin typeface="Arial" charset="0"/>
              <a:cs typeface="+mj-cs"/>
            </a:endParaRPr>
          </a:p>
        </p:txBody>
      </p:sp>
      <p:sp>
        <p:nvSpPr>
          <p:cNvPr id="9" name="Rectangle 3"/>
          <p:cNvSpPr>
            <a:spLocks noChangeArrowheads="1"/>
          </p:cNvSpPr>
          <p:nvPr/>
        </p:nvSpPr>
        <p:spPr bwMode="auto">
          <a:xfrm>
            <a:off x="2470712" y="1526373"/>
            <a:ext cx="4339650" cy="1313180"/>
          </a:xfrm>
          <a:prstGeom prst="rect">
            <a:avLst/>
          </a:prstGeom>
          <a:solidFill>
            <a:srgbClr val="C1EFFF"/>
          </a:solidFill>
          <a:ln w="38100">
            <a:solidFill>
              <a:schemeClr val="bg1"/>
            </a:solidFill>
          </a:ln>
          <a:extLst/>
        </p:spPr>
        <p:style>
          <a:lnRef idx="2">
            <a:schemeClr val="dk1"/>
          </a:lnRef>
          <a:fillRef idx="1">
            <a:schemeClr val="lt1"/>
          </a:fillRef>
          <a:effectRef idx="0">
            <a:schemeClr val="dk1"/>
          </a:effectRef>
          <a:fontRef idx="minor">
            <a:schemeClr val="dk1"/>
          </a:fontRef>
        </p:style>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342900" indent="-342900" algn="just">
              <a:lnSpc>
                <a:spcPct val="120000"/>
              </a:lnSpc>
              <a:spcBef>
                <a:spcPct val="20000"/>
              </a:spcBef>
              <a:buFont typeface="Arial" charset="0"/>
              <a:buChar char="●"/>
              <a:defRPr/>
            </a:pPr>
            <a:r>
              <a:rPr lang="en-US" sz="2000" u="none" dirty="0">
                <a:ln>
                  <a:prstDash val="solid"/>
                </a:ln>
                <a:solidFill>
                  <a:schemeClr val="tx1"/>
                </a:solidFill>
              </a:rPr>
              <a:t>85 Million Barrels of Oil</a:t>
            </a:r>
          </a:p>
          <a:p>
            <a:pPr marL="342900" indent="-342900" algn="just">
              <a:lnSpc>
                <a:spcPct val="120000"/>
              </a:lnSpc>
              <a:spcBef>
                <a:spcPct val="20000"/>
              </a:spcBef>
              <a:buFont typeface="Arial" charset="0"/>
              <a:buChar char="●"/>
              <a:defRPr/>
            </a:pPr>
            <a:r>
              <a:rPr lang="en-US" sz="2000" u="none" dirty="0">
                <a:ln>
                  <a:prstDash val="solid"/>
                </a:ln>
                <a:solidFill>
                  <a:schemeClr val="tx1"/>
                </a:solidFill>
              </a:rPr>
              <a:t>306 </a:t>
            </a:r>
            <a:r>
              <a:rPr lang="en-US" sz="2000" b="1" u="none" dirty="0">
                <a:ln>
                  <a:prstDash val="solid"/>
                </a:ln>
                <a:solidFill>
                  <a:schemeClr val="tx1"/>
                </a:solidFill>
              </a:rPr>
              <a:t>Billion</a:t>
            </a:r>
            <a:r>
              <a:rPr lang="en-US" sz="2000" u="none" dirty="0">
                <a:ln>
                  <a:prstDash val="solid"/>
                </a:ln>
                <a:solidFill>
                  <a:schemeClr val="tx1"/>
                </a:solidFill>
              </a:rPr>
              <a:t> Cubic Feet of Natural Gas</a:t>
            </a:r>
          </a:p>
          <a:p>
            <a:pPr marL="342900" indent="-342900" algn="just">
              <a:lnSpc>
                <a:spcPct val="120000"/>
              </a:lnSpc>
              <a:spcBef>
                <a:spcPct val="20000"/>
              </a:spcBef>
              <a:buFont typeface="Arial" charset="0"/>
              <a:buChar char="●"/>
              <a:defRPr/>
            </a:pPr>
            <a:r>
              <a:rPr lang="en-US" sz="2000" u="none" dirty="0">
                <a:ln>
                  <a:prstDash val="solid"/>
                </a:ln>
                <a:solidFill>
                  <a:schemeClr val="tx1"/>
                </a:solidFill>
              </a:rPr>
              <a:t>14 Million Tons of Coal</a:t>
            </a:r>
            <a:endParaRPr lang="pt-PT" sz="2000" u="none" dirty="0">
              <a:ln>
                <a:prstDash val="solid"/>
              </a:ln>
              <a:solidFill>
                <a:schemeClr val="tx1"/>
              </a:solidFill>
            </a:endParaRPr>
          </a:p>
        </p:txBody>
      </p:sp>
      <p:sp>
        <p:nvSpPr>
          <p:cNvPr id="10" name="Rectangle 4"/>
          <p:cNvSpPr>
            <a:spLocks noChangeArrowheads="1"/>
          </p:cNvSpPr>
          <p:nvPr/>
        </p:nvSpPr>
        <p:spPr bwMode="auto">
          <a:xfrm>
            <a:off x="2025179" y="3210687"/>
            <a:ext cx="5186035" cy="1269578"/>
          </a:xfrm>
          <a:prstGeom prst="rect">
            <a:avLst/>
          </a:prstGeom>
          <a:solidFill>
            <a:srgbClr val="C1EFFF"/>
          </a:solidFill>
          <a:ln w="38100">
            <a:solidFill>
              <a:schemeClr val="bg1"/>
            </a:solidFill>
            <a:headEnd/>
            <a:tailEnd/>
          </a:ln>
        </p:spPr>
        <p:style>
          <a:lnRef idx="2">
            <a:schemeClr val="dk1"/>
          </a:lnRef>
          <a:fillRef idx="1">
            <a:schemeClr val="lt1"/>
          </a:fillRef>
          <a:effectRef idx="0">
            <a:schemeClr val="dk1"/>
          </a:effectRef>
          <a:fontRef idx="minor">
            <a:schemeClr val="dk1"/>
          </a:fontRef>
        </p:style>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lnSpc>
                <a:spcPct val="130000"/>
              </a:lnSpc>
              <a:spcBef>
                <a:spcPct val="20000"/>
              </a:spcBef>
              <a:buFontTx/>
              <a:buNone/>
              <a:defRPr/>
            </a:pPr>
            <a:r>
              <a:rPr lang="en-US" sz="1800" u="none" dirty="0">
                <a:ln>
                  <a:prstDash val="solid"/>
                </a:ln>
                <a:solidFill>
                  <a:schemeClr val="tx1"/>
                </a:solidFill>
              </a:rPr>
              <a:t>85 MB/D – Means</a:t>
            </a:r>
          </a:p>
          <a:p>
            <a:pPr algn="ctr">
              <a:lnSpc>
                <a:spcPct val="130000"/>
              </a:lnSpc>
              <a:spcBef>
                <a:spcPct val="20000"/>
              </a:spcBef>
              <a:buFontTx/>
              <a:buNone/>
              <a:defRPr/>
            </a:pPr>
            <a:r>
              <a:rPr lang="en-US" sz="1800" u="none" dirty="0">
                <a:ln>
                  <a:prstDash val="solid"/>
                </a:ln>
                <a:solidFill>
                  <a:schemeClr val="tx1"/>
                </a:solidFill>
              </a:rPr>
              <a:t>One Olympic-sized </a:t>
            </a:r>
            <a:r>
              <a:rPr lang="en-US" sz="1800" b="1" u="none" dirty="0">
                <a:ln>
                  <a:prstDash val="solid"/>
                </a:ln>
                <a:solidFill>
                  <a:schemeClr val="tx1"/>
                </a:solidFill>
              </a:rPr>
              <a:t>swimming</a:t>
            </a:r>
            <a:r>
              <a:rPr lang="en-US" sz="1800" u="none" dirty="0">
                <a:ln>
                  <a:prstDash val="solid"/>
                </a:ln>
                <a:solidFill>
                  <a:schemeClr val="tx1"/>
                </a:solidFill>
              </a:rPr>
              <a:t> pool of Oil CONSUMED</a:t>
            </a:r>
          </a:p>
          <a:p>
            <a:pPr algn="ctr">
              <a:lnSpc>
                <a:spcPct val="130000"/>
              </a:lnSpc>
              <a:spcBef>
                <a:spcPct val="20000"/>
              </a:spcBef>
              <a:buFontTx/>
              <a:buNone/>
              <a:defRPr/>
            </a:pPr>
            <a:r>
              <a:rPr lang="en-US" sz="1800" u="none" dirty="0">
                <a:ln>
                  <a:prstDash val="solid"/>
                </a:ln>
                <a:solidFill>
                  <a:schemeClr val="tx1"/>
                </a:solidFill>
              </a:rPr>
              <a:t> in 15 SECONDS</a:t>
            </a:r>
            <a:endParaRPr lang="pt-PT" sz="1800" u="none" dirty="0">
              <a:ln>
                <a:prstDash val="solid"/>
              </a:ln>
              <a:solidFill>
                <a:schemeClr val="tx1"/>
              </a:solidFill>
            </a:endParaRPr>
          </a:p>
        </p:txBody>
      </p:sp>
      <p:sp>
        <p:nvSpPr>
          <p:cNvPr id="11" name="Rectangle 5"/>
          <p:cNvSpPr>
            <a:spLocks noChangeArrowheads="1"/>
          </p:cNvSpPr>
          <p:nvPr/>
        </p:nvSpPr>
        <p:spPr bwMode="auto">
          <a:xfrm>
            <a:off x="2020032" y="4963922"/>
            <a:ext cx="5161088" cy="438582"/>
          </a:xfrm>
          <a:prstGeom prst="rect">
            <a:avLst/>
          </a:prstGeom>
          <a:solidFill>
            <a:srgbClr val="C1EFFF"/>
          </a:solidFill>
          <a:ln w="38100">
            <a:solidFill>
              <a:schemeClr val="bg1"/>
            </a:solidFill>
            <a:headEnd/>
            <a:tailEnd/>
          </a:ln>
        </p:spPr>
        <p:style>
          <a:lnRef idx="2">
            <a:schemeClr val="dk1"/>
          </a:lnRef>
          <a:fillRef idx="1">
            <a:schemeClr val="lt1"/>
          </a:fillRef>
          <a:effectRef idx="0">
            <a:schemeClr val="dk1"/>
          </a:effectRef>
          <a:fontRef idx="minor">
            <a:schemeClr val="dk1"/>
          </a:fontRef>
        </p:style>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lnSpc>
                <a:spcPct val="130000"/>
              </a:lnSpc>
              <a:spcBef>
                <a:spcPct val="20000"/>
              </a:spcBef>
              <a:buFontTx/>
              <a:buNone/>
              <a:defRPr/>
            </a:pPr>
            <a:r>
              <a:rPr lang="en-US" sz="1800" u="none" dirty="0">
                <a:ln>
                  <a:prstDash val="solid"/>
                </a:ln>
                <a:solidFill>
                  <a:schemeClr val="tx1"/>
                </a:solidFill>
              </a:rPr>
              <a:t>ONE DAY OF </a:t>
            </a:r>
            <a:r>
              <a:rPr lang="en-US" sz="1800" b="1" u="none" dirty="0">
                <a:ln>
                  <a:prstDash val="solid"/>
                </a:ln>
                <a:solidFill>
                  <a:schemeClr val="tx1"/>
                </a:solidFill>
              </a:rPr>
              <a:t>CONSUMPTION</a:t>
            </a:r>
            <a:r>
              <a:rPr lang="en-US" sz="1800" u="none" dirty="0">
                <a:ln>
                  <a:prstDash val="solid"/>
                </a:ln>
                <a:solidFill>
                  <a:schemeClr val="tx1"/>
                </a:solidFill>
              </a:rPr>
              <a:t> = </a:t>
            </a:r>
            <a:r>
              <a:rPr lang="en-US" sz="1800" b="1" u="none" dirty="0">
                <a:ln>
                  <a:prstDash val="solid"/>
                </a:ln>
                <a:solidFill>
                  <a:schemeClr val="tx1"/>
                </a:solidFill>
              </a:rPr>
              <a:t>5500 swimming pools</a:t>
            </a:r>
            <a:endParaRPr lang="pt-PT" sz="1800" b="1" u="none" dirty="0">
              <a:ln>
                <a:prstDash val="solid"/>
              </a:ln>
              <a:solidFill>
                <a:schemeClr val="tx1"/>
              </a:solidFill>
            </a:endParaRPr>
          </a:p>
        </p:txBody>
      </p:sp>
      <p:sp>
        <p:nvSpPr>
          <p:cNvPr id="63494" name="Date Placeholder 3"/>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r>
              <a:rPr lang="pt-PT" sz="900" b="0" u="none" smtClean="0">
                <a:solidFill>
                  <a:schemeClr val="bg1"/>
                </a:solidFill>
              </a:rPr>
              <a:t>8 Fevereiro 2012</a:t>
            </a:r>
            <a:endParaRPr lang="en-US" sz="900" b="0" u="none" smtClean="0">
              <a:solidFill>
                <a:schemeClr val="bg1"/>
              </a:solidFill>
            </a:endParaRPr>
          </a:p>
        </p:txBody>
      </p:sp>
      <p:sp>
        <p:nvSpPr>
          <p:cNvPr id="63495" name="Slide Number Placeholder 4"/>
          <p:cNvSpPr>
            <a:spLocks noGrp="1"/>
          </p:cNvSpPr>
          <p:nvPr>
            <p:ph type="sldNum"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b="1" u="sng">
                <a:solidFill>
                  <a:srgbClr val="FFFF00"/>
                </a:solidFill>
                <a:latin typeface="Arial" charset="0"/>
                <a:ea typeface="ＭＳ Ｐゴシック" charset="0"/>
                <a:cs typeface="Arial" charset="0"/>
              </a:defRPr>
            </a:lvl1pPr>
            <a:lvl2pPr marL="742950" indent="-285750" eaLnBrk="0" hangingPunct="0">
              <a:defRPr sz="1400" b="1" u="sng">
                <a:solidFill>
                  <a:srgbClr val="FFFF00"/>
                </a:solidFill>
                <a:latin typeface="Arial" charset="0"/>
                <a:ea typeface="Arial" charset="0"/>
                <a:cs typeface="Arial" charset="0"/>
              </a:defRPr>
            </a:lvl2pPr>
            <a:lvl3pPr marL="1143000" indent="-228600" eaLnBrk="0" hangingPunct="0">
              <a:defRPr sz="1400" b="1" u="sng">
                <a:solidFill>
                  <a:srgbClr val="FFFF00"/>
                </a:solidFill>
                <a:latin typeface="Arial" charset="0"/>
                <a:ea typeface="Arial" charset="0"/>
                <a:cs typeface="Arial" charset="0"/>
              </a:defRPr>
            </a:lvl3pPr>
            <a:lvl4pPr marL="1600200" indent="-228600" eaLnBrk="0" hangingPunct="0">
              <a:defRPr sz="1400" b="1" u="sng">
                <a:solidFill>
                  <a:srgbClr val="FFFF00"/>
                </a:solidFill>
                <a:latin typeface="Arial" charset="0"/>
                <a:ea typeface="Arial" charset="0"/>
                <a:cs typeface="Arial" charset="0"/>
              </a:defRPr>
            </a:lvl4pPr>
            <a:lvl5pPr marL="2057400" indent="-228600" eaLnBrk="0" hangingPunct="0">
              <a:defRPr sz="1400" b="1" u="sng">
                <a:solidFill>
                  <a:srgbClr val="FFFF00"/>
                </a:solidFill>
                <a:latin typeface="Arial" charset="0"/>
                <a:ea typeface="Arial" charset="0"/>
                <a:cs typeface="Arial"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Arial" charset="0"/>
                <a:cs typeface="Arial" charset="0"/>
              </a:defRPr>
            </a:lvl9pPr>
          </a:lstStyle>
          <a:p>
            <a:pPr eaLnBrk="1" hangingPunct="1">
              <a:defRPr/>
            </a:pPr>
            <a:fld id="{820A8C1D-3EC2-084A-9313-FC3BE350959C}" type="slidenum">
              <a:rPr lang="en-US" sz="900" b="0" u="none" smtClean="0">
                <a:solidFill>
                  <a:schemeClr val="bg1"/>
                </a:solidFill>
              </a:rPr>
              <a:pPr eaLnBrk="1" hangingPunct="1">
                <a:defRPr/>
              </a:pPr>
              <a:t>7</a:t>
            </a:fld>
            <a:endParaRPr lang="en-US" sz="900" b="0" u="none" smtClean="0">
              <a:solidFill>
                <a:schemeClr val="bg1"/>
              </a:solidFill>
            </a:endParaRPr>
          </a:p>
        </p:txBody>
      </p:sp>
      <p:sp>
        <p:nvSpPr>
          <p:cNvPr id="100359" name="Footer Placeholder 9"/>
          <p:cNvSpPr txBox="1">
            <a:spLocks/>
          </p:cNvSpPr>
          <p:nvPr/>
        </p:nvSpPr>
        <p:spPr bwMode="auto">
          <a:xfrm>
            <a:off x="1541463" y="6313488"/>
            <a:ext cx="558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u="sng">
                <a:solidFill>
                  <a:srgbClr val="FFFF00"/>
                </a:solidFill>
                <a:latin typeface="Arial" charset="0"/>
                <a:ea typeface="ＭＳ Ｐゴシック" charset="0"/>
                <a:cs typeface="ＭＳ Ｐゴシック" charset="0"/>
              </a:defRPr>
            </a:lvl1pPr>
            <a:lvl2pPr marL="742950" indent="-285750" eaLnBrk="0" hangingPunct="0">
              <a:defRPr sz="1400" b="1" u="sng">
                <a:solidFill>
                  <a:srgbClr val="FFFF00"/>
                </a:solidFill>
                <a:latin typeface="Arial" charset="0"/>
                <a:ea typeface="ＭＳ Ｐゴシック" charset="0"/>
              </a:defRPr>
            </a:lvl2pPr>
            <a:lvl3pPr marL="1143000" indent="-228600" eaLnBrk="0" hangingPunct="0">
              <a:defRPr sz="1400" b="1" u="sng">
                <a:solidFill>
                  <a:srgbClr val="FFFF00"/>
                </a:solidFill>
                <a:latin typeface="Arial" charset="0"/>
                <a:ea typeface="ＭＳ Ｐゴシック" charset="0"/>
              </a:defRPr>
            </a:lvl3pPr>
            <a:lvl4pPr marL="1600200" indent="-228600" eaLnBrk="0" hangingPunct="0">
              <a:defRPr sz="1400" b="1" u="sng">
                <a:solidFill>
                  <a:srgbClr val="FFFF00"/>
                </a:solidFill>
                <a:latin typeface="Arial" charset="0"/>
                <a:ea typeface="ＭＳ Ｐゴシック" charset="0"/>
              </a:defRPr>
            </a:lvl4pPr>
            <a:lvl5pPr marL="2057400" indent="-228600" eaLnBrk="0" hangingPunct="0">
              <a:defRPr sz="1400" b="1" u="sng">
                <a:solidFill>
                  <a:srgbClr val="FFFF00"/>
                </a:solidFill>
                <a:latin typeface="Arial" charset="0"/>
                <a:ea typeface="ＭＳ Ｐゴシック" charset="0"/>
              </a:defRPr>
            </a:lvl5pPr>
            <a:lvl6pPr marL="25146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6pPr>
            <a:lvl7pPr marL="29718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7pPr>
            <a:lvl8pPr marL="34290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8pPr>
            <a:lvl9pPr marL="3886200" indent="-228600" eaLnBrk="0" fontAlgn="base" hangingPunct="0">
              <a:lnSpc>
                <a:spcPct val="110000"/>
              </a:lnSpc>
              <a:spcBef>
                <a:spcPct val="0"/>
              </a:spcBef>
              <a:spcAft>
                <a:spcPct val="0"/>
              </a:spcAft>
              <a:buClr>
                <a:srgbClr val="FF3300"/>
              </a:buClr>
              <a:buChar char="•"/>
              <a:defRPr sz="1400" b="1" u="sng">
                <a:solidFill>
                  <a:srgbClr val="FFFF00"/>
                </a:solidFill>
                <a:latin typeface="Arial" charset="0"/>
                <a:ea typeface="ＭＳ Ｐゴシック" charset="0"/>
              </a:defRPr>
            </a:lvl9pPr>
          </a:lstStyle>
          <a:p>
            <a:pPr algn="ctr" eaLnBrk="1" hangingPunct="1">
              <a:buFontTx/>
              <a:buNone/>
            </a:pPr>
            <a:r>
              <a:rPr lang="en-US" sz="1100" b="0" u="none">
                <a:solidFill>
                  <a:schemeClr val="bg1"/>
                </a:solidFill>
              </a:rPr>
              <a:t>CULTURGEST</a:t>
            </a:r>
          </a:p>
          <a:p>
            <a:pPr algn="ctr" eaLnBrk="1" hangingPunct="1">
              <a:buFontTx/>
              <a:buNone/>
            </a:pPr>
            <a:r>
              <a:rPr lang="en-US" sz="1100" b="0" u="none">
                <a:solidFill>
                  <a:schemeClr val="bg1"/>
                </a:solidFill>
              </a:rPr>
              <a:t>António Costa Silva -  Presidente da Comissão Executiva</a:t>
            </a:r>
          </a:p>
        </p:txBody>
      </p:sp>
    </p:spTree>
    <p:extLst>
      <p:ext uri="{BB962C8B-B14F-4D97-AF65-F5344CB8AC3E}">
        <p14:creationId xmlns:p14="http://schemas.microsoft.com/office/powerpoint/2010/main" val="13779806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32172" y="526142"/>
            <a:ext cx="8233172" cy="972627"/>
          </a:xfrm>
        </p:spPr>
        <p:txBody>
          <a:bodyPr>
            <a:normAutofit fontScale="90000"/>
          </a:bodyPr>
          <a:lstStyle/>
          <a:p>
            <a:pPr>
              <a:spcBef>
                <a:spcPts val="1687"/>
              </a:spcBef>
              <a:buSzPct val="93000"/>
              <a:buBlip>
                <a:blip r:embed="rId2"/>
              </a:buBlip>
            </a:pPr>
            <a:r>
              <a:rPr lang="pt-PT" sz="2500" dirty="0" smtClean="0">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t>O </a:t>
            </a:r>
            <a:r>
              <a:rPr lang="pt-PT" sz="2500" dirty="0">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t>modelo </a:t>
            </a:r>
            <a:r>
              <a:rPr lang="pt-PT" sz="2500" dirty="0" err="1">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t>actual</a:t>
            </a:r>
            <a:r>
              <a:rPr lang="pt-PT" sz="2500" dirty="0">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t> exclui demasiadas pessoas do acesso à energia</a:t>
            </a:r>
            <a:br>
              <a:rPr lang="pt-PT" sz="2500" dirty="0">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br>
            <a:r>
              <a:rPr lang="pt-PT" sz="2500" dirty="0" smtClean="0">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t/>
            </a:r>
            <a:br>
              <a:rPr lang="pt-PT" sz="2500" dirty="0" smtClean="0">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br>
            <a:r>
              <a:rPr lang="pt-PT" sz="1700" dirty="0" smtClean="0">
                <a:solidFill>
                  <a:srgbClr val="000000"/>
                </a:solidFill>
                <a:effectLst>
                  <a:outerShdw blurRad="38100" dist="38100" dir="2700000" algn="tl">
                    <a:srgbClr val="FFFFFF"/>
                  </a:outerShdw>
                </a:effectLst>
                <a:latin typeface="Verdana" charset="0"/>
                <a:ea typeface="ヒラギノ明朝 ProN W3" charset="0"/>
                <a:cs typeface="Verdana" charset="0"/>
                <a:sym typeface="Verdana" charset="0"/>
              </a:rPr>
              <a:t>¼ </a:t>
            </a:r>
            <a:r>
              <a:rPr lang="pt-PT" sz="1700" dirty="0">
                <a:solidFill>
                  <a:srgbClr val="000000"/>
                </a:solidFill>
                <a:effectLst>
                  <a:outerShdw blurRad="38100" dist="38100" dir="2700000" algn="tl">
                    <a:srgbClr val="FFFFFF"/>
                  </a:outerShdw>
                </a:effectLst>
                <a:latin typeface="Verdana" charset="0"/>
                <a:ea typeface="ヒラギノ明朝 ProN W3" charset="0"/>
                <a:cs typeface="Verdana" charset="0"/>
                <a:sym typeface="Verdana" charset="0"/>
              </a:rPr>
              <a:t>da população mundial consome ¾ da energia</a:t>
            </a:r>
            <a:r>
              <a:rPr lang="pt-PT" sz="1300" dirty="0">
                <a:solidFill>
                  <a:srgbClr val="000000"/>
                </a:solidFill>
                <a:effectLst>
                  <a:outerShdw blurRad="38100" dist="38100" dir="2700000" algn="tl">
                    <a:srgbClr val="FFFFFF"/>
                  </a:outerShdw>
                </a:effectLst>
                <a:latin typeface="Verdana" charset="0"/>
                <a:ea typeface="ヒラギノ明朝 ProN W3" charset="0"/>
                <a:cs typeface="ヒラギノ明朝 ProN W3" charset="0"/>
                <a:sym typeface="Verdana" charset="0"/>
              </a:rPr>
              <a:t/>
            </a:r>
            <a:br>
              <a:rPr lang="pt-PT" sz="1300" dirty="0">
                <a:solidFill>
                  <a:srgbClr val="000000"/>
                </a:solidFill>
                <a:effectLst>
                  <a:outerShdw blurRad="38100" dist="38100" dir="2700000" algn="tl">
                    <a:srgbClr val="FFFFFF"/>
                  </a:outerShdw>
                </a:effectLst>
                <a:latin typeface="Verdana" charset="0"/>
                <a:ea typeface="ヒラギノ明朝 ProN W3" charset="0"/>
                <a:cs typeface="ヒラギノ明朝 ProN W3" charset="0"/>
                <a:sym typeface="Verdana" charset="0"/>
              </a:rPr>
            </a:br>
            <a:r>
              <a:rPr lang="pt-PT" sz="1700" dirty="0">
                <a:solidFill>
                  <a:srgbClr val="000000"/>
                </a:solidFill>
                <a:effectLst>
                  <a:outerShdw blurRad="38100" dist="38100" dir="2700000" algn="tl">
                    <a:srgbClr val="FFFFFF"/>
                  </a:outerShdw>
                </a:effectLst>
                <a:latin typeface="Verdana" charset="0"/>
                <a:ea typeface="ヒラギノ明朝 ProN W3" charset="0"/>
                <a:cs typeface="Verdana" charset="0"/>
                <a:sym typeface="Verdana" charset="0"/>
              </a:rPr>
              <a:t>1/4 da população mundial não tem acesso regular à </a:t>
            </a:r>
            <a:r>
              <a:rPr lang="pt-PT" sz="1700" dirty="0" err="1">
                <a:solidFill>
                  <a:srgbClr val="000000"/>
                </a:solidFill>
                <a:effectLst>
                  <a:outerShdw blurRad="38100" dist="38100" dir="2700000" algn="tl">
                    <a:srgbClr val="FFFFFF"/>
                  </a:outerShdw>
                </a:effectLst>
                <a:latin typeface="Verdana" charset="0"/>
                <a:ea typeface="ヒラギノ明朝 ProN W3" charset="0"/>
                <a:cs typeface="Verdana" charset="0"/>
                <a:sym typeface="Verdana" charset="0"/>
              </a:rPr>
              <a:t>electricidade</a:t>
            </a:r>
            <a:r>
              <a:rPr lang="pt-PT" sz="1700" dirty="0">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t/>
            </a:r>
            <a:br>
              <a:rPr lang="pt-PT" sz="1700" dirty="0">
                <a:solidFill>
                  <a:srgbClr val="800000"/>
                </a:solidFill>
                <a:effectLst>
                  <a:outerShdw blurRad="38100" dist="38100" dir="2700000" algn="tl">
                    <a:srgbClr val="000000"/>
                  </a:outerShdw>
                </a:effectLst>
                <a:latin typeface="Verdana" charset="0"/>
                <a:ea typeface="ヒラギノ明朝 ProN W3" charset="0"/>
                <a:cs typeface="Verdana" charset="0"/>
                <a:sym typeface="Verdana" charset="0"/>
              </a:rPr>
            </a:br>
            <a:r>
              <a:rPr lang="en-US" sz="1700" dirty="0">
                <a:solidFill>
                  <a:srgbClr val="800000"/>
                </a:solidFill>
                <a:effectLst>
                  <a:outerShdw blurRad="38100" dist="38100" dir="2700000" algn="tl">
                    <a:srgbClr val="000000"/>
                  </a:outerShdw>
                </a:effectLst>
                <a:latin typeface="Verdana" charset="0"/>
                <a:ea typeface="ヒラギノ明朝 ProN W3" charset="0"/>
                <a:cs typeface="ヒラギノ明朝 ProN W3" charset="0"/>
                <a:sym typeface="Verdana" charset="0"/>
              </a:rPr>
              <a:t/>
            </a:r>
            <a:br>
              <a:rPr lang="en-US" sz="1700" dirty="0">
                <a:solidFill>
                  <a:srgbClr val="800000"/>
                </a:solidFill>
                <a:effectLst>
                  <a:outerShdw blurRad="38100" dist="38100" dir="2700000" algn="tl">
                    <a:srgbClr val="000000"/>
                  </a:outerShdw>
                </a:effectLst>
                <a:latin typeface="Verdana" charset="0"/>
                <a:ea typeface="ヒラギノ明朝 ProN W3" charset="0"/>
                <a:cs typeface="ヒラギノ明朝 ProN W3" charset="0"/>
                <a:sym typeface="Verdana" charset="0"/>
              </a:rPr>
            </a:br>
            <a:endParaRPr lang="en-US" sz="1700" dirty="0">
              <a:solidFill>
                <a:srgbClr val="800000"/>
              </a:solidFill>
              <a:latin typeface="Verdana" charset="0"/>
              <a:ea typeface="ヒラギノ明朝 ProN W3" charset="0"/>
              <a:cs typeface="ヒラギノ明朝 ProN W3" charset="0"/>
              <a:sym typeface="Verdana" charset="0"/>
            </a:endParaRPr>
          </a:p>
        </p:txBody>
      </p:sp>
      <p:sp>
        <p:nvSpPr>
          <p:cNvPr id="387075" name="Rectangle 2"/>
          <p:cNvSpPr>
            <a:spLocks noGrp="1" noChangeArrowheads="1"/>
          </p:cNvSpPr>
          <p:nvPr>
            <p:ph type="body" idx="1"/>
          </p:nvPr>
        </p:nvSpPr>
        <p:spPr>
          <a:xfrm>
            <a:off x="232172" y="1660922"/>
            <a:ext cx="8679656" cy="4929188"/>
          </a:xfrm>
        </p:spPr>
        <p:txBody>
          <a:bodyPr/>
          <a:lstStyle/>
          <a:p>
            <a:pPr eaLnBrk="1" hangingPunct="1">
              <a:buFontTx/>
              <a:buNone/>
            </a:pPr>
            <a:r>
              <a:rPr lang="en-US" dirty="0">
                <a:latin typeface="Palatino" charset="0"/>
                <a:ea typeface="ヒラギノ明朝 ProN W3" charset="0"/>
                <a:cs typeface="ヒラギノ明朝 ProN W3" charset="0"/>
              </a:rPr>
              <a:t>  </a:t>
            </a:r>
            <a:endParaRPr lang="en-US" dirty="0" smtClean="0">
              <a:latin typeface="Palatino" charset="0"/>
              <a:ea typeface="ヒラギノ明朝 ProN W3" charset="0"/>
              <a:cs typeface="ヒラギノ明朝 ProN W3" charset="0"/>
            </a:endParaRPr>
          </a:p>
          <a:p>
            <a:pPr eaLnBrk="1" hangingPunct="1">
              <a:buFontTx/>
              <a:buNone/>
            </a:pPr>
            <a:endParaRPr lang="en-US" dirty="0">
              <a:latin typeface="Palatino" charset="0"/>
              <a:ea typeface="ヒラギノ明朝 ProN W3" charset="0"/>
              <a:cs typeface="ヒラギノ明朝 ProN W3" charset="0"/>
            </a:endParaRPr>
          </a:p>
          <a:p>
            <a:pPr eaLnBrk="1" hangingPunct="1">
              <a:buFontTx/>
              <a:buNone/>
            </a:pPr>
            <a:endParaRPr lang="en-US" dirty="0">
              <a:latin typeface="Palatino" charset="0"/>
              <a:ea typeface="ヒラギノ明朝 ProN W3" charset="0"/>
              <a:cs typeface="ヒラギノ明朝 ProN W3" charset="0"/>
            </a:endParaRPr>
          </a:p>
        </p:txBody>
      </p:sp>
      <p:pic>
        <p:nvPicPr>
          <p:cNvPr id="387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51" y="2274377"/>
            <a:ext cx="319682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870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3038113"/>
            <a:ext cx="4179094" cy="33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425089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1"/>
          <p:cNvSpPr>
            <a:spLocks noGrp="1" noChangeArrowheads="1"/>
          </p:cNvSpPr>
          <p:nvPr>
            <p:ph type="title"/>
          </p:nvPr>
        </p:nvSpPr>
        <p:spPr>
          <a:xfrm>
            <a:off x="339271" y="846138"/>
            <a:ext cx="8229600" cy="1143000"/>
          </a:xfrm>
        </p:spPr>
        <p:txBody>
          <a:bodyPr/>
          <a:lstStyle/>
          <a:p>
            <a:pPr eaLnBrk="1" hangingPunct="1"/>
            <a:r>
              <a:rPr lang="en-US" sz="3400" dirty="0" err="1">
                <a:solidFill>
                  <a:srgbClr val="800000"/>
                </a:solidFill>
                <a:latin typeface="Verdana" charset="0"/>
                <a:ea typeface="ヒラギノ明朝 ProN W3" charset="0"/>
                <a:cs typeface="Verdana" charset="0"/>
                <a:sym typeface="Verdana" charset="0"/>
              </a:rPr>
              <a:t>Comporta</a:t>
            </a:r>
            <a:r>
              <a:rPr lang="en-US" sz="3400" dirty="0">
                <a:solidFill>
                  <a:srgbClr val="800000"/>
                </a:solidFill>
                <a:latin typeface="Verdana" charset="0"/>
                <a:ea typeface="ヒラギノ明朝 ProN W3" charset="0"/>
                <a:cs typeface="Verdana" charset="0"/>
                <a:sym typeface="Verdana" charset="0"/>
              </a:rPr>
              <a:t> </a:t>
            </a:r>
            <a:r>
              <a:rPr lang="en-US" sz="3400" dirty="0" err="1">
                <a:solidFill>
                  <a:srgbClr val="800000"/>
                </a:solidFill>
                <a:latin typeface="Verdana" charset="0"/>
                <a:ea typeface="ヒラギノ明朝 ProN W3" charset="0"/>
                <a:cs typeface="Verdana" charset="0"/>
                <a:sym typeface="Verdana" charset="0"/>
              </a:rPr>
              <a:t>riscos</a:t>
            </a:r>
            <a:r>
              <a:rPr lang="en-US" sz="3400" dirty="0">
                <a:solidFill>
                  <a:srgbClr val="800000"/>
                </a:solidFill>
                <a:latin typeface="Verdana" charset="0"/>
                <a:ea typeface="ヒラギノ明朝 ProN W3" charset="0"/>
                <a:cs typeface="Verdana" charset="0"/>
                <a:sym typeface="Verdana" charset="0"/>
              </a:rPr>
              <a:t> </a:t>
            </a:r>
            <a:r>
              <a:rPr lang="en-US" sz="3400" dirty="0" err="1">
                <a:solidFill>
                  <a:srgbClr val="800000"/>
                </a:solidFill>
                <a:latin typeface="Verdana" charset="0"/>
                <a:ea typeface="ヒラギノ明朝 ProN W3" charset="0"/>
                <a:cs typeface="Verdana" charset="0"/>
                <a:sym typeface="Verdana" charset="0"/>
              </a:rPr>
              <a:t>sistémicos</a:t>
            </a:r>
            <a:r>
              <a:rPr lang="en-US" sz="3400" dirty="0">
                <a:solidFill>
                  <a:srgbClr val="800000"/>
                </a:solidFill>
                <a:latin typeface="Verdana" charset="0"/>
                <a:ea typeface="ヒラギノ明朝 ProN W3" charset="0"/>
                <a:cs typeface="Verdana" charset="0"/>
                <a:sym typeface="Verdana" charset="0"/>
              </a:rPr>
              <a:t> </a:t>
            </a:r>
            <a:r>
              <a:rPr lang="en-US" sz="3400" dirty="0" err="1">
                <a:solidFill>
                  <a:srgbClr val="800000"/>
                </a:solidFill>
                <a:latin typeface="Verdana" charset="0"/>
                <a:ea typeface="ヒラギノ明朝 ProN W3" charset="0"/>
                <a:cs typeface="Verdana" charset="0"/>
                <a:sym typeface="Verdana" charset="0"/>
              </a:rPr>
              <a:t>demasiado</a:t>
            </a:r>
            <a:r>
              <a:rPr lang="en-US" sz="3400" dirty="0">
                <a:solidFill>
                  <a:srgbClr val="800000"/>
                </a:solidFill>
                <a:latin typeface="Verdana" charset="0"/>
                <a:ea typeface="ヒラギノ明朝 ProN W3" charset="0"/>
                <a:cs typeface="Verdana" charset="0"/>
                <a:sym typeface="Verdana" charset="0"/>
              </a:rPr>
              <a:t> </a:t>
            </a:r>
            <a:r>
              <a:rPr lang="en-US" sz="3400" dirty="0" err="1">
                <a:solidFill>
                  <a:srgbClr val="800000"/>
                </a:solidFill>
                <a:latin typeface="Verdana" charset="0"/>
                <a:ea typeface="ヒラギノ明朝 ProN W3" charset="0"/>
                <a:cs typeface="Verdana" charset="0"/>
                <a:sym typeface="Verdana" charset="0"/>
              </a:rPr>
              <a:t>importantes</a:t>
            </a:r>
            <a:endParaRPr lang="en-US" sz="3400" dirty="0">
              <a:solidFill>
                <a:srgbClr val="800000"/>
              </a:solidFill>
              <a:latin typeface="Verdana" charset="0"/>
              <a:ea typeface="ヒラギノ明朝 ProN W3" charset="0"/>
              <a:cs typeface="ヒラギノ明朝 ProN W3" charset="0"/>
              <a:sym typeface="Verdana" charset="0"/>
            </a:endParaRPr>
          </a:p>
        </p:txBody>
      </p:sp>
      <p:sp>
        <p:nvSpPr>
          <p:cNvPr id="390147" name="Rectangle 2"/>
          <p:cNvSpPr>
            <a:spLocks noGrp="1" noChangeArrowheads="1"/>
          </p:cNvSpPr>
          <p:nvPr>
            <p:ph type="body" idx="1"/>
          </p:nvPr>
        </p:nvSpPr>
        <p:spPr>
          <a:xfrm>
            <a:off x="232172" y="1607344"/>
            <a:ext cx="8626078" cy="4982766"/>
          </a:xfrm>
        </p:spPr>
        <p:txBody>
          <a:bodyPr/>
          <a:lstStyle/>
          <a:p>
            <a:pPr eaLnBrk="1" hangingPunct="1">
              <a:buFontTx/>
              <a:buBlip>
                <a:blip r:embed="rId2"/>
              </a:buBlip>
            </a:pPr>
            <a:endParaRPr lang="en-US">
              <a:latin typeface="Palatino" charset="0"/>
              <a:ea typeface="ヒラギノ明朝 ProN W3" charset="0"/>
              <a:cs typeface="ヒラギノ明朝 ProN W3" charset="0"/>
            </a:endParaRPr>
          </a:p>
          <a:p>
            <a:pPr eaLnBrk="1" hangingPunct="1">
              <a:buFontTx/>
              <a:buNone/>
            </a:pPr>
            <a:endParaRPr lang="en-US">
              <a:latin typeface="Palatino" charset="0"/>
              <a:ea typeface="ヒラギノ明朝 ProN W3" charset="0"/>
              <a:cs typeface="ヒラギノ明朝 ProN W3" charset="0"/>
            </a:endParaRPr>
          </a:p>
        </p:txBody>
      </p:sp>
      <p:pic>
        <p:nvPicPr>
          <p:cNvPr id="390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85" y="2455097"/>
            <a:ext cx="3321844" cy="332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01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571" y="2178844"/>
            <a:ext cx="3363375" cy="418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60156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aTxK2eYAk.uzEyuiRA6r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QAss.LdfD0CichJLDC1VA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31l85BBYnkSyQ8gWaRIEM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5Lf9XvfPmUuZX0OPrWFwn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PK.2KU3z8U6dyH0.PvMZj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joLQy.cZUUOFoFGHqLErP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f.MnVJqiyky_2U1CzbK5U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4BdqCTuSkenAXpZ9DyYV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UDEMTOPBREaRFG66Hlc5G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xMJHgBM5FUG.A.5dRFrgF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IYuJ7Nk1UeYI_R3dS.jd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fA80Kz5PikicKNZ19zklc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v8N1aNLA4k.02SkmuUye3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2RGWV3pTEqi7jrHu51TR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f44R72CVAkq6kV46SVK6d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CWiyLBGx8Ue.uIPQ5feyg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BuuPISJviUWzgbErWXesM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XEe71WNxEGo7ibuKSiUZ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lZVHl0iAg0K.bHm6TUb4x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ML74WvpgaUmmLMcHOXzhF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MYQpD4QcbUCk9ICLGazvt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i8DgC8dOkO9nc0Cq9hkx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or7dpIEkTEivm0ERJIoKo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KUUCUWhC7EukborFSaqw7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x.DcRTdQREyQ1aKVuqK2t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2DxSATYoYEiM9Kgu.ESzL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7gufq6W4Mka0qYZogjEuS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7KSXQRrKAEqN46NLn9MNm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BTFh5JQCwky4_v0_Z5muJ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sGRzpJkVm0yqXS.ZRUc9G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sX37edptUGtsdzsMVLSm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PfJZ6efIL0yhiMDHTRcgF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X7mS_dZW0yLlkOUfE6lV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ssFGIMQy40Su6YQXKrPPm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VO6niAWOAkO4Ok1dkX27z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XUyIJDxTUybYted7nUqn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3DBZrD475UW2WPyfZau0y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U1BhXYQE4ESrHClSKTg0r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yPC0OtLHeEWeN05NoUaAf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eQJtjtoR0WlhHw1K4TKc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DIpDW3zVAkSlGLbUuetot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DMw63jJNESXCBGFq52cw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LoM9HGJJNUyh.e0NSj4O_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ap5bAge.UC6.4jEqgyD4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RHqvsFEFEGDkwC2_Nv3o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gztqz5nLoUGg7d2yJlxV.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IHaQCnjOJkuzTxmoFHYux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Wx4VS1qlk0WtqDHOckFQq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ZsnkaKwm7EyOgnbTBv1X8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8FZ_5kQ4KE.y980V0WSX5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CfqU.p11fU.3ubVVtULRk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i48vNXGlE.NIm58sJa7C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rz1LfRyMkEGpBBcGY6qa2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VG9r64F_mUOPQQ2eSZ1Ws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xv4Iyb3XkqhzGG0Bu8vs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wAlDUeKlTE6hVHLpcmfMl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9hvbJHhdv02dfYNwDa1ce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B8A_l8AFUUmRcdbtnoy_3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5Czg08.gTEqxLw2Nj0dws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EyBWOwAuNkG811a7iTHyU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CXiDy6Zc606IkJmyt8jLl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8djvIBkcMU6hGNxstY0USA"/>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957</TotalTime>
  <Words>1646</Words>
  <Application>Microsoft Macintosh PowerPoint</Application>
  <PresentationFormat>On-screen Show (4:3)</PresentationFormat>
  <Paragraphs>350</Paragraphs>
  <Slides>56</Slides>
  <Notes>21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59" baseType="lpstr">
      <vt:lpstr>Office Theme</vt:lpstr>
      <vt:lpstr>think-cell Slide</vt:lpstr>
      <vt:lpstr>Chart</vt:lpstr>
      <vt:lpstr>AMBIENTE e ENERGIA  O tempo das decisões</vt:lpstr>
      <vt:lpstr>PowerPoint Presentation</vt:lpstr>
      <vt:lpstr>As consequências previsíveis</vt:lpstr>
      <vt:lpstr>PowerPoint Presentation</vt:lpstr>
      <vt:lpstr>The Acid Sea </vt:lpstr>
      <vt:lpstr>Biodiversity LOSS </vt:lpstr>
      <vt:lpstr>WORLD DAILY ENERGY CONSUMPTION</vt:lpstr>
      <vt:lpstr>O modelo actual exclui demasiadas pessoas do acesso à energia  ¼ da população mundial consome ¾ da energia 1/4 da população mundial não tem acesso regular à electricidade  </vt:lpstr>
      <vt:lpstr>Comporta riscos sistémicos demasiado importantes</vt:lpstr>
      <vt:lpstr>PowerPoint Presentation</vt:lpstr>
      <vt:lpstr>PowerPoint Presentation</vt:lpstr>
      <vt:lpstr>PowerPoint Presentation</vt:lpstr>
      <vt:lpstr>A atmosfera não aguentará…</vt:lpstr>
      <vt:lpstr>PowerPoint Presentation</vt:lpstr>
      <vt:lpstr>O Nuclear</vt:lpstr>
      <vt:lpstr>PowerPoint Presentation</vt:lpstr>
      <vt:lpstr>DEMAND HAS FALLEN BEFORE ON HIGH PRICE BUT NOT THIS TIME  </vt:lpstr>
      <vt:lpstr>PowerPoint Presentation</vt:lpstr>
      <vt:lpstr>Compromissos assumidos  pela União Europeia</vt:lpstr>
      <vt:lpstr>UMA TERCEIRA  REVOLUÇÃO INDUSTRIAL?</vt:lpstr>
      <vt:lpstr>A MUDANÇA DE PARADIGMA  Porquê “sustainable energy systems (SES)?” </vt:lpstr>
      <vt:lpstr>PowerPoint Presentation</vt:lpstr>
      <vt:lpstr>PowerPoint Presentation</vt:lpstr>
      <vt:lpstr>PowerPoint Presentation</vt:lpstr>
      <vt:lpstr>Os quatro pilares</vt:lpstr>
      <vt:lpstr>Redes inteligentes e descentralização </vt:lpstr>
      <vt:lpstr>PowerPoint Presentation</vt:lpstr>
      <vt:lpstr>PowerPoint Presentation</vt:lpstr>
      <vt:lpstr>PowerPoint Presentation</vt:lpstr>
      <vt:lpstr>Impacto na Economia | Geração de emprego</vt:lpstr>
      <vt:lpstr>PowerPoint Presentation</vt:lpstr>
      <vt:lpstr>PowerPoint Presentation</vt:lpstr>
      <vt:lpstr>Eficiência energética</vt:lpstr>
      <vt:lpstr>PowerPoint Presentation</vt:lpstr>
      <vt:lpstr>Eficiência Energetica </vt:lpstr>
      <vt:lpstr>PowerPoint Presentation</vt:lpstr>
      <vt:lpstr>A NECESSIDADE DA VONTADE POLÍTICA</vt:lpstr>
      <vt:lpstr>Dois modelos  A escolha é entre dois modelos fundamentais:  </vt:lpstr>
      <vt:lpstr>Actuar a todos os níveis</vt:lpstr>
      <vt:lpstr>MUITO OBRIGADO</vt:lpstr>
      <vt:lpstr>PowerPoint Presentation</vt:lpstr>
      <vt:lpstr>PowerPoint Presentation</vt:lpstr>
      <vt:lpstr>Benefícios: desenvolvimento sustentável</vt:lpstr>
      <vt:lpstr>Crude Prices: What Happened?</vt:lpstr>
      <vt:lpstr>PowerPoint Presentation</vt:lpstr>
      <vt:lpstr>Contribuição da PRE-FER para mix eléctrico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CEEETA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Política Energética</dc:title>
  <dc:creator>Carlos Pimenta</dc:creator>
  <cp:lastModifiedBy>Carlos Pimenta</cp:lastModifiedBy>
  <cp:revision>39</cp:revision>
  <dcterms:created xsi:type="dcterms:W3CDTF">2011-11-28T10:08:23Z</dcterms:created>
  <dcterms:modified xsi:type="dcterms:W3CDTF">2012-08-29T08:49:42Z</dcterms:modified>
</cp:coreProperties>
</file>